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300" r:id="rId3"/>
    <p:sldId id="301" r:id="rId4"/>
    <p:sldId id="302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15" r:id="rId18"/>
    <p:sldId id="316" r:id="rId19"/>
    <p:sldId id="317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31" autoAdjust="0"/>
    <p:restoredTop sz="94660"/>
  </p:normalViewPr>
  <p:slideViewPr>
    <p:cSldViewPr snapToGrid="0">
      <p:cViewPr varScale="1">
        <p:scale>
          <a:sx n="72" d="100"/>
          <a:sy n="72" d="100"/>
        </p:scale>
        <p:origin x="55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172195-A777-46D2-8A7F-1D83DE8250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C509AB1-AD89-4CAE-8FA8-B141C1E46E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764E29-9852-4C1D-9B0E-CA33E0F9E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10F0D7-4797-4C05-AB4C-844185892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24FFF5-F873-489D-A5C5-9AD6C4289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89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B57B42-074C-4B73-86ED-B1FEBE018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9B8F6C2-8899-479C-A3E0-5A53A45F2B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E64171-6CFC-4F9B-BEB2-6D8A6F778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B7423C-D8EF-4B36-A18E-9B7E726CF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D6E3DE-8FA1-4E3D-917C-265B07417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662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CAD23FE-30CB-4FDF-8A61-1E76731A01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0DE8F26-75E2-4458-8F83-02A0A285C7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CFE8FB-1364-4E3F-AA16-C4699F9D0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C9D16B-CC1C-4CF2-A5DD-CD5AEEA69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F49101-443C-4E0B-98B5-B74BBADAC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720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D4B895-67CC-4BA3-BD47-89B1259D1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81ED4B-1975-4EE7-A327-EC770E6D2C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EB8007-ED78-4E7C-B213-3001B353E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78A60F-AF14-4703-B0CC-0A797B683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5FDC11-28E8-4C63-A7F6-80BBCDC8C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015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0C057D-EED5-448F-BBF2-E6A8BE58F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8599AFD-8323-4A71-8199-CC202AEB07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F93FC8-7E46-466E-95F2-BC073F943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918758-47E8-4291-96A8-245ECDDC7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6AED5F-DD65-4CC0-BB94-02DD6ADA4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551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E44F2A-4C47-46C2-BB48-14435BED9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90BCDB-2B82-455E-B2D4-A0095DF4A4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488CC2B-D619-4133-AD93-6971BE9D15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B5801BA-35FB-4DFB-86DD-605B2A6BA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EEC08E8-3B1A-4607-8612-7919CE14C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F58B08B-0429-4B68-A37B-7CB95392C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82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798605-94FC-4788-ACF8-847CC4ABF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EB815C2-73B6-4B67-937B-067F945640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98FAD04-017E-47D3-B096-8EC19ADE02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3C79D05-FEAD-42AF-BC41-E3F7D14F41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D5C56B6-03A5-4593-BA16-B7B3F43447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8C4081A-1B12-4681-8C9F-7F2825EDA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F53AC4A-FB28-4969-B5A2-85850CE4F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D9B0E26-E670-4022-ADC3-939063AEF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849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07C0DD-81DE-471E-BBC9-BEB7D7BA9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689E327-8418-494C-A8B9-884E5E76A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B170D26-99E4-4568-87DA-CF634AFD8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07F83F0-2A74-4FA5-A509-A4D3E3CC9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934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DEE95CE-A18C-441B-BD20-FE526E8E5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B791BAB-A5B5-450C-9437-18E1D1362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0B7D813-6EBA-468C-9961-67EDC12E5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65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153D29-13E2-496E-AB41-DD5292695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A11B9D-8A82-4196-950B-C48910ADEB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2AD2B23-B931-4B36-89E5-2F07CAF1F9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A5AFC72-3803-4A52-BA32-FF1C056A6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786C7D2-FD77-4F80-9648-A0B147484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67AB425-9AB8-4D8E-B85A-436511152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277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45F636-BA9B-43CC-9D6B-49C57917D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A4D0344-B2AC-4967-91D5-C97111AA7A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A2AD3E1-8779-4F69-97D1-C890F3C829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66D368-ED51-4301-96F5-2D4FA7775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8B6831D-3C41-4105-946A-17C6D5BC9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C196484-37DC-4D4B-9631-D312AFD78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753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E7A644-0A81-4A77-A427-27D5F56E4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5C0C20-86E0-4C85-8F2B-55ADECE59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123175-1914-4D0A-AFA1-B9F9F892FF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50FE9-546B-41D4-BEED-2F6D330AFC43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13416D-12C6-449A-9AB5-9FA7894371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540363-B4C6-456A-8C8E-452FB21FD4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18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949BCF-5A14-490C-A3C1-6D598F8A7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8296"/>
            <a:ext cx="4752629" cy="1779104"/>
          </a:xfrm>
        </p:spPr>
        <p:txBody>
          <a:bodyPr>
            <a:no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uk-UA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Лекція 3</a:t>
            </a:r>
            <a:b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Поняття національної свідомості і самосвідомості як категорії сучасного гуманітарного знання</a:t>
            </a:r>
            <a:endParaRPr lang="ru-RU" sz="2000" dirty="0"/>
          </a:p>
        </p:txBody>
      </p:sp>
      <p:pic>
        <p:nvPicPr>
          <p:cNvPr id="6" name="Объект 5" descr="Изображение выглядит как внешний, люди, дерево, летит&#10;&#10;Автоматически созданное описание">
            <a:extLst>
              <a:ext uri="{FF2B5EF4-FFF2-40B4-BE49-F238E27FC236}">
                <a16:creationId xmlns:a16="http://schemas.microsoft.com/office/drawing/2014/main" id="{5736A29C-4761-475C-A1BA-04DB22583C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51544"/>
            <a:ext cx="5849257" cy="5660570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69A2175B-8D9B-4BC9-9390-663BB307FE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2857" y="2057400"/>
            <a:ext cx="5602514" cy="4522304"/>
          </a:xfrm>
        </p:spPr>
        <p:txBody>
          <a:bodyPr/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Визначення національної свідомості та її структура. Національна самосвідомість. Рівні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самосвідомості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Історія вивчення національної свідомості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Етнопсихологічні теорії національного характеру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Поняття національного менталітету і ментальності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4033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E87398-E555-4E4F-82A9-D2EB781CF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85530"/>
            <a:ext cx="5256212" cy="1192696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Національна ідентичність</a:t>
            </a:r>
            <a:r>
              <a:rPr lang="uk-UA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br>
              <a:rPr lang="uk-UA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(як складова національної свідомості)</a:t>
            </a:r>
            <a:endParaRPr lang="ru-RU" dirty="0"/>
          </a:p>
        </p:txBody>
      </p:sp>
      <p:pic>
        <p:nvPicPr>
          <p:cNvPr id="6" name="Объект 5" descr="Изображение выглядит как внешний, здание, передний, большой&#10;&#10;Автоматически созданное описание">
            <a:extLst>
              <a:ext uri="{FF2B5EF4-FFF2-40B4-BE49-F238E27FC236}">
                <a16:creationId xmlns:a16="http://schemas.microsoft.com/office/drawing/2014/main" id="{0A15994F-9C35-41C0-9924-37B4FF6181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525" y="667656"/>
            <a:ext cx="5256212" cy="5733143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767D3E21-9EB8-4AB4-99AF-C9751DDC4E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873596"/>
            <a:ext cx="5614021" cy="4659726"/>
          </a:xfrm>
        </p:spPr>
        <p:txBody>
          <a:bodyPr>
            <a:normAutofit/>
          </a:bodyPr>
          <a:lstStyle/>
          <a:p>
            <a:r>
              <a:rPr lang="uk-U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свідомлення людиною власної 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належності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певної національної групи, що має свою 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назву, власну історичну територію, спільні міфи, історичну пам'ять, спільну масову громадську культуру, свою мову, спільну економіку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однакові для всіх юридичні права та обов'язки.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1949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11AF1E-BE31-458B-9723-CD927CFD0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-1"/>
            <a:ext cx="5720038" cy="2213113"/>
          </a:xfrm>
        </p:spPr>
        <p:txBody>
          <a:bodyPr>
            <a:normAutofit fontScale="90000"/>
          </a:bodyPr>
          <a:lstStyle/>
          <a:p>
            <a:r>
              <a:rPr lang="uk-UA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До </a:t>
            </a:r>
            <a:r>
              <a:rPr lang="uk-UA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структури національної ідентичності</a:t>
            </a:r>
            <a:r>
              <a:rPr lang="uk-UA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як складової національної самосвідомості належать три компоненти: </a:t>
            </a:r>
            <a:b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6D6BCC3-79F3-430B-86B8-FA89D164A3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5852560" cy="4422913"/>
          </a:xfrm>
        </p:spPr>
        <p:txBody>
          <a:bodyPr>
            <a:normAutofit/>
          </a:bodyPr>
          <a:lstStyle/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</a:t>
            </a:r>
            <a:r>
              <a:rPr lang="uk-UA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когнітивний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знання про національну спільноту та знання про себе як члена даної спільноти; 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</a:t>
            </a:r>
            <a:r>
              <a:rPr lang="uk-UA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емоційно-оцінний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національна самоповага чи зневага, національна гордість чи сором та ін.; 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</a:t>
            </a:r>
            <a:r>
              <a:rPr lang="uk-UA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uk-UA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оведінковий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відповідні дії та вчинки, що зумовлені вище вказаними компонентами. 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" name="Объект 9" descr="Изображение выглядит как человек, толпа, люди, группа&#10;&#10;Автоматически созданное описание">
            <a:extLst>
              <a:ext uri="{FF2B5EF4-FFF2-40B4-BE49-F238E27FC236}">
                <a16:creationId xmlns:a16="http://schemas.microsoft.com/office/drawing/2014/main" id="{839A6735-2F08-45E7-8B52-46FFE1B935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664" y="420914"/>
            <a:ext cx="5258707" cy="5820229"/>
          </a:xfrm>
        </p:spPr>
      </p:pic>
    </p:spTree>
    <p:extLst>
      <p:ext uri="{BB962C8B-B14F-4D97-AF65-F5344CB8AC3E}">
        <p14:creationId xmlns:p14="http://schemas.microsoft.com/office/powerpoint/2010/main" val="2014880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3A30DE-1E2D-4109-8876-0EBC328F3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291548"/>
            <a:ext cx="6025469" cy="1765852"/>
          </a:xfrm>
        </p:spPr>
        <p:txBody>
          <a:bodyPr>
            <a:normAutofit/>
          </a:bodyPr>
          <a:lstStyle/>
          <a:p>
            <a:pPr algn="just"/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Важливими психологічними 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механізмами формування </a:t>
            </a: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національної самосвідомості виступають національна 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ідентифікація та рефлексія.</a:t>
            </a:r>
            <a:b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6" name="Объект 5" descr="Изображение выглядит как человек, оружие, поезд, внешний&#10;&#10;Автоматически созданное описание">
            <a:extLst>
              <a:ext uri="{FF2B5EF4-FFF2-40B4-BE49-F238E27FC236}">
                <a16:creationId xmlns:a16="http://schemas.microsoft.com/office/drawing/2014/main" id="{28DE7E8D-C761-42F0-88F6-3C1DC4D3C8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086" y="914400"/>
            <a:ext cx="4992914" cy="5355771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D9A712EC-20B3-4731-BBE3-DF6CB45207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6359298" cy="4509052"/>
          </a:xfrm>
        </p:spPr>
        <p:txBody>
          <a:bodyPr>
            <a:normAutofit fontScale="92500"/>
          </a:bodyPr>
          <a:lstStyle/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Розвиток національної самосвідомості передбачає появу таких національних почуттів: почуття 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любові </a:t>
            </a: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своєї Батьківщини, свого народу, національної культури і рідної мови; почуття 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причетності</a:t>
            </a: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долі свого народу, своєї країни; почуття 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національної гордості </a:t>
            </a: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 національного невдоволення; готовності й волі до здійснення національної мети.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7917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12DEC6-F9FF-42CC-8EC8-2100A84A3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5667029" cy="1600200"/>
          </a:xfrm>
        </p:spPr>
        <p:txBody>
          <a:bodyPr>
            <a:normAutofit/>
          </a:bodyPr>
          <a:lstStyle/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аціональна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свідомість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національна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самосвідомість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uk-UA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три параметри різниці</a:t>
            </a:r>
            <a:endParaRPr lang="ru-RU" dirty="0"/>
          </a:p>
        </p:txBody>
      </p:sp>
      <p:pic>
        <p:nvPicPr>
          <p:cNvPr id="6" name="Объект 5" descr="Изображение выглядит как внешний, вода, часы, стоит&#10;&#10;Автоматически созданное описание">
            <a:extLst>
              <a:ext uri="{FF2B5EF4-FFF2-40B4-BE49-F238E27FC236}">
                <a16:creationId xmlns:a16="http://schemas.microsoft.com/office/drawing/2014/main" id="{E73318A4-9CAE-4EE1-AE87-5F77855927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287" y="682171"/>
            <a:ext cx="5297714" cy="5588000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30F4AC5C-AA5B-4A36-A066-F3AE35BE2E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5667029" cy="4212771"/>
          </a:xfrm>
        </p:spPr>
        <p:txBody>
          <a:bodyPr/>
          <a:lstStyle/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Різниця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змістом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національній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свідомості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на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відміну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самосвідомості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формуються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уявлення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образи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знання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тільки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власну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націю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 й про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інші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нації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перш за все про них, але з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позицій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власного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етносу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9506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B3D664-F535-4259-BFB4-BAE24CC3F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881270"/>
          </a:xfrm>
        </p:spPr>
        <p:txBody>
          <a:bodyPr/>
          <a:lstStyle/>
          <a:p>
            <a:r>
              <a:rPr lang="uk-UA" b="1" dirty="0"/>
              <a:t>Різниця за формою</a:t>
            </a:r>
            <a:endParaRPr lang="ru-RU" b="1" dirty="0"/>
          </a:p>
        </p:txBody>
      </p:sp>
      <p:pic>
        <p:nvPicPr>
          <p:cNvPr id="6" name="Объект 5" descr="Изображение выглядит как человек, здание, внешний, толпа&#10;&#10;Автоматически созданное описание">
            <a:extLst>
              <a:ext uri="{FF2B5EF4-FFF2-40B4-BE49-F238E27FC236}">
                <a16:creationId xmlns:a16="http://schemas.microsoft.com/office/drawing/2014/main" id="{9AE2C929-6636-4BF0-82E7-4770E63E78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99" y="544286"/>
            <a:ext cx="5181599" cy="4691768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835C90E6-DBA9-49DC-9A4C-9729729D5F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7078" y="1622079"/>
            <a:ext cx="5618921" cy="4778721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Якщо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національна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самосвідомість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виявляється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як на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рівні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індивіда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так і на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рівні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нації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то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національна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свідомість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виявляється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тільки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рівні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нації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Отже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суб’єктом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національної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самосвідомості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особистість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національна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спільність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суб’єктом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національної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свідомості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—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тільки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нація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08714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9B6161-B6F3-4426-9324-2D0746B35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Різниця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ступеня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вираження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емоційного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фактора</a:t>
            </a:r>
            <a:endParaRPr lang="ru-RU" sz="2800" b="1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6E82C9B-D688-4DE2-9CAB-990E9C13CB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569028"/>
            <a:ext cx="4343400" cy="3299959"/>
          </a:xfrm>
        </p:spPr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Більш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значну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роль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емоційний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фактор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відіграє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національній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самосвідомості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" name="Объект 9" descr="Изображение выглядит как человек, носит, мужчина, шляпа&#10;&#10;Автоматически созданное описание">
            <a:extLst>
              <a:ext uri="{FF2B5EF4-FFF2-40B4-BE49-F238E27FC236}">
                <a16:creationId xmlns:a16="http://schemas.microsoft.com/office/drawing/2014/main" id="{046F7E37-976D-482B-A95D-8F629C6296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074" y="571257"/>
            <a:ext cx="6172200" cy="4770000"/>
          </a:xfrm>
        </p:spPr>
      </p:pic>
    </p:spTree>
    <p:extLst>
      <p:ext uri="{BB962C8B-B14F-4D97-AF65-F5344CB8AC3E}">
        <p14:creationId xmlns:p14="http://schemas.microsoft.com/office/powerpoint/2010/main" val="29500092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0BBF07-7EE5-4857-A478-D21ACEB07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5892316" cy="1106557"/>
          </a:xfrm>
        </p:spPr>
        <p:txBody>
          <a:bodyPr>
            <a:normAutofit/>
          </a:bodyPr>
          <a:lstStyle/>
          <a:p>
            <a:pPr algn="ctr"/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Поняття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національного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характеру,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ментальності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і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національної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свідомості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як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інструмент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культурологічного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аналізу</a:t>
            </a:r>
            <a:endParaRPr lang="ru-RU" sz="2400" b="1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60D7092-6197-426F-BD8E-91BD58A75A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6743" y="2057400"/>
            <a:ext cx="7039427" cy="4528930"/>
          </a:xfrm>
        </p:spPr>
        <p:txBody>
          <a:bodyPr>
            <a:normAutofit/>
          </a:bodyPr>
          <a:lstStyle/>
          <a:p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Поняття, що застосовуються у дослідженні національної свідомості, відображають реальні компоненти суспільної свідомості, які визначають існування нації як 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духовної спільноти</a:t>
            </a: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   </a:t>
            </a:r>
          </a:p>
          <a:p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історії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знаходимо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різноманітні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прояви,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можна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типологізувати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як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високий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низький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рівні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розвитку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національної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свідомості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Високий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рівень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така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свідомість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нації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яка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супроводжувалася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великими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культурними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науковими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мистецькими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злетами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яка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відзначається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піднесенням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громадської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політичної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думки та подвигами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видатних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особистостей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2" name="Объект 11" descr="Изображение выглядит как здание, фотография, передний, лошадиные&#10;&#10;Автоматически созданное описание">
            <a:extLst>
              <a:ext uri="{FF2B5EF4-FFF2-40B4-BE49-F238E27FC236}">
                <a16:creationId xmlns:a16="http://schemas.microsoft.com/office/drawing/2014/main" id="{580DECBE-6443-47FB-B7B0-062AD47036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170" y="566057"/>
            <a:ext cx="4905829" cy="5878285"/>
          </a:xfrm>
        </p:spPr>
      </p:pic>
    </p:spTree>
    <p:extLst>
      <p:ext uri="{BB962C8B-B14F-4D97-AF65-F5344CB8AC3E}">
        <p14:creationId xmlns:p14="http://schemas.microsoft.com/office/powerpoint/2010/main" val="2963352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948E3B-9958-4F3E-8F6F-107D5A71C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8042" y="0"/>
            <a:ext cx="7353938" cy="296091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400" b="1" dirty="0">
                <a:solidFill>
                  <a:srgbClr val="000000"/>
                </a:solidFill>
                <a:effectLst/>
              </a:rPr>
              <a:t>         </a:t>
            </a:r>
            <a:r>
              <a:rPr lang="en-US" sz="2400" b="1" dirty="0" err="1">
                <a:solidFill>
                  <a:srgbClr val="000000"/>
                </a:solidFill>
                <a:effectLst/>
              </a:rPr>
              <a:t>Національна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</a:rPr>
              <a:t>самосвідомість</a:t>
            </a:r>
            <a:r>
              <a:rPr lang="en-US" sz="2400" dirty="0">
                <a:solidFill>
                  <a:srgbClr val="000000"/>
                </a:solidFill>
                <a:effectLst/>
              </a:rPr>
              <a:t> 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позначена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</a:rPr>
              <a:t>історизмом</a:t>
            </a:r>
            <a:r>
              <a:rPr lang="en-US" sz="2400" dirty="0">
                <a:solidFill>
                  <a:srgbClr val="000000"/>
                </a:solidFill>
                <a:effectLst/>
              </a:rPr>
              <a:t> –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національні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уявлення</a:t>
            </a:r>
            <a:r>
              <a:rPr lang="en-US" sz="2400" dirty="0">
                <a:solidFill>
                  <a:srgbClr val="000000"/>
                </a:solidFill>
                <a:effectLst/>
              </a:rPr>
              <a:t> і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почуття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нових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поколінь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формуються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як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на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основі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безпосередніх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вражень</a:t>
            </a:r>
            <a:r>
              <a:rPr lang="en-US" sz="2400" dirty="0">
                <a:solidFill>
                  <a:srgbClr val="000000"/>
                </a:solidFill>
                <a:effectLst/>
              </a:rPr>
              <a:t> і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досвіду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кожної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особи</a:t>
            </a:r>
            <a:r>
              <a:rPr lang="en-US" sz="2400" dirty="0">
                <a:solidFill>
                  <a:srgbClr val="000000"/>
                </a:solidFill>
                <a:effectLst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так</a:t>
            </a:r>
            <a:r>
              <a:rPr lang="en-US" sz="2400" dirty="0">
                <a:solidFill>
                  <a:srgbClr val="000000"/>
                </a:solidFill>
                <a:effectLst/>
              </a:rPr>
              <a:t> і  </a:t>
            </a:r>
            <a:r>
              <a:rPr lang="ru-RU" sz="2400" dirty="0">
                <a:solidFill>
                  <a:srgbClr val="000000"/>
                </a:solidFill>
              </a:rPr>
              <a:t>в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результаті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освоєння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вже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існуючих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</a:rPr>
              <a:t>національних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</a:rPr>
              <a:t>уявлень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>
                <a:solidFill>
                  <a:srgbClr val="000000"/>
                </a:solidFill>
                <a:effectLst/>
              </a:rPr>
              <a:t>і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національної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психології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всього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народу</a:t>
            </a:r>
            <a:r>
              <a:rPr lang="en-US" sz="2400" dirty="0">
                <a:solidFill>
                  <a:srgbClr val="000000"/>
                </a:solidFill>
                <a:effectLst/>
              </a:rPr>
              <a:t>. </a:t>
            </a:r>
            <a:br>
              <a:rPr lang="en-US" sz="2400" dirty="0">
                <a:solidFill>
                  <a:srgbClr val="000000"/>
                </a:solidFill>
                <a:effectLst/>
              </a:rPr>
            </a:b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20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Объект 5" descr="Изображение выглядит как человек, внешний, летит, воздушный змей&#10;&#10;Автоматически созданное описание">
            <a:extLst>
              <a:ext uri="{FF2B5EF4-FFF2-40B4-BE49-F238E27FC236}">
                <a16:creationId xmlns:a16="http://schemas.microsoft.com/office/drawing/2014/main" id="{3A742220-BCF9-4B1A-9047-87EB80EC46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2" r="14033" b="-2"/>
          <a:stretch/>
        </p:blipFill>
        <p:spPr>
          <a:xfrm>
            <a:off x="20" y="907231"/>
            <a:ext cx="4838021" cy="5063738"/>
          </a:xfrm>
          <a:custGeom>
            <a:avLst/>
            <a:gdLst/>
            <a:ahLst/>
            <a:cxnLst/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776BF53C-211D-45C4-86EE-27D9CA0431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38057" y="2421682"/>
            <a:ext cx="6567391" cy="443631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1000"/>
              </a:spcAft>
            </a:pPr>
            <a:r>
              <a:rPr lang="uk-UA" sz="2800" dirty="0">
                <a:solidFill>
                  <a:srgbClr val="000000"/>
                </a:solidFill>
              </a:rPr>
              <a:t>         </a:t>
            </a:r>
            <a:r>
              <a:rPr lang="en-US" sz="2800" dirty="0">
                <a:solidFill>
                  <a:srgbClr val="000000"/>
                </a:solidFill>
                <a:effectLst/>
              </a:rPr>
              <a:t> У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структуру</a:t>
            </a:r>
            <a:r>
              <a:rPr lang="en-US" sz="2800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національної</a:t>
            </a:r>
            <a:r>
              <a:rPr lang="en-US" sz="2800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самосвідомості</a:t>
            </a:r>
            <a:r>
              <a:rPr lang="en-US" sz="2800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входять</a:t>
            </a:r>
            <a:r>
              <a:rPr lang="en-US" sz="2800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погляди</a:t>
            </a:r>
            <a:r>
              <a:rPr lang="en-US" sz="2800" dirty="0">
                <a:solidFill>
                  <a:srgbClr val="000000"/>
                </a:solidFill>
                <a:effectLst/>
              </a:rPr>
              <a:t> і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уявлення</a:t>
            </a:r>
            <a:r>
              <a:rPr lang="en-US" sz="2800" dirty="0">
                <a:solidFill>
                  <a:srgbClr val="000000"/>
                </a:solidFill>
                <a:effectLst/>
              </a:rPr>
              <a:t>,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пов’язані</a:t>
            </a:r>
            <a:r>
              <a:rPr lang="en-US" sz="2800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із</a:t>
            </a:r>
            <a:r>
              <a:rPr lang="en-US" sz="2800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самовизначенням</a:t>
            </a:r>
            <a:r>
              <a:rPr lang="en-US" sz="2800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національної</a:t>
            </a:r>
            <a:r>
              <a:rPr lang="en-US" sz="2800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спільноти</a:t>
            </a:r>
            <a:r>
              <a:rPr lang="en-US" sz="2800" dirty="0">
                <a:solidFill>
                  <a:srgbClr val="000000"/>
                </a:solidFill>
                <a:effectLst/>
              </a:rPr>
              <a:t>, з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усвідомленням</a:t>
            </a:r>
            <a:r>
              <a:rPr lang="en-US" sz="2800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effectLst/>
              </a:rPr>
              <a:t>соціальних</a:t>
            </a:r>
            <a:r>
              <a:rPr lang="en-US" sz="2800" b="1" dirty="0">
                <a:solidFill>
                  <a:srgbClr val="000000"/>
                </a:solidFill>
                <a:effectLst/>
              </a:rPr>
              <a:t>, </a:t>
            </a:r>
            <a:r>
              <a:rPr lang="en-US" sz="2800" b="1" dirty="0" err="1">
                <a:solidFill>
                  <a:srgbClr val="000000"/>
                </a:solidFill>
                <a:effectLst/>
              </a:rPr>
              <a:t>соціально-політичних</a:t>
            </a:r>
            <a:r>
              <a:rPr lang="en-US" sz="2800" b="1" dirty="0">
                <a:solidFill>
                  <a:srgbClr val="000000"/>
                </a:solidFill>
                <a:effectLst/>
              </a:rPr>
              <a:t>, </a:t>
            </a:r>
            <a:r>
              <a:rPr lang="en-US" sz="2800" b="1" dirty="0" err="1">
                <a:solidFill>
                  <a:srgbClr val="000000"/>
                </a:solidFill>
                <a:effectLst/>
              </a:rPr>
              <a:t>моральних</a:t>
            </a:r>
            <a:r>
              <a:rPr lang="en-US" sz="2800" b="1" dirty="0">
                <a:solidFill>
                  <a:srgbClr val="000000"/>
                </a:solidFill>
                <a:effectLst/>
              </a:rPr>
              <a:t>, </a:t>
            </a:r>
            <a:r>
              <a:rPr lang="en-US" sz="2800" b="1" dirty="0" err="1">
                <a:solidFill>
                  <a:srgbClr val="000000"/>
                </a:solidFill>
                <a:effectLst/>
              </a:rPr>
              <a:t>естетичних</a:t>
            </a:r>
            <a:r>
              <a:rPr lang="en-US" sz="2800" b="1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та</a:t>
            </a:r>
            <a:r>
              <a:rPr lang="en-US" sz="2800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інших</a:t>
            </a:r>
            <a:r>
              <a:rPr lang="en-US" sz="2800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цінностей</a:t>
            </a:r>
            <a:r>
              <a:rPr lang="en-US" sz="2800" dirty="0">
                <a:solidFill>
                  <a:srgbClr val="000000"/>
                </a:solidFill>
                <a:effectLst/>
              </a:rPr>
              <a:t>,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входять</a:t>
            </a:r>
            <a:r>
              <a:rPr lang="en-US" sz="2800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effectLst/>
              </a:rPr>
              <a:t>психічний</a:t>
            </a:r>
            <a:r>
              <a:rPr lang="en-US" sz="2800" b="1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effectLst/>
              </a:rPr>
              <a:t>склад</a:t>
            </a:r>
            <a:r>
              <a:rPr lang="en-US" sz="2800" b="1" dirty="0">
                <a:solidFill>
                  <a:srgbClr val="000000"/>
                </a:solidFill>
                <a:effectLst/>
              </a:rPr>
              <a:t>, </a:t>
            </a:r>
            <a:r>
              <a:rPr lang="en-US" sz="2800" b="1" dirty="0" err="1">
                <a:solidFill>
                  <a:srgbClr val="000000"/>
                </a:solidFill>
                <a:effectLst/>
              </a:rPr>
              <a:t>національний</a:t>
            </a:r>
            <a:r>
              <a:rPr lang="en-US" sz="2800" b="1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effectLst/>
              </a:rPr>
              <a:t>характер</a:t>
            </a:r>
            <a:r>
              <a:rPr lang="en-US" sz="2800" b="1" dirty="0">
                <a:solidFill>
                  <a:srgbClr val="000000"/>
                </a:solidFill>
                <a:effectLst/>
              </a:rPr>
              <a:t>, </a:t>
            </a:r>
            <a:r>
              <a:rPr lang="en-US" sz="2800" b="1" dirty="0" err="1">
                <a:solidFill>
                  <a:srgbClr val="000000"/>
                </a:solidFill>
                <a:effectLst/>
              </a:rPr>
              <a:t>норми</a:t>
            </a:r>
            <a:r>
              <a:rPr lang="en-US" sz="2800" b="1" dirty="0">
                <a:solidFill>
                  <a:srgbClr val="000000"/>
                </a:solidFill>
                <a:effectLst/>
              </a:rPr>
              <a:t>,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уподобання</a:t>
            </a:r>
            <a:r>
              <a:rPr lang="en-US" sz="2800" dirty="0">
                <a:solidFill>
                  <a:srgbClr val="000000"/>
                </a:solidFill>
                <a:effectLst/>
              </a:rPr>
              <a:t>,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тобто</a:t>
            </a:r>
            <a:r>
              <a:rPr lang="en-US" sz="2800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явища</a:t>
            </a:r>
            <a:r>
              <a:rPr lang="en-US" sz="2800" dirty="0">
                <a:solidFill>
                  <a:srgbClr val="000000"/>
                </a:solidFill>
                <a:effectLst/>
              </a:rPr>
              <a:t>,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які</a:t>
            </a:r>
            <a:r>
              <a:rPr lang="en-US" sz="2800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охоплюють</a:t>
            </a:r>
            <a:r>
              <a:rPr lang="en-US" sz="2800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dirty="0" err="1">
                <a:solidFill>
                  <a:srgbClr val="000000"/>
                </a:solidFill>
                <a:effectLst/>
              </a:rPr>
              <a:t>поняття</a:t>
            </a:r>
            <a:r>
              <a:rPr lang="en-US" sz="2800" dirty="0">
                <a:solidFill>
                  <a:srgbClr val="000000"/>
                </a:solidFill>
                <a:effectLst/>
              </a:rPr>
              <a:t> «</a:t>
            </a:r>
            <a:r>
              <a:rPr lang="en-US" sz="2800" b="1" dirty="0" err="1">
                <a:solidFill>
                  <a:srgbClr val="000000"/>
                </a:solidFill>
                <a:effectLst/>
              </a:rPr>
              <a:t>національна</a:t>
            </a:r>
            <a:r>
              <a:rPr lang="en-US" sz="2800" b="1" dirty="0">
                <a:solidFill>
                  <a:srgbClr val="000000"/>
                </a:solidFill>
                <a:effectLst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effectLst/>
              </a:rPr>
              <a:t>психологія</a:t>
            </a:r>
            <a:r>
              <a:rPr lang="en-US" sz="2800" dirty="0">
                <a:solidFill>
                  <a:srgbClr val="000000"/>
                </a:solidFill>
                <a:effectLst/>
              </a:rPr>
              <a:t>». 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595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346696-F970-4FB7-A267-028882DC6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6170612" cy="1153886"/>
          </a:xfrm>
        </p:spPr>
        <p:txBody>
          <a:bodyPr/>
          <a:lstStyle/>
          <a:p>
            <a:pPr algn="ctr"/>
            <a:r>
              <a:rPr lang="uk-UA" b="1" dirty="0"/>
              <a:t>Теорії спадковості рис національного характеру</a:t>
            </a:r>
            <a:endParaRPr lang="ru-RU" b="1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D8AA04A-9081-46C4-AB9D-4B06D16E7D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4070" y="556591"/>
            <a:ext cx="3723859" cy="5287618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71A137A4-4C5A-492F-A3D0-566D960327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6886229" cy="4581939"/>
          </a:xfrm>
        </p:spPr>
        <p:txBody>
          <a:bodyPr>
            <a:normAutofit lnSpcReduction="10000"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Т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еорія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«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біологічної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спадковості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чення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К.Юнга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про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архетипи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колективного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несвідомого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згідно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з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яким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підсвідома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сфера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психіки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кожної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людини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містить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приховані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сліди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пам’яті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про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історичний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досвід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своєї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раси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нації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і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навіть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про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долюдське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тваринне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існування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предків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Ці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сліди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закарбовані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на генному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рівні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К. Юнг назвав архетипами.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«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Т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еорія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біополів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» Л.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Гумильова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У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представників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одного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етносу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коливання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біополів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налаштовані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однаково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в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унісон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Це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притягує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членів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однотипного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етносу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один до одного.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146011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0C5340-B353-4842-A943-DE0DA7E10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5614021" cy="1600200"/>
          </a:xfrm>
        </p:spPr>
        <p:txBody>
          <a:bodyPr>
            <a:noAutofit/>
          </a:bodyPr>
          <a:lstStyle/>
          <a:p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Архетип є 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символічною формулою</a:t>
            </a: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що починає функціонувати там, де свідомі поняття або ще не існують, або ж узагалі неможливі. </a:t>
            </a:r>
            <a:b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6" name="Объект 5" descr="Изображение выглядит как текст, доска&#10;&#10;Автоматически созданное описание">
            <a:extLst>
              <a:ext uri="{FF2B5EF4-FFF2-40B4-BE49-F238E27FC236}">
                <a16:creationId xmlns:a16="http://schemas.microsoft.com/office/drawing/2014/main" id="{2E043B19-CD62-4AF6-9D05-54BCA98074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08" r="29708"/>
          <a:stretch/>
        </p:blipFill>
        <p:spPr>
          <a:xfrm>
            <a:off x="7681233" y="457200"/>
            <a:ext cx="4060824" cy="5138058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12F654E6-71F7-405A-8D0D-71C482D90E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7" y="1948069"/>
            <a:ext cx="6841445" cy="4558747"/>
          </a:xfrm>
        </p:spPr>
        <p:txBody>
          <a:bodyPr>
            <a:normAutofit/>
          </a:bodyPr>
          <a:lstStyle/>
          <a:p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На життєвій важливості символів (Мати Земля, Дитя, Бог) та міфів у інтеґрації суспільства наголошує Е.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Еріксон</a:t>
            </a: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(«Дитинство і суспільство»). </a:t>
            </a:r>
          </a:p>
          <a:p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О. Кульчицький серед головних українських архетипів називає «добру, ласкаву, плодючу Землю» і «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БогинюМатір</a:t>
            </a: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 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Представники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американської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школи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етнопсихології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«культура і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особистість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стверджували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існує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специфічна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кожного народу «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базова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структура особи», яка є оптимальною для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життя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тих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умовах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у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яких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існує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етнос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2720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ECAC42-C2C6-4734-AFD7-3A6254199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3" y="3752849"/>
            <a:ext cx="3290887" cy="245268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b="1"/>
              <a:t>Національна свідомість</a:t>
            </a:r>
          </a:p>
        </p:txBody>
      </p:sp>
      <p:pic>
        <p:nvPicPr>
          <p:cNvPr id="6" name="Объект 5" descr="Изображение выглядит как человек, внешний, спорт, танцор&#10;&#10;Автоматически созданное описание">
            <a:extLst>
              <a:ext uri="{FF2B5EF4-FFF2-40B4-BE49-F238E27FC236}">
                <a16:creationId xmlns:a16="http://schemas.microsoft.com/office/drawing/2014/main" id="{2AF5B27F-F106-431A-8D88-E233A86874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30" b="7901"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298DABE8-43ED-4FB0-9531-60076C2E3B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23982" y="3294743"/>
            <a:ext cx="7485413" cy="38607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800" dirty="0">
                <a:effectLst/>
              </a:rPr>
              <a:t>      </a:t>
            </a:r>
            <a:r>
              <a:rPr lang="en-US" sz="2800" dirty="0" err="1">
                <a:effectLst/>
              </a:rPr>
              <a:t>Національна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свідомість</a:t>
            </a:r>
            <a:r>
              <a:rPr lang="en-US" sz="2800" dirty="0">
                <a:effectLst/>
              </a:rPr>
              <a:t> - </a:t>
            </a:r>
            <a:r>
              <a:rPr lang="en-US" sz="2800" dirty="0" err="1">
                <a:effectLst/>
              </a:rPr>
              <a:t>це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сукупність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соціальних</a:t>
            </a:r>
            <a:r>
              <a:rPr lang="en-US" sz="2800" dirty="0">
                <a:effectLst/>
              </a:rPr>
              <a:t>, </a:t>
            </a:r>
            <a:r>
              <a:rPr lang="en-US" sz="2800" dirty="0" err="1">
                <a:effectLst/>
              </a:rPr>
              <a:t>економічних</a:t>
            </a:r>
            <a:r>
              <a:rPr lang="en-US" sz="2800" dirty="0">
                <a:effectLst/>
              </a:rPr>
              <a:t>, </a:t>
            </a:r>
            <a:r>
              <a:rPr lang="en-US" sz="2800" dirty="0" err="1">
                <a:effectLst/>
              </a:rPr>
              <a:t>політичних</a:t>
            </a:r>
            <a:r>
              <a:rPr lang="en-US" sz="2800" dirty="0">
                <a:effectLst/>
              </a:rPr>
              <a:t>, </a:t>
            </a:r>
            <a:r>
              <a:rPr lang="en-US" sz="2800" dirty="0" err="1">
                <a:effectLst/>
              </a:rPr>
              <a:t>моральних</a:t>
            </a:r>
            <a:r>
              <a:rPr lang="en-US" sz="2800" dirty="0">
                <a:effectLst/>
              </a:rPr>
              <a:t>, </a:t>
            </a:r>
            <a:r>
              <a:rPr lang="en-US" sz="2800" dirty="0" err="1">
                <a:effectLst/>
              </a:rPr>
              <a:t>етичних</a:t>
            </a:r>
            <a:r>
              <a:rPr lang="en-US" sz="2800" dirty="0">
                <a:effectLst/>
              </a:rPr>
              <a:t>, </a:t>
            </a:r>
            <a:r>
              <a:rPr lang="en-US" sz="2800" dirty="0" err="1">
                <a:effectLst/>
              </a:rPr>
              <a:t>філософських</a:t>
            </a:r>
            <a:r>
              <a:rPr lang="en-US" sz="2800" dirty="0">
                <a:effectLst/>
              </a:rPr>
              <a:t>, </a:t>
            </a:r>
            <a:r>
              <a:rPr lang="en-US" sz="2800" dirty="0" err="1">
                <a:effectLst/>
              </a:rPr>
              <a:t>релігійних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поглядів</a:t>
            </a:r>
            <a:r>
              <a:rPr lang="en-US" sz="2800" dirty="0">
                <a:effectLst/>
              </a:rPr>
              <a:t>, </a:t>
            </a:r>
            <a:r>
              <a:rPr lang="en-US" sz="2800" dirty="0" err="1">
                <a:effectLst/>
              </a:rPr>
              <a:t>норм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поведінки</a:t>
            </a:r>
            <a:r>
              <a:rPr lang="en-US" sz="2800" dirty="0">
                <a:effectLst/>
              </a:rPr>
              <a:t>, </a:t>
            </a:r>
            <a:r>
              <a:rPr lang="en-US" sz="2800" dirty="0" err="1">
                <a:effectLst/>
              </a:rPr>
              <a:t>звичаїв</a:t>
            </a:r>
            <a:r>
              <a:rPr lang="en-US" sz="2800" dirty="0">
                <a:effectLst/>
              </a:rPr>
              <a:t> і </a:t>
            </a:r>
            <a:r>
              <a:rPr lang="en-US" sz="2800" dirty="0" err="1">
                <a:effectLst/>
              </a:rPr>
              <a:t>традицій</a:t>
            </a:r>
            <a:r>
              <a:rPr lang="en-US" sz="2800" dirty="0">
                <a:effectLst/>
              </a:rPr>
              <a:t>, </a:t>
            </a:r>
            <a:r>
              <a:rPr lang="en-US" sz="2800" dirty="0" err="1">
                <a:effectLst/>
              </a:rPr>
              <a:t>ціннісних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орієнтацій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та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ідеалів</a:t>
            </a:r>
            <a:r>
              <a:rPr lang="en-US" sz="2800" dirty="0">
                <a:effectLst/>
              </a:rPr>
              <a:t>, в </a:t>
            </a:r>
            <a:r>
              <a:rPr lang="en-US" sz="2800" dirty="0" err="1">
                <a:effectLst/>
              </a:rPr>
              <a:t>яких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виявляються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особливості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життєдіяльності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націй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та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етносів</a:t>
            </a:r>
            <a:r>
              <a:rPr lang="en-US" sz="2800" dirty="0">
                <a:effectLst/>
              </a:rPr>
              <a:t>.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4046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4E4983-CE38-4A52-85CE-711AF6B3E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25287"/>
            <a:ext cx="4514090" cy="1272209"/>
          </a:xfrm>
        </p:spPr>
        <p:txBody>
          <a:bodyPr>
            <a:normAutofit fontScale="90000"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uk-UA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кладові національної свідомості: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 descr="Изображение выглядит как внешний, собака, носит, передний&#10;&#10;Автоматически созданное описание">
            <a:extLst>
              <a:ext uri="{FF2B5EF4-FFF2-40B4-BE49-F238E27FC236}">
                <a16:creationId xmlns:a16="http://schemas.microsoft.com/office/drawing/2014/main" id="{1FF45E8D-6CF8-44BB-9B57-62E2E32E6C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414" y="97182"/>
            <a:ext cx="4880586" cy="4637771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BD06F803-B1A0-4A1C-9260-C769EBF3EC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5774" y="1775791"/>
            <a:ext cx="6732104" cy="4717774"/>
          </a:xfrm>
        </p:spPr>
        <p:txBody>
          <a:bodyPr>
            <a:normAutofit fontScale="92500"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сприйняття оточуючого світу та ставлення до нього;</a:t>
            </a:r>
            <a:endParaRPr lang="ru-RU" sz="2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усвідомлення національно-етнічної приналежності;</a:t>
            </a:r>
            <a:endParaRPr lang="ru-RU" sz="2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ставлення до історії та культури своєї національно-етнічної спільноти;</a:t>
            </a:r>
            <a:endParaRPr lang="ru-RU" sz="2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ставлення до представників інших націй і національностей;</a:t>
            </a:r>
            <a:endParaRPr lang="ru-RU" sz="2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патріотичні почуття та патріотична самосвідомість;</a:t>
            </a:r>
            <a:endParaRPr lang="ru-RU" sz="2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усвідомлення національно-державної спільності. </a:t>
            </a:r>
            <a:endParaRPr lang="ru-RU" sz="2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8107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2BB415-F7DD-474A-894E-4888CBD80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1600"/>
            <a:ext cx="5386841" cy="887412"/>
          </a:xfrm>
        </p:spPr>
        <p:txBody>
          <a:bodyPr>
            <a:noAutofit/>
          </a:bodyPr>
          <a:lstStyle/>
          <a:p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Д</a:t>
            </a:r>
            <a:r>
              <a:rPr lang="uk-UA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 рівні національної свідомості:</a:t>
            </a:r>
            <a:endParaRPr lang="ru-RU" dirty="0"/>
          </a:p>
        </p:txBody>
      </p:sp>
      <p:pic>
        <p:nvPicPr>
          <p:cNvPr id="6" name="Объект 5" descr="Изображение выглядит как внешний, человек, стул, скамейка&#10;&#10;Автоматически созданное описание">
            <a:extLst>
              <a:ext uri="{FF2B5EF4-FFF2-40B4-BE49-F238E27FC236}">
                <a16:creationId xmlns:a16="http://schemas.microsoft.com/office/drawing/2014/main" id="{0B9A7188-4440-4BC8-82D5-CA8236F8CD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135" y="101600"/>
            <a:ext cx="4673838" cy="4746171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B2D4FEFA-9A47-4B55-B1B2-ECED3F3E90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8027" y="1262742"/>
            <a:ext cx="6469515" cy="5595257"/>
          </a:xfrm>
        </p:spPr>
        <p:txBody>
          <a:bodyPr>
            <a:norm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</a:t>
            </a:r>
            <a:r>
              <a:rPr lang="uk-UA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буденна свідомість 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багаторівневе утворення, що є результатом синтезу природно-біологічного і соціального розвитку багатьох поколінь представників національно-етнічної спільноти.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структури буденної свідомості належать: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повсякденні потреби, інтереси, система цінностей, почуттів і настроїв та ін., які виявляються у національному характері людей;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звичаї та традиції, в яких закодована соціальна пам'ять народу і які виступають нормативами його діяльності, передаючись із покоління в покоління;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5518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1C65D9-A0AB-40D9-BAF0-4E7CA41F5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6580189" cy="718457"/>
          </a:xfrm>
        </p:spPr>
        <p:txBody>
          <a:bodyPr>
            <a:normAutofit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Теоретична свідомість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7FF51DD7-A71D-43C8-9311-FCC4A47F5E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241" y="395403"/>
            <a:ext cx="4372644" cy="6067193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3978607B-E850-457E-AFAA-ACA1DF3A15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407886"/>
            <a:ext cx="6580189" cy="5297714"/>
          </a:xfrm>
        </p:spPr>
        <p:txBody>
          <a:bodyPr>
            <a:normAutofit lnSpcReduction="10000"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</a:t>
            </a:r>
            <a:r>
              <a:rPr lang="uk-UA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теоретична свідомість - узагальнена, науково обґрунтована, соціально-політично зорієнтована система поглядів на життя, місце і цілі розвитку нації.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Структура теоретичної свідомості містить: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норми, цінності та зразки поведінки представників певної національно-етнічної спільноти;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ідеологію нації;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національну ідею.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8077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77629B-7400-425C-A1A2-862BF2E5E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14" y="92766"/>
            <a:ext cx="5314122" cy="1364973"/>
          </a:xfrm>
        </p:spPr>
        <p:txBody>
          <a:bodyPr>
            <a:noAutofit/>
          </a:bodyPr>
          <a:lstStyle/>
          <a:p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Основою національної свідомості виступає 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національна самосвідомість</a:t>
            </a:r>
            <a:b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354CEF1-F257-4E3B-98E3-E186B2414E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98782" y="1457739"/>
            <a:ext cx="5897217" cy="4797287"/>
          </a:xfrm>
        </p:spPr>
        <p:txBody>
          <a:bodyPr/>
          <a:lstStyle/>
          <a:p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М. </a:t>
            </a:r>
            <a:r>
              <a:rPr lang="uk-UA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Боришевський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визначає національну самосвідомість як "усвідомлення особистістю себе часткою певної національної (етнічної) 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спільноти 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 оцінку себе як носія національних (етнічних) 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цінностей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що склалися в процесі тривалого історичного розвитку національної спільноти, її самореалізації як суб'єкта соціальної дійсності".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8" name="Объект 7" descr="Изображение выглядит как человек, носит, смотрит, лицо&#10;&#10;Автоматически созданное описание">
            <a:extLst>
              <a:ext uri="{FF2B5EF4-FFF2-40B4-BE49-F238E27FC236}">
                <a16:creationId xmlns:a16="http://schemas.microsoft.com/office/drawing/2014/main" id="{F07C9E7D-1B0A-4A17-99EF-30A74B5BC0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8" y="602974"/>
            <a:ext cx="5711687" cy="5824330"/>
          </a:xfrm>
        </p:spPr>
      </p:pic>
    </p:spTree>
    <p:extLst>
      <p:ext uri="{BB962C8B-B14F-4D97-AF65-F5344CB8AC3E}">
        <p14:creationId xmlns:p14="http://schemas.microsoft.com/office/powerpoint/2010/main" val="1350015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97BAFD-BE4A-41F9-99A7-58BD72812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5256212" cy="708991"/>
          </a:xfrm>
        </p:spPr>
        <p:txBody>
          <a:bodyPr/>
          <a:lstStyle/>
          <a:p>
            <a:r>
              <a:rPr lang="ru-RU" b="1" dirty="0"/>
              <a:t>Н</a:t>
            </a:r>
            <a:r>
              <a:rPr lang="uk-UA" b="1" dirty="0" err="1"/>
              <a:t>аціональна</a:t>
            </a:r>
            <a:r>
              <a:rPr lang="uk-UA" b="1" dirty="0"/>
              <a:t> самосвідомість</a:t>
            </a:r>
            <a:endParaRPr lang="ru-RU" b="1" dirty="0"/>
          </a:p>
        </p:txBody>
      </p:sp>
      <p:pic>
        <p:nvPicPr>
          <p:cNvPr id="6" name="Объект 5" descr="Изображение выглядит как внешний, человек, женщина, вода&#10;&#10;Автоматически созданное описание">
            <a:extLst>
              <a:ext uri="{FF2B5EF4-FFF2-40B4-BE49-F238E27FC236}">
                <a16:creationId xmlns:a16="http://schemas.microsoft.com/office/drawing/2014/main" id="{A08E2488-517F-4DA5-9F14-913BF8494F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029" y="457200"/>
            <a:ext cx="5109028" cy="5609771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86507E5D-E532-4565-8023-887E77C51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03513"/>
            <a:ext cx="5375482" cy="4797287"/>
          </a:xfrm>
        </p:spPr>
        <p:txBody>
          <a:bodyPr>
            <a:normAutofit/>
          </a:bodyPr>
          <a:lstStyle/>
          <a:p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Національна 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самосвідомість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це "відносно стійка, усвідомлена, що </a:t>
            </a:r>
            <a:r>
              <a:rPr lang="uk-UA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переживається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як неповторна, 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 уявлень 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індивіда про себе як про представника певної нації" (A.C. </a:t>
            </a:r>
            <a:r>
              <a:rPr lang="uk-UA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Баронін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46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B60F78-A6B1-40E9-93BB-42F1FCED6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593603" cy="1159565"/>
          </a:xfrm>
        </p:spPr>
        <p:txBody>
          <a:bodyPr/>
          <a:lstStyle/>
          <a:p>
            <a:pPr algn="ctr"/>
            <a:r>
              <a:rPr lang="uk-UA" b="1" dirty="0"/>
              <a:t>Елементи національної самосвідомості</a:t>
            </a:r>
            <a:endParaRPr lang="ru-RU" b="1" dirty="0"/>
          </a:p>
        </p:txBody>
      </p:sp>
      <p:pic>
        <p:nvPicPr>
          <p:cNvPr id="6" name="Объект 5" descr="Изображение выглядит как танцор, спорт, человек, дорога&#10;&#10;Автоматически созданное описание">
            <a:extLst>
              <a:ext uri="{FF2B5EF4-FFF2-40B4-BE49-F238E27FC236}">
                <a16:creationId xmlns:a16="http://schemas.microsoft.com/office/drawing/2014/main" id="{7870BEDE-BB23-4042-AA08-AA82139554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722" y="225287"/>
            <a:ext cx="6096000" cy="6506817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81E04382-3EEB-4881-98EE-33946400E8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0330" y="1842052"/>
            <a:ext cx="5433392" cy="4890052"/>
          </a:xfrm>
        </p:spPr>
        <p:txBody>
          <a:bodyPr>
            <a:normAutofit/>
          </a:bodyPr>
          <a:lstStyle/>
          <a:p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Національна самосвідомість - це сукупність 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поглядів, знань, оцінок, ідеалів</a:t>
            </a: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що відображають специфічний зміст, рівень і особливості уявлень представників національної спільності про 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минуле, сучасне і майбутнє </a:t>
            </a: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свого розвитку, про місце та призначення серед інших спільнот і характер взаємовідносин з ними.</a:t>
            </a:r>
          </a:p>
          <a:p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Національна самосвідомість відображає ступінь засвоєння </a:t>
            </a:r>
            <a:r>
              <a:rPr lang="uk-UA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елементів загальнонаціональної свідомості</a:t>
            </a: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окремими представниками нації.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1057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F31683-3588-41C7-A2A3-B85DFAD7B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5110438" cy="1106557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Два рівні національної самосвідомості:</a:t>
            </a:r>
            <a:endParaRPr lang="ru-RU" b="1" dirty="0"/>
          </a:p>
        </p:txBody>
      </p:sp>
      <p:pic>
        <p:nvPicPr>
          <p:cNvPr id="6" name="Объект 5" descr="Изображение выглядит как человек, цветной, мужчина, носит&#10;&#10;Автоматически созданное описание">
            <a:extLst>
              <a:ext uri="{FF2B5EF4-FFF2-40B4-BE49-F238E27FC236}">
                <a16:creationId xmlns:a16="http://schemas.microsoft.com/office/drawing/2014/main" id="{1341CBA1-3362-44B3-91F8-876B846683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233" y="457200"/>
            <a:ext cx="5110438" cy="2731439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8364D240-D559-48AA-9AB2-943B7842F9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0330" y="1921565"/>
            <a:ext cx="5698435" cy="4744277"/>
          </a:xfrm>
        </p:spPr>
        <p:txBody>
          <a:bodyPr>
            <a:normAutofit/>
          </a:bodyPr>
          <a:lstStyle/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низький</a:t>
            </a: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(часто підсвідомий) -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емоційно</a:t>
            </a: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відчужене співпереживання власної єдності з іншими представниками етнічної спільноти (етнічна ідентичність);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високий</a:t>
            </a: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раціональне, глибоке усвідомлення національної належності (національна ідентичність).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8" name="Рисунок 7" descr="Изображение выглядит как текст, книга, группа, фотография&#10;&#10;Автоматически созданное описание">
            <a:extLst>
              <a:ext uri="{FF2B5EF4-FFF2-40B4-BE49-F238E27FC236}">
                <a16:creationId xmlns:a16="http://schemas.microsoft.com/office/drawing/2014/main" id="{532D0B73-ADA2-4A6F-93E5-488A0B2B8A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886" y="3822700"/>
            <a:ext cx="5213784" cy="2843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195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1133</Words>
  <Application>Microsoft Office PowerPoint</Application>
  <PresentationFormat>Широкоэкранный</PresentationFormat>
  <Paragraphs>67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Лекція 3 Поняття національної свідомості і самосвідомості як категорії сучасного гуманітарного знання</vt:lpstr>
      <vt:lpstr>Національна свідомість</vt:lpstr>
      <vt:lpstr>Складові національної свідомості:</vt:lpstr>
      <vt:lpstr>Два рівні національної свідомості:</vt:lpstr>
      <vt:lpstr>Теоретична свідомість</vt:lpstr>
      <vt:lpstr>Основою національної свідомості виступає національна самосвідомість </vt:lpstr>
      <vt:lpstr>Національна самосвідомість</vt:lpstr>
      <vt:lpstr>Елементи національної самосвідомості</vt:lpstr>
      <vt:lpstr>Два рівні національної самосвідомості:</vt:lpstr>
      <vt:lpstr>Національна ідентичність   (як складова національної свідомості)</vt:lpstr>
      <vt:lpstr>  До структури національної ідентичності як складової національної самосвідомості належать три компоненти:  </vt:lpstr>
      <vt:lpstr>     Важливими психологічними механізмами формування національної самосвідомості виступають національна ідентифікація та рефлексія. </vt:lpstr>
      <vt:lpstr> Національна свідомість і національна самосвідомість: три параметри різниці</vt:lpstr>
      <vt:lpstr>Різниця за формою</vt:lpstr>
      <vt:lpstr>Різниця ступеня вираження емоційного фактора</vt:lpstr>
      <vt:lpstr>Поняття національного характеру, ментальності і національної свідомості як інструмент культурологічного аналізу</vt:lpstr>
      <vt:lpstr>         Національна самосвідомість  позначена історизмом – національні уявлення і почуття нових поколінь формуються як на основі безпосередніх вражень і досвіду кожної особи, так і  в результаті освоєння вже існуючих національних уявлень і національної психології всього народу.  </vt:lpstr>
      <vt:lpstr>Теорії спадковості рис національного характеру</vt:lpstr>
      <vt:lpstr>     Архетип є символічною формулою, що починає функціонувати там, де свідомі поняття або ще не існують, або ж узагалі неможливі.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Література країни, мова якої вивчається</dc:title>
  <dc:creator>Professional</dc:creator>
  <cp:lastModifiedBy>Professional</cp:lastModifiedBy>
  <cp:revision>14</cp:revision>
  <dcterms:created xsi:type="dcterms:W3CDTF">2020-10-04T18:26:46Z</dcterms:created>
  <dcterms:modified xsi:type="dcterms:W3CDTF">2020-10-23T18:19:11Z</dcterms:modified>
</cp:coreProperties>
</file>