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128C89-251A-4B3E-B90D-95F3AE6206A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0A0FA22E-EE10-4413-B270-C5152D5D1DD9}">
      <dgm:prSet phldrT="[Текст]"/>
      <dgm:spPr/>
      <dgm:t>
        <a:bodyPr/>
        <a:lstStyle/>
        <a:p>
          <a:r>
            <a:rPr lang="uk-UA" dirty="0" smtClean="0"/>
            <a:t>товар-продукт</a:t>
          </a:r>
          <a:endParaRPr lang="uk-UA" dirty="0"/>
        </a:p>
      </dgm:t>
    </dgm:pt>
    <dgm:pt modelId="{BA8699B0-6AC6-4801-A0CD-5E2F28A62C8C}" type="parTrans" cxnId="{A5457F25-FDAD-45F0-A8AB-90587FA3EE78}">
      <dgm:prSet/>
      <dgm:spPr/>
      <dgm:t>
        <a:bodyPr/>
        <a:lstStyle/>
        <a:p>
          <a:endParaRPr lang="uk-UA"/>
        </a:p>
      </dgm:t>
    </dgm:pt>
    <dgm:pt modelId="{31C0CC9C-76AF-4AC7-86CE-EC78A9E685DD}" type="sibTrans" cxnId="{A5457F25-FDAD-45F0-A8AB-90587FA3EE78}">
      <dgm:prSet/>
      <dgm:spPr/>
      <dgm:t>
        <a:bodyPr/>
        <a:lstStyle/>
        <a:p>
          <a:endParaRPr lang="uk-UA"/>
        </a:p>
      </dgm:t>
    </dgm:pt>
    <dgm:pt modelId="{662DCEBD-B553-4EDB-BD30-88345C9387BA}">
      <dgm:prSet phldrT="[Текст]"/>
      <dgm:spPr/>
      <dgm:t>
        <a:bodyPr/>
        <a:lstStyle/>
        <a:p>
          <a:r>
            <a:rPr lang="uk-UA" dirty="0" smtClean="0"/>
            <a:t>товар-послуга</a:t>
          </a:r>
          <a:endParaRPr lang="uk-UA" dirty="0"/>
        </a:p>
      </dgm:t>
    </dgm:pt>
    <dgm:pt modelId="{1B40F143-E9BB-4B94-A4EB-D3D8F61F1142}" type="parTrans" cxnId="{2FA2EBAF-5CE6-4719-97C6-4D57E07D3B06}">
      <dgm:prSet/>
      <dgm:spPr/>
      <dgm:t>
        <a:bodyPr/>
        <a:lstStyle/>
        <a:p>
          <a:endParaRPr lang="uk-UA"/>
        </a:p>
      </dgm:t>
    </dgm:pt>
    <dgm:pt modelId="{D49E01E0-DA8A-4496-87D5-8382B9F11F78}" type="sibTrans" cxnId="{2FA2EBAF-5CE6-4719-97C6-4D57E07D3B06}">
      <dgm:prSet/>
      <dgm:spPr/>
      <dgm:t>
        <a:bodyPr/>
        <a:lstStyle/>
        <a:p>
          <a:endParaRPr lang="uk-UA"/>
        </a:p>
      </dgm:t>
    </dgm:pt>
    <dgm:pt modelId="{3E8EED39-AD2B-48B2-BFB8-FDEDEAC1D3BA}">
      <dgm:prSet phldrT="[Текст]"/>
      <dgm:spPr/>
      <dgm:t>
        <a:bodyPr/>
        <a:lstStyle/>
        <a:p>
          <a:r>
            <a:rPr lang="uk-UA" dirty="0" smtClean="0"/>
            <a:t>капітал</a:t>
          </a:r>
          <a:endParaRPr lang="uk-UA" dirty="0"/>
        </a:p>
      </dgm:t>
    </dgm:pt>
    <dgm:pt modelId="{4C75265E-E080-43B6-A1E0-9710A504B589}" type="parTrans" cxnId="{9DBAC615-B47E-428B-973A-1BC251B29058}">
      <dgm:prSet/>
      <dgm:spPr/>
      <dgm:t>
        <a:bodyPr/>
        <a:lstStyle/>
        <a:p>
          <a:endParaRPr lang="uk-UA"/>
        </a:p>
      </dgm:t>
    </dgm:pt>
    <dgm:pt modelId="{EECFB480-E005-41DE-A461-82ADBC535EA7}" type="sibTrans" cxnId="{9DBAC615-B47E-428B-973A-1BC251B29058}">
      <dgm:prSet/>
      <dgm:spPr/>
      <dgm:t>
        <a:bodyPr/>
        <a:lstStyle/>
        <a:p>
          <a:endParaRPr lang="uk-UA"/>
        </a:p>
      </dgm:t>
    </dgm:pt>
    <dgm:pt modelId="{0A03C65B-1D60-4A5B-9873-7416E7993493}">
      <dgm:prSet phldrT="[Текст]"/>
      <dgm:spPr/>
      <dgm:t>
        <a:bodyPr/>
        <a:lstStyle/>
        <a:p>
          <a:r>
            <a:rPr lang="uk-UA" dirty="0" smtClean="0"/>
            <a:t>трудові ресурси</a:t>
          </a:r>
          <a:endParaRPr lang="uk-UA" dirty="0"/>
        </a:p>
      </dgm:t>
    </dgm:pt>
    <dgm:pt modelId="{E951294C-4916-4D50-8A1A-9B8CD0821092}" type="parTrans" cxnId="{355D6FB3-E0C4-4F06-B3B5-A13A6D529A3A}">
      <dgm:prSet/>
      <dgm:spPr/>
      <dgm:t>
        <a:bodyPr/>
        <a:lstStyle/>
        <a:p>
          <a:endParaRPr lang="uk-UA"/>
        </a:p>
      </dgm:t>
    </dgm:pt>
    <dgm:pt modelId="{BF4F5C11-CC89-4C21-A485-77347A026CFD}" type="sibTrans" cxnId="{355D6FB3-E0C4-4F06-B3B5-A13A6D529A3A}">
      <dgm:prSet/>
      <dgm:spPr/>
      <dgm:t>
        <a:bodyPr/>
        <a:lstStyle/>
        <a:p>
          <a:endParaRPr lang="uk-UA"/>
        </a:p>
      </dgm:t>
    </dgm:pt>
    <dgm:pt modelId="{F0CEA429-8473-4AAA-9911-AC20AE5B171B}" type="pres">
      <dgm:prSet presAssocID="{26128C89-251A-4B3E-B90D-95F3AE6206AD}" presName="Name0" presStyleCnt="0">
        <dgm:presLayoutVars>
          <dgm:dir/>
          <dgm:resizeHandles val="exact"/>
        </dgm:presLayoutVars>
      </dgm:prSet>
      <dgm:spPr/>
    </dgm:pt>
    <dgm:pt modelId="{E2605589-EE8C-4525-8A70-2823BF267325}" type="pres">
      <dgm:prSet presAssocID="{0A0FA22E-EE10-4413-B270-C5152D5D1DD9}" presName="composite" presStyleCnt="0"/>
      <dgm:spPr/>
    </dgm:pt>
    <dgm:pt modelId="{E4A707C9-27F2-4A30-A581-7E587C3F8943}" type="pres">
      <dgm:prSet presAssocID="{0A0FA22E-EE10-4413-B270-C5152D5D1DD9}" presName="rect1" presStyleLbl="trAlignAcc1" presStyleIdx="0" presStyleCnt="4" custLinFactNeighborX="-69986" custLinFactNeighborY="-3093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EA56D72-351A-4F93-B234-EFCF68A68059}" type="pres">
      <dgm:prSet presAssocID="{0A0FA22E-EE10-4413-B270-C5152D5D1DD9}" presName="rect2" presStyleLbl="fgImgPlace1" presStyleIdx="0" presStyleCnt="4" custScaleX="245384" custLinFactX="-100000" custLinFactNeighborX="-182605" custLinFactNeighborY="6893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DB4ECAF-4483-40BB-833D-533290642F5F}" type="pres">
      <dgm:prSet presAssocID="{31C0CC9C-76AF-4AC7-86CE-EC78A9E685DD}" presName="sibTrans" presStyleCnt="0"/>
      <dgm:spPr/>
    </dgm:pt>
    <dgm:pt modelId="{22F5E403-0F8B-4505-8181-EF71A79E5C26}" type="pres">
      <dgm:prSet presAssocID="{662DCEBD-B553-4EDB-BD30-88345C9387BA}" presName="composite" presStyleCnt="0"/>
      <dgm:spPr/>
    </dgm:pt>
    <dgm:pt modelId="{2BA3FFA2-F3CA-44BD-878F-B319A27B5694}" type="pres">
      <dgm:prSet presAssocID="{662DCEBD-B553-4EDB-BD30-88345C9387BA}" presName="rect1" presStyleLbl="trAlignAcc1" presStyleIdx="1" presStyleCnt="4" custLinFactY="-50472" custLinFactNeighborX="54688" custLinFactNeighborY="-10000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6CA9D0D-248D-40C1-B70D-B1F86740A331}" type="pres">
      <dgm:prSet presAssocID="{662DCEBD-B553-4EDB-BD30-88345C9387BA}" presName="rect2" presStyleLbl="fgImgPlace1" presStyleIdx="1" presStyleCnt="4" custScaleX="214565" custLinFactX="100000" custLinFactNeighborX="144717" custLinFactNeighborY="-5095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1B0899B-2E67-41A3-888B-ADB547E98897}" type="pres">
      <dgm:prSet presAssocID="{D49E01E0-DA8A-4496-87D5-8382B9F11F78}" presName="sibTrans" presStyleCnt="0"/>
      <dgm:spPr/>
    </dgm:pt>
    <dgm:pt modelId="{A382288C-DD98-46C6-9D68-5EC42A95EAE8}" type="pres">
      <dgm:prSet presAssocID="{3E8EED39-AD2B-48B2-BFB8-FDEDEAC1D3BA}" presName="composite" presStyleCnt="0"/>
      <dgm:spPr/>
    </dgm:pt>
    <dgm:pt modelId="{9C13EC36-14CF-4CD8-A23D-BE60807F9C9B}" type="pres">
      <dgm:prSet presAssocID="{3E8EED39-AD2B-48B2-BFB8-FDEDEAC1D3BA}" presName="rect1" presStyleLbl="trAlignAcc1" presStyleIdx="2" presStyleCnt="4" custLinFactNeighborX="-1921" custLinFactNeighborY="-54189">
        <dgm:presLayoutVars>
          <dgm:bulletEnabled val="1"/>
        </dgm:presLayoutVars>
      </dgm:prSet>
      <dgm:spPr/>
    </dgm:pt>
    <dgm:pt modelId="{FB20CD8B-4B47-4ED2-96B5-F90A1D3C969D}" type="pres">
      <dgm:prSet presAssocID="{3E8EED39-AD2B-48B2-BFB8-FDEDEAC1D3BA}" presName="rect2" presStyleLbl="fgImgPlace1" presStyleIdx="2" presStyleCnt="4" custScaleX="226762" custLinFactNeighborX="-7965" custLinFactNeighborY="28649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84812653-0831-46FF-8156-0AC7C0F9D445}" type="pres">
      <dgm:prSet presAssocID="{EECFB480-E005-41DE-A461-82ADBC535EA7}" presName="sibTrans" presStyleCnt="0"/>
      <dgm:spPr/>
    </dgm:pt>
    <dgm:pt modelId="{4314D85A-ECB6-497E-A17A-BAE1C723DBB3}" type="pres">
      <dgm:prSet presAssocID="{0A03C65B-1D60-4A5B-9873-7416E7993493}" presName="composite" presStyleCnt="0"/>
      <dgm:spPr/>
    </dgm:pt>
    <dgm:pt modelId="{2BA96EF3-BFE6-465F-924B-AC4B14613BA9}" type="pres">
      <dgm:prSet presAssocID="{0A03C65B-1D60-4A5B-9873-7416E7993493}" presName="rect1" presStyleLbl="trAlignAcc1" presStyleIdx="3" presStyleCnt="4" custLinFactNeighborX="-1546" custLinFactNeighborY="-62051">
        <dgm:presLayoutVars>
          <dgm:bulletEnabled val="1"/>
        </dgm:presLayoutVars>
      </dgm:prSet>
      <dgm:spPr/>
    </dgm:pt>
    <dgm:pt modelId="{1E25D2F5-5BB8-460A-92DA-C6E4EF61CD03}" type="pres">
      <dgm:prSet presAssocID="{0A03C65B-1D60-4A5B-9873-7416E7993493}" presName="rect2" presStyleLbl="fgImgPlace1" presStyleIdx="3" presStyleCnt="4" custScaleX="150618" custScaleY="83080" custLinFactNeighborX="140" custLinFactNeighborY="3907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7128DAEC-693B-4418-A29E-34187C04DC54}" type="presOf" srcId="{0A03C65B-1D60-4A5B-9873-7416E7993493}" destId="{2BA96EF3-BFE6-465F-924B-AC4B14613BA9}" srcOrd="0" destOrd="0" presId="urn:microsoft.com/office/officeart/2008/layout/PictureStrips"/>
    <dgm:cxn modelId="{CCB8AAD7-3BB1-48F3-B11D-01AAF46563FF}" type="presOf" srcId="{26128C89-251A-4B3E-B90D-95F3AE6206AD}" destId="{F0CEA429-8473-4AAA-9911-AC20AE5B171B}" srcOrd="0" destOrd="0" presId="urn:microsoft.com/office/officeart/2008/layout/PictureStrips"/>
    <dgm:cxn modelId="{9DBAC615-B47E-428B-973A-1BC251B29058}" srcId="{26128C89-251A-4B3E-B90D-95F3AE6206AD}" destId="{3E8EED39-AD2B-48B2-BFB8-FDEDEAC1D3BA}" srcOrd="2" destOrd="0" parTransId="{4C75265E-E080-43B6-A1E0-9710A504B589}" sibTransId="{EECFB480-E005-41DE-A461-82ADBC535EA7}"/>
    <dgm:cxn modelId="{A36AFE74-1DE3-4A76-9474-895C12EBC190}" type="presOf" srcId="{3E8EED39-AD2B-48B2-BFB8-FDEDEAC1D3BA}" destId="{9C13EC36-14CF-4CD8-A23D-BE60807F9C9B}" srcOrd="0" destOrd="0" presId="urn:microsoft.com/office/officeart/2008/layout/PictureStrips"/>
    <dgm:cxn modelId="{384B3AC6-5D41-4890-A42D-F22D3DB13C95}" type="presOf" srcId="{662DCEBD-B553-4EDB-BD30-88345C9387BA}" destId="{2BA3FFA2-F3CA-44BD-878F-B319A27B5694}" srcOrd="0" destOrd="0" presId="urn:microsoft.com/office/officeart/2008/layout/PictureStrips"/>
    <dgm:cxn modelId="{2FA2EBAF-5CE6-4719-97C6-4D57E07D3B06}" srcId="{26128C89-251A-4B3E-B90D-95F3AE6206AD}" destId="{662DCEBD-B553-4EDB-BD30-88345C9387BA}" srcOrd="1" destOrd="0" parTransId="{1B40F143-E9BB-4B94-A4EB-D3D8F61F1142}" sibTransId="{D49E01E0-DA8A-4496-87D5-8382B9F11F78}"/>
    <dgm:cxn modelId="{A84B299F-5391-44FB-82FE-7CBC20EDC101}" type="presOf" srcId="{0A0FA22E-EE10-4413-B270-C5152D5D1DD9}" destId="{E4A707C9-27F2-4A30-A581-7E587C3F8943}" srcOrd="0" destOrd="0" presId="urn:microsoft.com/office/officeart/2008/layout/PictureStrips"/>
    <dgm:cxn modelId="{A5457F25-FDAD-45F0-A8AB-90587FA3EE78}" srcId="{26128C89-251A-4B3E-B90D-95F3AE6206AD}" destId="{0A0FA22E-EE10-4413-B270-C5152D5D1DD9}" srcOrd="0" destOrd="0" parTransId="{BA8699B0-6AC6-4801-A0CD-5E2F28A62C8C}" sibTransId="{31C0CC9C-76AF-4AC7-86CE-EC78A9E685DD}"/>
    <dgm:cxn modelId="{355D6FB3-E0C4-4F06-B3B5-A13A6D529A3A}" srcId="{26128C89-251A-4B3E-B90D-95F3AE6206AD}" destId="{0A03C65B-1D60-4A5B-9873-7416E7993493}" srcOrd="3" destOrd="0" parTransId="{E951294C-4916-4D50-8A1A-9B8CD0821092}" sibTransId="{BF4F5C11-CC89-4C21-A485-77347A026CFD}"/>
    <dgm:cxn modelId="{DA7931C4-D34E-419B-8107-6EA2F4E2717C}" type="presParOf" srcId="{F0CEA429-8473-4AAA-9911-AC20AE5B171B}" destId="{E2605589-EE8C-4525-8A70-2823BF267325}" srcOrd="0" destOrd="0" presId="urn:microsoft.com/office/officeart/2008/layout/PictureStrips"/>
    <dgm:cxn modelId="{9D1D8FF4-6721-4D23-94B4-B59AD7670978}" type="presParOf" srcId="{E2605589-EE8C-4525-8A70-2823BF267325}" destId="{E4A707C9-27F2-4A30-A581-7E587C3F8943}" srcOrd="0" destOrd="0" presId="urn:microsoft.com/office/officeart/2008/layout/PictureStrips"/>
    <dgm:cxn modelId="{CB771500-CC1D-4848-97D8-CD0B9981120D}" type="presParOf" srcId="{E2605589-EE8C-4525-8A70-2823BF267325}" destId="{DEA56D72-351A-4F93-B234-EFCF68A68059}" srcOrd="1" destOrd="0" presId="urn:microsoft.com/office/officeart/2008/layout/PictureStrips"/>
    <dgm:cxn modelId="{8531B526-7F72-40CB-9E76-58BDBF6CA5C0}" type="presParOf" srcId="{F0CEA429-8473-4AAA-9911-AC20AE5B171B}" destId="{8DB4ECAF-4483-40BB-833D-533290642F5F}" srcOrd="1" destOrd="0" presId="urn:microsoft.com/office/officeart/2008/layout/PictureStrips"/>
    <dgm:cxn modelId="{8C554F50-9325-46FF-96C2-F815309CB613}" type="presParOf" srcId="{F0CEA429-8473-4AAA-9911-AC20AE5B171B}" destId="{22F5E403-0F8B-4505-8181-EF71A79E5C26}" srcOrd="2" destOrd="0" presId="urn:microsoft.com/office/officeart/2008/layout/PictureStrips"/>
    <dgm:cxn modelId="{0BA41AEE-4A95-4F66-9511-AB09B5F28186}" type="presParOf" srcId="{22F5E403-0F8B-4505-8181-EF71A79E5C26}" destId="{2BA3FFA2-F3CA-44BD-878F-B319A27B5694}" srcOrd="0" destOrd="0" presId="urn:microsoft.com/office/officeart/2008/layout/PictureStrips"/>
    <dgm:cxn modelId="{61EE4518-9A69-43A2-B005-C16715FB7A44}" type="presParOf" srcId="{22F5E403-0F8B-4505-8181-EF71A79E5C26}" destId="{46CA9D0D-248D-40C1-B70D-B1F86740A331}" srcOrd="1" destOrd="0" presId="urn:microsoft.com/office/officeart/2008/layout/PictureStrips"/>
    <dgm:cxn modelId="{FF298931-EA5A-48FB-B7B7-1E808C027F45}" type="presParOf" srcId="{F0CEA429-8473-4AAA-9911-AC20AE5B171B}" destId="{C1B0899B-2E67-41A3-888B-ADB547E98897}" srcOrd="3" destOrd="0" presId="urn:microsoft.com/office/officeart/2008/layout/PictureStrips"/>
    <dgm:cxn modelId="{9462A279-CD52-44FB-A51F-EB000FF58051}" type="presParOf" srcId="{F0CEA429-8473-4AAA-9911-AC20AE5B171B}" destId="{A382288C-DD98-46C6-9D68-5EC42A95EAE8}" srcOrd="4" destOrd="0" presId="urn:microsoft.com/office/officeart/2008/layout/PictureStrips"/>
    <dgm:cxn modelId="{9FBAB62B-738B-49BA-8D77-C3B3E1B8EB9B}" type="presParOf" srcId="{A382288C-DD98-46C6-9D68-5EC42A95EAE8}" destId="{9C13EC36-14CF-4CD8-A23D-BE60807F9C9B}" srcOrd="0" destOrd="0" presId="urn:microsoft.com/office/officeart/2008/layout/PictureStrips"/>
    <dgm:cxn modelId="{1E9B78CE-AA0B-4CA0-BC9A-963E637A3F01}" type="presParOf" srcId="{A382288C-DD98-46C6-9D68-5EC42A95EAE8}" destId="{FB20CD8B-4B47-4ED2-96B5-F90A1D3C969D}" srcOrd="1" destOrd="0" presId="urn:microsoft.com/office/officeart/2008/layout/PictureStrips"/>
    <dgm:cxn modelId="{3AB1E426-8691-4D00-84C6-A568F6DAE5ED}" type="presParOf" srcId="{F0CEA429-8473-4AAA-9911-AC20AE5B171B}" destId="{84812653-0831-46FF-8156-0AC7C0F9D445}" srcOrd="5" destOrd="0" presId="urn:microsoft.com/office/officeart/2008/layout/PictureStrips"/>
    <dgm:cxn modelId="{87D1AA04-023F-4FF6-8B1B-133DA511BB3A}" type="presParOf" srcId="{F0CEA429-8473-4AAA-9911-AC20AE5B171B}" destId="{4314D85A-ECB6-497E-A17A-BAE1C723DBB3}" srcOrd="6" destOrd="0" presId="urn:microsoft.com/office/officeart/2008/layout/PictureStrips"/>
    <dgm:cxn modelId="{B2AF1D14-33AE-40C4-83E6-8020E24A67A8}" type="presParOf" srcId="{4314D85A-ECB6-497E-A17A-BAE1C723DBB3}" destId="{2BA96EF3-BFE6-465F-924B-AC4B14613BA9}" srcOrd="0" destOrd="0" presId="urn:microsoft.com/office/officeart/2008/layout/PictureStrips"/>
    <dgm:cxn modelId="{D34D0755-FA48-4B65-8478-456A10B2465B}" type="presParOf" srcId="{4314D85A-ECB6-497E-A17A-BAE1C723DBB3}" destId="{1E25D2F5-5BB8-460A-92DA-C6E4EF61CD03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A707C9-27F2-4A30-A581-7E587C3F8943}">
      <dsp:nvSpPr>
        <dsp:cNvPr id="0" name=""/>
        <dsp:cNvSpPr/>
      </dsp:nvSpPr>
      <dsp:spPr>
        <a:xfrm>
          <a:off x="248367" y="225946"/>
          <a:ext cx="3544515" cy="110766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0256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товар-продукт</a:t>
          </a:r>
          <a:endParaRPr lang="uk-UA" sz="3100" kern="1200" dirty="0"/>
        </a:p>
      </dsp:txBody>
      <dsp:txXfrm>
        <a:off x="248367" y="225946"/>
        <a:ext cx="3544515" cy="1107661"/>
      </dsp:txXfrm>
    </dsp:sp>
    <dsp:sp modelId="{DEA56D72-351A-4F93-B234-EFCF68A68059}">
      <dsp:nvSpPr>
        <dsp:cNvPr id="0" name=""/>
        <dsp:cNvSpPr/>
      </dsp:nvSpPr>
      <dsp:spPr>
        <a:xfrm>
          <a:off x="0" y="1210318"/>
          <a:ext cx="1902616" cy="116304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A3FFA2-F3CA-44BD-878F-B319A27B5694}">
      <dsp:nvSpPr>
        <dsp:cNvPr id="0" name=""/>
        <dsp:cNvSpPr/>
      </dsp:nvSpPr>
      <dsp:spPr>
        <a:xfrm>
          <a:off x="4607716" y="296259"/>
          <a:ext cx="3544515" cy="110766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0256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товар-послуга</a:t>
          </a:r>
          <a:endParaRPr lang="uk-UA" sz="3100" kern="1200" dirty="0"/>
        </a:p>
      </dsp:txBody>
      <dsp:txXfrm>
        <a:off x="4607716" y="296259"/>
        <a:ext cx="3544515" cy="1107661"/>
      </dsp:txXfrm>
    </dsp:sp>
    <dsp:sp modelId="{46CA9D0D-248D-40C1-B70D-B1F86740A331}">
      <dsp:nvSpPr>
        <dsp:cNvPr id="0" name=""/>
        <dsp:cNvSpPr/>
      </dsp:nvSpPr>
      <dsp:spPr>
        <a:xfrm>
          <a:off x="3974901" y="1210320"/>
          <a:ext cx="1663657" cy="1163044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13EC36-14CF-4CD8-A23D-BE60807F9C9B}">
      <dsp:nvSpPr>
        <dsp:cNvPr id="0" name=""/>
        <dsp:cNvSpPr/>
      </dsp:nvSpPr>
      <dsp:spPr>
        <a:xfrm>
          <a:off x="572110" y="2757171"/>
          <a:ext cx="3544515" cy="110766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0256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капітал</a:t>
          </a:r>
          <a:endParaRPr lang="uk-UA" sz="3100" kern="1200" dirty="0"/>
        </a:p>
      </dsp:txBody>
      <dsp:txXfrm>
        <a:off x="572110" y="2757171"/>
        <a:ext cx="3544515" cy="1107661"/>
      </dsp:txXfrm>
    </dsp:sp>
    <dsp:sp modelId="{FB20CD8B-4B47-4ED2-96B5-F90A1D3C969D}">
      <dsp:nvSpPr>
        <dsp:cNvPr id="0" name=""/>
        <dsp:cNvSpPr/>
      </dsp:nvSpPr>
      <dsp:spPr>
        <a:xfrm>
          <a:off x="0" y="3530606"/>
          <a:ext cx="1758228" cy="1163044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A96EF3-BFE6-465F-924B-AC4B14613BA9}">
      <dsp:nvSpPr>
        <dsp:cNvPr id="0" name=""/>
        <dsp:cNvSpPr/>
      </dsp:nvSpPr>
      <dsp:spPr>
        <a:xfrm>
          <a:off x="4690870" y="2620890"/>
          <a:ext cx="3544515" cy="110766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0256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трудові ресурси</a:t>
          </a:r>
          <a:endParaRPr lang="uk-UA" sz="3100" kern="1200" dirty="0"/>
        </a:p>
      </dsp:txBody>
      <dsp:txXfrm>
        <a:off x="4690870" y="2620890"/>
        <a:ext cx="3544515" cy="1107661"/>
      </dsp:txXfrm>
    </dsp:sp>
    <dsp:sp modelId="{1E25D2F5-5BB8-460A-92DA-C6E4EF61CD03}">
      <dsp:nvSpPr>
        <dsp:cNvPr id="0" name=""/>
        <dsp:cNvSpPr/>
      </dsp:nvSpPr>
      <dsp:spPr>
        <a:xfrm>
          <a:off x="4402829" y="3701004"/>
          <a:ext cx="1167835" cy="966257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124200"/>
            <a:ext cx="7992888" cy="1894362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>
                <a:solidFill>
                  <a:schemeClr val="tx1"/>
                </a:solidFill>
              </a:rPr>
              <a:t>Інтернаціональне співробітництво: форми та рівні</a:t>
            </a:r>
            <a:r>
              <a:rPr lang="uk-UA" sz="3600" b="1" cap="all" dirty="0">
                <a:solidFill>
                  <a:schemeClr val="tx1"/>
                </a:solidFill>
              </a:rPr>
              <a:t>.</a:t>
            </a:r>
            <a:r>
              <a:rPr lang="uk-UA" sz="3600" b="1" dirty="0">
                <a:solidFill>
                  <a:schemeClr val="tx1"/>
                </a:solidFill>
              </a:rPr>
              <a:t> Суб’єкти міжнародної економічної діяльності України</a:t>
            </a:r>
            <a:r>
              <a:rPr lang="uk-UA" sz="3600" dirty="0">
                <a:solidFill>
                  <a:schemeClr val="tx1"/>
                </a:solidFill>
              </a:rPr>
              <a:t/>
            </a:r>
            <a:br>
              <a:rPr lang="uk-UA" sz="3600" dirty="0">
                <a:solidFill>
                  <a:schemeClr val="tx1"/>
                </a:solidFill>
              </a:rPr>
            </a:br>
            <a:endParaRPr lang="uk-UA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1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67335817"/>
              </p:ext>
            </p:extLst>
          </p:nvPr>
        </p:nvGraphicFramePr>
        <p:xfrm>
          <a:off x="323528" y="1"/>
          <a:ext cx="8424936" cy="66693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6224"/>
                <a:gridCol w="6408712"/>
              </a:tblGrid>
              <a:tr h="2694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effectLst/>
                        </a:rPr>
                        <a:t>Форми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tx1"/>
                          </a:solidFill>
                          <a:effectLst/>
                        </a:rPr>
                        <a:t>Сутність</a:t>
                      </a:r>
                      <a:endParaRPr lang="uk-UA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88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Міжнародна торгівля товарами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1760" algn="just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сукупний товарооборот між країнами – суб’єктами світової економіки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08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Міжнародна торгівля послугами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1760"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сукупність економічних відносин між країнами із надання транспортних, інформаційних, туристичних, фінансових, страхових та інших послуг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77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Міжнародний рух капіталів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1760" algn="just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процес транскордонного переміщення капіталів, обумовлений різною забезпеченістю країн матеріальними, фінансовими, грошовими ресурсами для створення матеріальних благ і забезпечення розширеного відтворювального процесу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08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Міжнародне науково-технічне співробітництво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1760"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сукупність відносин між країнами із надання науково-технічних знань на комерційній або некомерційній основі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08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Міжнародні валютно-фінансові відносини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1760"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сукупність економічних відносин між країнами при функціонуванні та використанні валюти у їх економічній взаємодії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757">
                <a:tc gridSpan="2">
                  <a:txBody>
                    <a:bodyPr/>
                    <a:lstStyle/>
                    <a:p>
                      <a:pPr indent="111760" algn="r">
                        <a:spcAft>
                          <a:spcPts val="0"/>
                        </a:spcAft>
                      </a:pP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388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Міжнародні кредитні відносини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сукупність економічних відносин між країнами із надання фінансових активів на умовах терміновості, зворотності, платності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08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Міжнародна міграція робочої сили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процес міждержавного переміщення робочої сили терміном більше одного року, обумовлений економічними та неекономічними причинами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08325">
                <a:tc>
                  <a:txBody>
                    <a:bodyPr/>
                    <a:lstStyle/>
                    <a:p>
                      <a:pPr indent="226695" algn="just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Спільне розв’язання глобальних проблем розвитку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участь країни у вирішенні таких глобальних проблем світової економіки, як демографічна, продовольча, екологічна, ядерна небезпека, боротьба із тероризмом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0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363272" cy="5997280"/>
          </a:xfrm>
        </p:spPr>
        <p:txBody>
          <a:bodyPr/>
          <a:lstStyle/>
          <a:p>
            <a:pPr marL="0" indent="0" algn="r">
              <a:buNone/>
            </a:pPr>
            <a:endParaRPr lang="uk-UA" b="1" i="1" dirty="0" smtClean="0"/>
          </a:p>
          <a:p>
            <a:pPr marL="0" indent="0" algn="r">
              <a:buNone/>
            </a:pPr>
            <a:endParaRPr lang="uk-UA" b="1" i="1" dirty="0"/>
          </a:p>
          <a:p>
            <a:pPr marL="0" indent="0" algn="r">
              <a:buNone/>
            </a:pPr>
            <a:endParaRPr lang="uk-UA" b="1" i="1" dirty="0" smtClean="0"/>
          </a:p>
          <a:p>
            <a:pPr marL="0" indent="0" algn="r">
              <a:buNone/>
            </a:pPr>
            <a:r>
              <a:rPr lang="uk-UA" sz="3200" b="1" i="1" dirty="0" smtClean="0"/>
              <a:t>Якщо </a:t>
            </a:r>
            <a:r>
              <a:rPr lang="uk-UA" sz="3200" b="1" i="1" dirty="0"/>
              <a:t>ви не вірите в співробітництво, подивіться, </a:t>
            </a:r>
            <a:endParaRPr lang="uk-UA" sz="3200" b="1" dirty="0"/>
          </a:p>
          <a:p>
            <a:pPr marL="0" indent="0" algn="r">
              <a:buNone/>
            </a:pPr>
            <a:r>
              <a:rPr lang="uk-UA" sz="3200" b="1" i="1" dirty="0"/>
              <a:t>що відбувається з візком, який втратив одне </a:t>
            </a:r>
            <a:r>
              <a:rPr lang="uk-UA" sz="3200" b="1" i="1" dirty="0" smtClean="0"/>
              <a:t>колесо</a:t>
            </a:r>
          </a:p>
          <a:p>
            <a:pPr marL="0" indent="0" algn="r">
              <a:buNone/>
            </a:pPr>
            <a:endParaRPr lang="uk-UA" sz="3200" b="1" dirty="0"/>
          </a:p>
          <a:p>
            <a:pPr marL="0" indent="0" algn="r">
              <a:buNone/>
            </a:pPr>
            <a:r>
              <a:rPr lang="uk-UA" b="1" i="1" dirty="0"/>
              <a:t>(Наполеон </a:t>
            </a:r>
            <a:r>
              <a:rPr lang="uk-UA" b="1" i="1" dirty="0" err="1"/>
              <a:t>Хілл</a:t>
            </a:r>
            <a:r>
              <a:rPr lang="uk-UA" b="1" i="1" dirty="0"/>
              <a:t>)</a:t>
            </a:r>
            <a:endParaRPr lang="uk-UA" b="1" dirty="0"/>
          </a:p>
          <a:p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329211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800" b="1" dirty="0">
                <a:solidFill>
                  <a:schemeClr val="tx1"/>
                </a:solidFill>
              </a:rPr>
              <a:t>Мета:</a:t>
            </a:r>
            <a:endParaRPr lang="uk-UA" sz="4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507288" cy="4873752"/>
          </a:xfrm>
        </p:spPr>
        <p:txBody>
          <a:bodyPr>
            <a:normAutofit/>
          </a:bodyPr>
          <a:lstStyle/>
          <a:p>
            <a:r>
              <a:rPr lang="uk-UA" sz="2800" dirty="0" smtClean="0"/>
              <a:t>розглянути </a:t>
            </a:r>
            <a:r>
              <a:rPr lang="uk-UA" sz="2800" dirty="0"/>
              <a:t>форми міжнародної економічної діяльності; </a:t>
            </a:r>
            <a:endParaRPr lang="uk-UA" sz="2800" dirty="0" smtClean="0"/>
          </a:p>
          <a:p>
            <a:r>
              <a:rPr lang="uk-UA" sz="2800" dirty="0" smtClean="0"/>
              <a:t>визначити </a:t>
            </a:r>
            <a:r>
              <a:rPr lang="uk-UA" sz="2800" dirty="0"/>
              <a:t>суб’єктів міжнародної економічної діяльності України; </a:t>
            </a:r>
            <a:endParaRPr lang="uk-UA" sz="2800" dirty="0" smtClean="0"/>
          </a:p>
          <a:p>
            <a:r>
              <a:rPr lang="uk-UA" sz="2800" dirty="0" smtClean="0"/>
              <a:t>з’ясувати </a:t>
            </a:r>
            <a:r>
              <a:rPr lang="uk-UA" sz="2800" dirty="0"/>
              <a:t>рівні міжнародної економічної діяльності України; </a:t>
            </a:r>
            <a:endParaRPr lang="uk-UA" sz="2800" dirty="0" smtClean="0"/>
          </a:p>
          <a:p>
            <a:r>
              <a:rPr lang="uk-UA" sz="2800" dirty="0" smtClean="0"/>
              <a:t>ознайомитись </a:t>
            </a:r>
            <a:r>
              <a:rPr lang="uk-UA" sz="2800" dirty="0"/>
              <a:t>із законодавчою регламентацією діяльності суб’єктів міжнародної економічної діяльності.</a:t>
            </a:r>
          </a:p>
          <a:p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45721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800" b="1" dirty="0" smtClean="0">
                <a:solidFill>
                  <a:schemeClr val="tx1"/>
                </a:solidFill>
              </a:rPr>
              <a:t>План</a:t>
            </a:r>
            <a:endParaRPr lang="uk-UA" sz="4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916832"/>
            <a:ext cx="7467600" cy="3693024"/>
          </a:xfrm>
        </p:spPr>
        <p:txBody>
          <a:bodyPr>
            <a:normAutofit/>
          </a:bodyPr>
          <a:lstStyle/>
          <a:p>
            <a:r>
              <a:rPr lang="uk-UA" sz="2800" dirty="0" smtClean="0"/>
              <a:t>1. Критерії </a:t>
            </a:r>
            <a:r>
              <a:rPr lang="uk-UA" sz="2800" dirty="0"/>
              <a:t>класифікації </a:t>
            </a:r>
            <a:r>
              <a:rPr lang="uk-UA" sz="2800" dirty="0" smtClean="0"/>
              <a:t>об’єктів та суб’єктів </a:t>
            </a:r>
            <a:r>
              <a:rPr lang="uk-UA" sz="2800" dirty="0"/>
              <a:t>міжнародної економічної діяльності</a:t>
            </a:r>
            <a:r>
              <a:rPr lang="uk-UA" sz="2800" dirty="0" smtClean="0"/>
              <a:t>.</a:t>
            </a:r>
            <a:r>
              <a:rPr lang="uk-UA" sz="2800" dirty="0"/>
              <a:t> </a:t>
            </a:r>
            <a:endParaRPr lang="uk-UA" sz="2800" dirty="0" smtClean="0"/>
          </a:p>
          <a:p>
            <a:endParaRPr lang="uk-UA" sz="2800" dirty="0" smtClean="0"/>
          </a:p>
          <a:p>
            <a:r>
              <a:rPr lang="uk-UA" sz="2800" dirty="0" smtClean="0"/>
              <a:t>2. Форми </a:t>
            </a:r>
            <a:r>
              <a:rPr lang="uk-UA" sz="2800" dirty="0"/>
              <a:t>міжнародної економічної діяльності.</a:t>
            </a:r>
          </a:p>
          <a:p>
            <a:pPr lvl="0"/>
            <a:endParaRPr lang="uk-UA" sz="2800" dirty="0"/>
          </a:p>
          <a:p>
            <a:endParaRPr lang="uk-UA" sz="2800" dirty="0"/>
          </a:p>
        </p:txBody>
      </p:sp>
      <p:sp>
        <p:nvSpPr>
          <p:cNvPr id="4" name="AutoShape 2" descr="Картинки по запросу пер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48175"/>
            <a:ext cx="2238375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77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71600" y="764704"/>
            <a:ext cx="7467600" cy="4873752"/>
          </a:xfrm>
        </p:spPr>
        <p:txBody>
          <a:bodyPr/>
          <a:lstStyle/>
          <a:p>
            <a:pPr marL="0" indent="0" algn="ctr">
              <a:buNone/>
            </a:pPr>
            <a:r>
              <a:rPr lang="uk-UA" sz="4800" dirty="0" smtClean="0"/>
              <a:t>1. Критерії </a:t>
            </a:r>
            <a:r>
              <a:rPr lang="uk-UA" sz="4800" dirty="0"/>
              <a:t>класифікації об’єктів та суб’єктів міжнародної економічної діяльності. </a:t>
            </a:r>
          </a:p>
          <a:p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93096"/>
            <a:ext cx="2956173" cy="2025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2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bg2">
                <a:lumMod val="90000"/>
              </a:schemeClr>
            </a:solidFill>
          </a:ln>
        </p:spPr>
        <p:txBody>
          <a:bodyPr/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</a:rPr>
              <a:t>ОБ’ЄКТИ МЕД</a:t>
            </a:r>
            <a:br>
              <a:rPr lang="uk-UA" b="1" i="1" dirty="0" smtClean="0">
                <a:solidFill>
                  <a:schemeClr val="tx1"/>
                </a:solidFill>
              </a:rPr>
            </a:br>
            <a:endParaRPr lang="uk-UA" b="1" i="1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66845597"/>
              </p:ext>
            </p:extLst>
          </p:nvPr>
        </p:nvGraphicFramePr>
        <p:xfrm>
          <a:off x="457200" y="1600200"/>
          <a:ext cx="8291264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893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6075"/>
            <a:ext cx="8424936" cy="6395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164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uk-UA" sz="4000" dirty="0" smtClean="0"/>
              <a:t>2. Форми </a:t>
            </a:r>
            <a:r>
              <a:rPr lang="uk-UA" sz="4000" dirty="0"/>
              <a:t>міжнародної економічної діяльності.</a:t>
            </a:r>
          </a:p>
          <a:p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93096"/>
            <a:ext cx="2956173" cy="2025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27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686800" cy="6069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3600" dirty="0" smtClean="0"/>
          </a:p>
          <a:p>
            <a:pPr marL="0" indent="0" algn="ctr">
              <a:buNone/>
            </a:pPr>
            <a:r>
              <a:rPr lang="uk-UA" sz="3600" dirty="0" smtClean="0"/>
              <a:t>Міжнародна </a:t>
            </a:r>
            <a:r>
              <a:rPr lang="uk-UA" sz="3600" dirty="0"/>
              <a:t>економічна діяльність реалізується в комплексі численних форм співробітництва різних країн, виробничих, торговельно-комерційних контактів, які виходять за межі окремих держав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259584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</TotalTime>
  <Words>294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Інтернаціональне співробітництво: форми та рівні. Суб’єкти міжнародної економічної діяльності України </vt:lpstr>
      <vt:lpstr>Презентация PowerPoint</vt:lpstr>
      <vt:lpstr>Мета:</vt:lpstr>
      <vt:lpstr>План</vt:lpstr>
      <vt:lpstr>Презентация PowerPoint</vt:lpstr>
      <vt:lpstr>ОБ’ЄКТИ МЕД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Інтернаціональне співробітництво: форми та рівні. Суб’єкти міжнародної економічної діяльності України </dc:title>
  <dc:creator>Наташа</dc:creator>
  <cp:lastModifiedBy>Наташа</cp:lastModifiedBy>
  <cp:revision>8</cp:revision>
  <dcterms:created xsi:type="dcterms:W3CDTF">2020-01-29T14:51:13Z</dcterms:created>
  <dcterms:modified xsi:type="dcterms:W3CDTF">2020-01-29T15:27:54Z</dcterms:modified>
</cp:coreProperties>
</file>