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01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BB4C2974-ADB9-4563-94E1-AEED87F7AD7A}" type="datetimeFigureOut">
              <a:rPr lang="uk-UA" smtClean="0"/>
              <a:t>10.05.2011</a:t>
            </a:fld>
            <a:endParaRPr lang="uk-UA"/>
          </a:p>
        </p:txBody>
      </p:sp>
      <p:sp>
        <p:nvSpPr>
          <p:cNvPr id="2" name="Нижний колонтитул 1"/>
          <p:cNvSpPr>
            <a:spLocks noGrp="1"/>
          </p:cNvSpPr>
          <p:nvPr>
            <p:ph type="ftr" sz="quarter" idx="11"/>
          </p:nvPr>
        </p:nvSpPr>
        <p:spPr/>
        <p:txBody>
          <a:bodyPr/>
          <a:lstStyle/>
          <a:p>
            <a:endParaRPr lang="uk-UA"/>
          </a:p>
        </p:txBody>
      </p:sp>
      <p:sp>
        <p:nvSpPr>
          <p:cNvPr id="15" name="Номер слайда 14"/>
          <p:cNvSpPr>
            <a:spLocks noGrp="1"/>
          </p:cNvSpPr>
          <p:nvPr>
            <p:ph type="sldNum" sz="quarter" idx="12"/>
          </p:nvPr>
        </p:nvSpPr>
        <p:spPr>
          <a:xfrm>
            <a:off x="8229600" y="6473952"/>
            <a:ext cx="758952" cy="246888"/>
          </a:xfrm>
        </p:spPr>
        <p:txBody>
          <a:bodyPr/>
          <a:lstStyle/>
          <a:p>
            <a:fld id="{276AC94C-9E16-4A4D-91CC-7245EDE624DA}" type="slidenum">
              <a:rPr lang="uk-UA" smtClean="0"/>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B4C2974-ADB9-4563-94E1-AEED87F7AD7A}" type="datetimeFigureOut">
              <a:rPr lang="uk-UA" smtClean="0"/>
              <a:t>10.05.2011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276AC94C-9E16-4A4D-91CC-7245EDE624DA}"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B4C2974-ADB9-4563-94E1-AEED87F7AD7A}" type="datetimeFigureOut">
              <a:rPr lang="uk-UA" smtClean="0"/>
              <a:t>10.05.2011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276AC94C-9E16-4A4D-91CC-7245EDE624DA}"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B4C2974-ADB9-4563-94E1-AEED87F7AD7A}" type="datetimeFigureOut">
              <a:rPr lang="uk-UA" smtClean="0"/>
              <a:t>10.05.2011</a:t>
            </a:fld>
            <a:endParaRPr lang="uk-UA"/>
          </a:p>
        </p:txBody>
      </p:sp>
      <p:sp>
        <p:nvSpPr>
          <p:cNvPr id="19" name="Нижний колонтитул 18"/>
          <p:cNvSpPr>
            <a:spLocks noGrp="1"/>
          </p:cNvSpPr>
          <p:nvPr>
            <p:ph type="ftr" sz="quarter" idx="11"/>
          </p:nvPr>
        </p:nvSpPr>
        <p:spPr>
          <a:xfrm>
            <a:off x="3581400" y="76200"/>
            <a:ext cx="2895600" cy="288925"/>
          </a:xfrm>
        </p:spPr>
        <p:txBody>
          <a:bodyPr/>
          <a:lstStyle/>
          <a:p>
            <a:endParaRPr lang="uk-UA"/>
          </a:p>
        </p:txBody>
      </p:sp>
      <p:sp>
        <p:nvSpPr>
          <p:cNvPr id="16" name="Номер слайда 15"/>
          <p:cNvSpPr>
            <a:spLocks noGrp="1"/>
          </p:cNvSpPr>
          <p:nvPr>
            <p:ph type="sldNum" sz="quarter" idx="12"/>
          </p:nvPr>
        </p:nvSpPr>
        <p:spPr>
          <a:xfrm>
            <a:off x="8229600" y="6473952"/>
            <a:ext cx="758952" cy="246888"/>
          </a:xfrm>
        </p:spPr>
        <p:txBody>
          <a:bodyPr/>
          <a:lstStyle/>
          <a:p>
            <a:fld id="{276AC94C-9E16-4A4D-91CC-7245EDE624DA}"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BB4C2974-ADB9-4563-94E1-AEED87F7AD7A}" type="datetimeFigureOut">
              <a:rPr lang="uk-UA" smtClean="0"/>
              <a:t>10.05.2011</a:t>
            </a:fld>
            <a:endParaRPr lang="uk-UA"/>
          </a:p>
        </p:txBody>
      </p:sp>
      <p:sp>
        <p:nvSpPr>
          <p:cNvPr id="11" name="Нижний колонтитул 10"/>
          <p:cNvSpPr>
            <a:spLocks noGrp="1"/>
          </p:cNvSpPr>
          <p:nvPr>
            <p:ph type="ftr" sz="quarter" idx="11"/>
          </p:nvPr>
        </p:nvSpPr>
        <p:spPr/>
        <p:txBody>
          <a:bodyPr/>
          <a:lstStyle/>
          <a:p>
            <a:endParaRPr lang="uk-UA"/>
          </a:p>
        </p:txBody>
      </p:sp>
      <p:sp>
        <p:nvSpPr>
          <p:cNvPr id="16" name="Номер слайда 15"/>
          <p:cNvSpPr>
            <a:spLocks noGrp="1"/>
          </p:cNvSpPr>
          <p:nvPr>
            <p:ph type="sldNum" sz="quarter" idx="12"/>
          </p:nvPr>
        </p:nvSpPr>
        <p:spPr/>
        <p:txBody>
          <a:bodyPr/>
          <a:lstStyle/>
          <a:p>
            <a:fld id="{276AC94C-9E16-4A4D-91CC-7245EDE624DA}" type="slidenum">
              <a:rPr lang="uk-UA" smtClean="0"/>
              <a:t>‹#›</a:t>
            </a:fld>
            <a:endParaRPr lang="uk-UA"/>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BB4C2974-ADB9-4563-94E1-AEED87F7AD7A}" type="datetimeFigureOut">
              <a:rPr lang="uk-UA" smtClean="0"/>
              <a:t>10.05.2011</a:t>
            </a:fld>
            <a:endParaRPr lang="uk-UA"/>
          </a:p>
        </p:txBody>
      </p:sp>
      <p:sp>
        <p:nvSpPr>
          <p:cNvPr id="10" name="Нижний колонтитул 9"/>
          <p:cNvSpPr>
            <a:spLocks noGrp="1"/>
          </p:cNvSpPr>
          <p:nvPr>
            <p:ph type="ftr" sz="quarter" idx="11"/>
          </p:nvPr>
        </p:nvSpPr>
        <p:spPr/>
        <p:txBody>
          <a:bodyPr/>
          <a:lstStyle/>
          <a:p>
            <a:endParaRPr lang="uk-UA"/>
          </a:p>
        </p:txBody>
      </p:sp>
      <p:sp>
        <p:nvSpPr>
          <p:cNvPr id="31" name="Номер слайда 30"/>
          <p:cNvSpPr>
            <a:spLocks noGrp="1"/>
          </p:cNvSpPr>
          <p:nvPr>
            <p:ph type="sldNum" sz="quarter" idx="12"/>
          </p:nvPr>
        </p:nvSpPr>
        <p:spPr/>
        <p:txBody>
          <a:bodyPr/>
          <a:lstStyle/>
          <a:p>
            <a:fld id="{276AC94C-9E16-4A4D-91CC-7245EDE624DA}"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BB4C2974-ADB9-4563-94E1-AEED87F7AD7A}" type="datetimeFigureOut">
              <a:rPr lang="uk-UA" smtClean="0"/>
              <a:t>10.05.2011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a:xfrm>
            <a:off x="8229600" y="6477000"/>
            <a:ext cx="762000" cy="246888"/>
          </a:xfrm>
        </p:spPr>
        <p:txBody>
          <a:bodyPr/>
          <a:lstStyle/>
          <a:p>
            <a:fld id="{276AC94C-9E16-4A4D-91CC-7245EDE624DA}" type="slidenum">
              <a:rPr lang="uk-UA" smtClean="0"/>
              <a:t>‹#›</a:t>
            </a:fld>
            <a:endParaRPr lang="uk-UA"/>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BB4C2974-ADB9-4563-94E1-AEED87F7AD7A}" type="datetimeFigureOut">
              <a:rPr lang="uk-UA" smtClean="0"/>
              <a:t>10.05.2011</a:t>
            </a:fld>
            <a:endParaRPr lang="uk-UA"/>
          </a:p>
        </p:txBody>
      </p:sp>
      <p:sp>
        <p:nvSpPr>
          <p:cNvPr id="21" name="Нижний колонтитул 20"/>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276AC94C-9E16-4A4D-91CC-7245EDE624DA}"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B4C2974-ADB9-4563-94E1-AEED87F7AD7A}" type="datetimeFigureOut">
              <a:rPr lang="uk-UA" smtClean="0"/>
              <a:t>10.05.2011</a:t>
            </a:fld>
            <a:endParaRPr lang="uk-UA"/>
          </a:p>
        </p:txBody>
      </p:sp>
      <p:sp>
        <p:nvSpPr>
          <p:cNvPr id="24" name="Нижний колонтитул 23"/>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276AC94C-9E16-4A4D-91CC-7245EDE624DA}"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B4C2974-ADB9-4563-94E1-AEED87F7AD7A}" type="datetimeFigureOut">
              <a:rPr lang="uk-UA" smtClean="0"/>
              <a:t>10.05.2011</a:t>
            </a:fld>
            <a:endParaRPr lang="uk-UA"/>
          </a:p>
        </p:txBody>
      </p:sp>
      <p:sp>
        <p:nvSpPr>
          <p:cNvPr id="29" name="Нижний колонтитул 28"/>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276AC94C-9E16-4A4D-91CC-7245EDE624DA}"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BB4C2974-ADB9-4563-94E1-AEED87F7AD7A}" type="datetimeFigureOut">
              <a:rPr lang="uk-UA" smtClean="0"/>
              <a:t>10.05.2011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31" name="Номер слайда 30"/>
          <p:cNvSpPr>
            <a:spLocks noGrp="1"/>
          </p:cNvSpPr>
          <p:nvPr>
            <p:ph type="sldNum" sz="quarter" idx="12"/>
          </p:nvPr>
        </p:nvSpPr>
        <p:spPr/>
        <p:txBody>
          <a:bodyPr/>
          <a:lstStyle/>
          <a:p>
            <a:fld id="{276AC94C-9E16-4A4D-91CC-7245EDE624DA}" type="slidenum">
              <a:rPr lang="uk-UA" smtClean="0"/>
              <a:t>‹#›</a:t>
            </a:fld>
            <a:endParaRPr lang="uk-UA"/>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B4C2974-ADB9-4563-94E1-AEED87F7AD7A}" type="datetimeFigureOut">
              <a:rPr lang="uk-UA" smtClean="0"/>
              <a:t>10.05.2011</a:t>
            </a:fld>
            <a:endParaRPr lang="uk-UA"/>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uk-UA"/>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276AC94C-9E16-4A4D-91CC-7245EDE624DA}" type="slidenum">
              <a:rPr lang="uk-UA" smtClean="0"/>
              <a:t>‹#›</a:t>
            </a:fld>
            <a:endParaRPr lang="uk-UA"/>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476673"/>
            <a:ext cx="8458200" cy="648071"/>
          </a:xfrm>
        </p:spPr>
        <p:txBody>
          <a:bodyPr>
            <a:normAutofit fontScale="90000"/>
          </a:bodyPr>
          <a:lstStyle/>
          <a:p>
            <a:pPr algn="ctr"/>
            <a:r>
              <a:rPr lang="fr-FR" dirty="0">
                <a:effectLst/>
              </a:rPr>
              <a:t>Kommunikatives Gedächtnis</a:t>
            </a:r>
            <a:br>
              <a:rPr lang="fr-FR" dirty="0">
                <a:effectLst/>
              </a:rPr>
            </a:br>
            <a:endParaRPr lang="uk-UA" dirty="0"/>
          </a:p>
        </p:txBody>
      </p:sp>
      <p:sp>
        <p:nvSpPr>
          <p:cNvPr id="3" name="Подзаголовок 2"/>
          <p:cNvSpPr>
            <a:spLocks noGrp="1"/>
          </p:cNvSpPr>
          <p:nvPr>
            <p:ph type="subTitle" idx="1"/>
          </p:nvPr>
        </p:nvSpPr>
        <p:spPr>
          <a:xfrm>
            <a:off x="381000" y="1268760"/>
            <a:ext cx="8511480" cy="792088"/>
          </a:xfrm>
        </p:spPr>
        <p:txBody>
          <a:bodyPr>
            <a:normAutofit lnSpcReduction="10000"/>
          </a:bodyPr>
          <a:lstStyle/>
          <a:p>
            <a:pPr algn="ctr"/>
            <a:r>
              <a:rPr lang="de-DE" dirty="0"/>
              <a:t>Als </a:t>
            </a:r>
            <a:r>
              <a:rPr lang="de-DE" b="1" dirty="0"/>
              <a:t>kommunikatives Gedächtnis</a:t>
            </a:r>
            <a:r>
              <a:rPr lang="de-DE" dirty="0"/>
              <a:t> </a:t>
            </a:r>
            <a:r>
              <a:rPr lang="de-DE" dirty="0" smtClean="0"/>
              <a:t>bezeichnet man</a:t>
            </a:r>
            <a:r>
              <a:rPr lang="de-DE" dirty="0"/>
              <a:t> mündliche Weitergabe von persönlichen Erfahrungen.</a:t>
            </a:r>
            <a:endParaRPr lang="uk-UA" dirty="0"/>
          </a:p>
        </p:txBody>
      </p:sp>
      <p:sp>
        <p:nvSpPr>
          <p:cNvPr id="4" name="TextBox 3"/>
          <p:cNvSpPr txBox="1"/>
          <p:nvPr/>
        </p:nvSpPr>
        <p:spPr>
          <a:xfrm>
            <a:off x="683568" y="2564904"/>
            <a:ext cx="7992888" cy="2554545"/>
          </a:xfrm>
          <a:prstGeom prst="rect">
            <a:avLst/>
          </a:prstGeom>
          <a:noFill/>
        </p:spPr>
        <p:txBody>
          <a:bodyPr wrap="square" rtlCol="0">
            <a:spAutoFit/>
          </a:bodyPr>
          <a:lstStyle/>
          <a:p>
            <a:pPr algn="just"/>
            <a:r>
              <a:rPr lang="de-DE" sz="2000" b="0" i="0" dirty="0" smtClean="0">
                <a:solidFill>
                  <a:srgbClr val="000000"/>
                </a:solidFill>
                <a:effectLst/>
              </a:rPr>
              <a:t>Kommunikatives Gedächtnis und </a:t>
            </a:r>
            <a:r>
              <a:rPr lang="de-DE" sz="2000" b="0" i="0" u="none" strike="noStrike" dirty="0" smtClean="0">
                <a:effectLst/>
              </a:rPr>
              <a:t>kulturelles Gedächtnis</a:t>
            </a:r>
            <a:r>
              <a:rPr lang="de-DE" sz="2000" b="0" i="0" dirty="0" smtClean="0">
                <a:solidFill>
                  <a:srgbClr val="000000"/>
                </a:solidFill>
                <a:effectLst/>
              </a:rPr>
              <a:t> bilden zusammen das </a:t>
            </a:r>
            <a:r>
              <a:rPr lang="de-DE" sz="2000" b="0" i="0" u="none" strike="noStrike" dirty="0" smtClean="0">
                <a:effectLst/>
              </a:rPr>
              <a:t>kollektive Gedächtnis</a:t>
            </a:r>
            <a:r>
              <a:rPr lang="de-DE" sz="2000" b="0" i="0" dirty="0" smtClean="0">
                <a:solidFill>
                  <a:srgbClr val="000000"/>
                </a:solidFill>
                <a:effectLst/>
              </a:rPr>
              <a:t>. Das kommunikative Gedächtnis ist auf die mündliche Überlieferung der vorangegangenen drei Generationen begrenzt, nach Assmann auf rund 80 Jahre. Es stirbt mit seinen Trägern. Assmann spricht hier von „struktureller Amnesie“ nach Ablauf dieser Zeitspanne. Es ist alltagsnah und gruppengebunden. Die verbalen Erzählungen sind flüchtig und veränderbar, zeichnen sich aber andererseits durch eine starke Lebendigkeit aus.</a:t>
            </a:r>
            <a:endParaRPr lang="uk-UA" sz="2000" dirty="0"/>
          </a:p>
        </p:txBody>
      </p:sp>
    </p:spTree>
    <p:extLst>
      <p:ext uri="{BB962C8B-B14F-4D97-AF65-F5344CB8AC3E}">
        <p14:creationId xmlns:p14="http://schemas.microsoft.com/office/powerpoint/2010/main" val="29933825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836712"/>
            <a:ext cx="8740080" cy="504056"/>
          </a:xfrm>
        </p:spPr>
        <p:txBody>
          <a:bodyPr>
            <a:normAutofit fontScale="90000"/>
          </a:bodyPr>
          <a:lstStyle/>
          <a:p>
            <a:pPr algn="ctr"/>
            <a:r>
              <a:rPr lang="fr-FR" dirty="0">
                <a:effectLst/>
              </a:rPr>
              <a:t>Kulturelles Gedächtnis</a:t>
            </a:r>
            <a:br>
              <a:rPr lang="fr-FR" dirty="0">
                <a:effectLst/>
              </a:rPr>
            </a:br>
            <a:endParaRPr lang="uk-UA" dirty="0"/>
          </a:p>
        </p:txBody>
      </p:sp>
      <p:sp>
        <p:nvSpPr>
          <p:cNvPr id="4" name="TextBox 3"/>
          <p:cNvSpPr txBox="1"/>
          <p:nvPr/>
        </p:nvSpPr>
        <p:spPr>
          <a:xfrm>
            <a:off x="683568" y="1412776"/>
            <a:ext cx="8064896" cy="1323439"/>
          </a:xfrm>
          <a:prstGeom prst="rect">
            <a:avLst/>
          </a:prstGeom>
          <a:noFill/>
        </p:spPr>
        <p:txBody>
          <a:bodyPr wrap="square" rtlCol="0">
            <a:spAutoFit/>
          </a:bodyPr>
          <a:lstStyle/>
          <a:p>
            <a:pPr algn="just"/>
            <a:r>
              <a:rPr lang="de-DE" sz="2000" dirty="0" smtClean="0"/>
              <a:t>„Das kulturelle Gedächtnis schafft die materiellen und institutionellen Grundlagen dafür, dass Menschen sich auf eine sehr viel frühere Zeit beziehen können und auch selbst erwarten dürfen, zu einer späteren Nachwelt noch sprechen zu können.“</a:t>
            </a:r>
            <a:endParaRPr lang="uk-UA" sz="2000" dirty="0"/>
          </a:p>
        </p:txBody>
      </p:sp>
      <p:sp>
        <p:nvSpPr>
          <p:cNvPr id="5" name="TextBox 4"/>
          <p:cNvSpPr txBox="1"/>
          <p:nvPr/>
        </p:nvSpPr>
        <p:spPr>
          <a:xfrm>
            <a:off x="706736" y="2996952"/>
            <a:ext cx="8064896" cy="1323439"/>
          </a:xfrm>
          <a:prstGeom prst="rect">
            <a:avLst/>
          </a:prstGeom>
          <a:noFill/>
        </p:spPr>
        <p:txBody>
          <a:bodyPr wrap="square" rtlCol="0">
            <a:spAutoFit/>
          </a:bodyPr>
          <a:lstStyle/>
          <a:p>
            <a:pPr marL="285750" indent="-285750">
              <a:buFont typeface="Wingdings" pitchFamily="2" charset="2"/>
              <a:buChar char="Ø"/>
            </a:pPr>
            <a:r>
              <a:rPr lang="de-DE" sz="2000" dirty="0" smtClean="0"/>
              <a:t>Kommunikation über zeitliche Abstände hinweg! </a:t>
            </a:r>
          </a:p>
          <a:p>
            <a:pPr marL="285750" indent="-285750">
              <a:buFont typeface="Wingdings" pitchFamily="2" charset="2"/>
              <a:buChar char="Ø"/>
            </a:pPr>
            <a:r>
              <a:rPr lang="de-DE" sz="2000" dirty="0" smtClean="0"/>
              <a:t>Erfahrungskapital früherer Zeit nutzen </a:t>
            </a:r>
          </a:p>
          <a:p>
            <a:pPr marL="285750" indent="-285750">
              <a:buFont typeface="Wingdings" pitchFamily="2" charset="2"/>
              <a:buChar char="Ø"/>
            </a:pPr>
            <a:r>
              <a:rPr lang="de-DE" sz="2000" dirty="0" smtClean="0"/>
              <a:t>Kritische Reflexion früherer Menschheitsstufen </a:t>
            </a:r>
          </a:p>
          <a:p>
            <a:pPr marL="285750" indent="-285750">
              <a:buFont typeface="Wingdings" pitchFamily="2" charset="2"/>
              <a:buChar char="Ø"/>
            </a:pPr>
            <a:r>
              <a:rPr lang="de-DE" sz="2000" dirty="0" smtClean="0"/>
              <a:t>„kontinuierliche Selbst- und Fremdbegegnung von Menschen“ </a:t>
            </a:r>
            <a:endParaRPr lang="uk-UA" sz="2000" dirty="0"/>
          </a:p>
        </p:txBody>
      </p:sp>
      <p:sp>
        <p:nvSpPr>
          <p:cNvPr id="6" name="TextBox 5"/>
          <p:cNvSpPr txBox="1"/>
          <p:nvPr/>
        </p:nvSpPr>
        <p:spPr>
          <a:xfrm>
            <a:off x="827584" y="4653136"/>
            <a:ext cx="7920880" cy="707886"/>
          </a:xfrm>
          <a:prstGeom prst="rect">
            <a:avLst/>
          </a:prstGeom>
          <a:noFill/>
        </p:spPr>
        <p:txBody>
          <a:bodyPr wrap="square" rtlCol="0">
            <a:spAutoFit/>
          </a:bodyPr>
          <a:lstStyle/>
          <a:p>
            <a:pPr algn="just"/>
            <a:r>
              <a:rPr lang="de-DE" sz="2000" dirty="0" smtClean="0"/>
              <a:t>Man bezeichnet das kulturelle Gedächtnis als Langzeitspeicher der Kultur. </a:t>
            </a:r>
            <a:endParaRPr lang="uk-UA" sz="2000" dirty="0"/>
          </a:p>
        </p:txBody>
      </p:sp>
    </p:spTree>
    <p:extLst>
      <p:ext uri="{BB962C8B-B14F-4D97-AF65-F5344CB8AC3E}">
        <p14:creationId xmlns:p14="http://schemas.microsoft.com/office/powerpoint/2010/main" val="6801744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wipe(down)">
                                      <p:cBhvr>
                                        <p:cTn id="19" dur="500"/>
                                        <p:tgtEl>
                                          <p:spTgt spid="5">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wipe(down)">
                                      <p:cBhvr>
                                        <p:cTn id="24" dur="500"/>
                                        <p:tgtEl>
                                          <p:spTgt spid="5">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Effect transition="in" filter="wipe(down)">
                                      <p:cBhvr>
                                        <p:cTn id="29" dur="500"/>
                                        <p:tgtEl>
                                          <p:spTgt spid="5">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5">
                                            <p:txEl>
                                              <p:pRg st="3" end="3"/>
                                            </p:txEl>
                                          </p:spTgt>
                                        </p:tgtEl>
                                        <p:attrNameLst>
                                          <p:attrName>style.visibility</p:attrName>
                                        </p:attrNameLst>
                                      </p:cBhvr>
                                      <p:to>
                                        <p:strVal val="visible"/>
                                      </p:to>
                                    </p:set>
                                    <p:animEffect transition="in" filter="wipe(down)">
                                      <p:cBhvr>
                                        <p:cTn id="34" dur="500"/>
                                        <p:tgtEl>
                                          <p:spTgt spid="5">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circle(in)">
                                      <p:cBhvr>
                                        <p:cTn id="39"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21</TotalTime>
  <Words>78</Words>
  <Application>Microsoft Office PowerPoint</Application>
  <PresentationFormat>Экран (4:3)</PresentationFormat>
  <Paragraphs>10</Paragraphs>
  <Slides>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Трек</vt:lpstr>
      <vt:lpstr>Kommunikatives Gedächtnis </vt:lpstr>
      <vt:lpstr>Kulturelles Gedächtnis </vt:lpstr>
    </vt:vector>
  </TitlesOfParts>
  <Company>Krokoz™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Kommunikatives Gedächtnis</dc:title>
  <dc:creator>smanoff</dc:creator>
  <cp:lastModifiedBy>smanoff</cp:lastModifiedBy>
  <cp:revision>3</cp:revision>
  <dcterms:created xsi:type="dcterms:W3CDTF">2011-05-10T14:12:15Z</dcterms:created>
  <dcterms:modified xsi:type="dcterms:W3CDTF">2011-05-10T14:33:48Z</dcterms:modified>
</cp:coreProperties>
</file>