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3">
  <p:sldMasterIdLst>
    <p:sldMasterId id="2147483707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115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589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42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353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8443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7462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04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87DE6118-2437-4B30-8E3C-4D2BE6020583}" type="datetimeFigureOut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7010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87DE6118-2437-4B30-8E3C-4D2BE6020583}" type="datetimeFigureOut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39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3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707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9/9/2021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915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9/9/2021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021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9/9/2021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818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9/9/2021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47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379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510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28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oodle.znu.edu.ua/course/view.php?id=749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5127" y="1651246"/>
            <a:ext cx="8361229" cy="1899822"/>
          </a:xfrm>
        </p:spPr>
        <p:txBody>
          <a:bodyPr/>
          <a:lstStyle/>
          <a:p>
            <a:pPr algn="ctr"/>
            <a:r>
              <a:rPr lang="uk-UA" sz="6600" b="1" dirty="0" smtClean="0"/>
              <a:t>ПЕДАГОГІКА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3239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Опис навчальної дисципліни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591163"/>
              </p:ext>
            </p:extLst>
          </p:nvPr>
        </p:nvGraphicFramePr>
        <p:xfrm>
          <a:off x="1657826" y="2525454"/>
          <a:ext cx="9176429" cy="30166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22560"/>
                <a:gridCol w="606412"/>
                <a:gridCol w="1237792"/>
                <a:gridCol w="1238684"/>
                <a:gridCol w="1263655"/>
                <a:gridCol w="986310"/>
                <a:gridCol w="884646"/>
                <a:gridCol w="936370"/>
              </a:tblGrid>
              <a:tr h="463887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Освітня програма, рівень вищої освіти: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>
                        <a:spcAft>
                          <a:spcPts val="1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Логопедія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1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Бакалавр 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1197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Статус дисципліни: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>
                        <a:spcAft>
                          <a:spcPts val="10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Нормативна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69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Кредити ECTS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 err="1">
                          <a:solidFill>
                            <a:schemeClr val="tx1"/>
                          </a:solidFill>
                          <a:effectLst/>
                        </a:rPr>
                        <a:t>Навч</a:t>
                      </a: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. рік: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2021-22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Рік навчання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Тижні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6420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Кількість годин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180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Кількість змістових модулів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Лекційні заняття – 14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Практичні заняття – 28 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Самостійна робота – 48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1197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Вид контролю: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залік/іспит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7696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Посилання на курс в </a:t>
                      </a:r>
                      <a:r>
                        <a:rPr lang="uk-UA" sz="1400" dirty="0" err="1">
                          <a:solidFill>
                            <a:schemeClr val="tx1"/>
                          </a:solidFill>
                          <a:effectLst/>
                        </a:rPr>
                        <a:t>Moodle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u="sng" dirty="0">
                          <a:solidFill>
                            <a:schemeClr val="tx1"/>
                          </a:solidFill>
                          <a:effectLst/>
                          <a:hlinkClick r:id="rId2"/>
                        </a:rPr>
                        <a:t>https://moodle.znu.edu.ua/course/view.php?id=7490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3592">
                <a:tc gridSpan="8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Консультації: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VIII корпус, </a:t>
                      </a:r>
                      <a:r>
                        <a:rPr lang="uk-UA" sz="1400" dirty="0" err="1">
                          <a:solidFill>
                            <a:schemeClr val="tx1"/>
                          </a:solidFill>
                          <a:effectLst/>
                        </a:rPr>
                        <a:t>ауд</a:t>
                      </a: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. 221;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3198495" algn="ctr"/>
                        </a:tabLs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щовівторка з 12</a:t>
                      </a:r>
                      <a:r>
                        <a:rPr lang="uk-UA" sz="1400" baseline="30000" dirty="0">
                          <a:solidFill>
                            <a:schemeClr val="tx1"/>
                          </a:solidFill>
                          <a:effectLst/>
                        </a:rPr>
                        <a:t>00</a:t>
                      </a: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 до 13</a:t>
                      </a:r>
                      <a:r>
                        <a:rPr lang="uk-UA" sz="1400" baseline="30000" dirty="0">
                          <a:solidFill>
                            <a:schemeClr val="tx1"/>
                          </a:solidFill>
                          <a:effectLst/>
                        </a:rPr>
                        <a:t>00</a:t>
                      </a: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	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266950" y="31162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39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3844" y="1165194"/>
            <a:ext cx="9601200" cy="761260"/>
          </a:xfrm>
        </p:spPr>
        <p:txBody>
          <a:bodyPr>
            <a:noAutofit/>
          </a:bodyPr>
          <a:lstStyle/>
          <a:p>
            <a:pPr algn="ctr"/>
            <a:r>
              <a:rPr lang="uk-UA" sz="4800" b="1" dirty="0" smtClean="0"/>
              <a:t>МЕТА КУРСУ 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6291" y="2535315"/>
            <a:ext cx="9601200" cy="3717703"/>
          </a:xfrm>
        </p:spPr>
        <p:txBody>
          <a:bodyPr>
            <a:normAutofit/>
          </a:bodyPr>
          <a:lstStyle/>
          <a:p>
            <a:pPr indent="376238" algn="just">
              <a:buNone/>
            </a:pPr>
            <a:r>
              <a:rPr lang="uk-UA" sz="2800" b="1" dirty="0"/>
              <a:t>Мета</a:t>
            </a:r>
            <a:r>
              <a:rPr lang="uk-UA" sz="2800" dirty="0"/>
              <a:t> викладання навчальної дисципліни «Педагогіка» полягає в забезпеченні теоретичної і практичної підготовки студентів до виконання функціональних обов’язків сучасного педагога; сприянні творчого розвитку особистості студента та формуванні загальних та спеціальних компетентностей сучасного педагога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021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8018" y="1009179"/>
            <a:ext cx="8761413" cy="706964"/>
          </a:xfrm>
        </p:spPr>
        <p:txBody>
          <a:bodyPr/>
          <a:lstStyle/>
          <a:p>
            <a:pPr algn="ctr"/>
            <a:r>
              <a:rPr lang="uk-UA" sz="4800" b="1" dirty="0" smtClean="0"/>
              <a:t>Завдання курсу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8018" y="2459115"/>
            <a:ext cx="9205287" cy="4287913"/>
          </a:xfrm>
        </p:spPr>
        <p:txBody>
          <a:bodyPr>
            <a:normAutofit lnSpcReduction="10000"/>
          </a:bodyPr>
          <a:lstStyle/>
          <a:p>
            <a:pPr lvl="0"/>
            <a:r>
              <a:rPr lang="uk-UA" sz="2400" dirty="0"/>
              <a:t>засвоїти основні теоретичні положення педагогічної науки; </a:t>
            </a:r>
            <a:endParaRPr lang="ru-RU" sz="2400" dirty="0"/>
          </a:p>
          <a:p>
            <a:pPr lvl="0"/>
            <a:r>
              <a:rPr lang="uk-UA" sz="2400" dirty="0"/>
              <a:t>розкрити генезису та значимості педагогічних знань;</a:t>
            </a:r>
            <a:endParaRPr lang="ru-RU" sz="2400" dirty="0"/>
          </a:p>
          <a:p>
            <a:pPr lvl="0"/>
            <a:r>
              <a:rPr lang="uk-UA" sz="2400" dirty="0"/>
              <a:t>сформувати вміння та навички практичної реалізації теоретичних основ загальної педагогіки;</a:t>
            </a:r>
            <a:endParaRPr lang="ru-RU" sz="2400" dirty="0"/>
          </a:p>
          <a:p>
            <a:pPr lvl="0"/>
            <a:r>
              <a:rPr lang="uk-UA" sz="2400" dirty="0"/>
              <a:t>сформувати вміння розв’язування педагогічні ситуації;</a:t>
            </a:r>
            <a:endParaRPr lang="ru-RU" sz="2400" dirty="0"/>
          </a:p>
          <a:p>
            <a:pPr lvl="0"/>
            <a:r>
              <a:rPr lang="uk-UA" sz="2400" dirty="0"/>
              <a:t>сформувати свідоме ставлення до сутності та соціального значення педагогічної діяльності;</a:t>
            </a:r>
            <a:endParaRPr lang="ru-RU" sz="2400" dirty="0"/>
          </a:p>
          <a:p>
            <a:pPr lvl="0"/>
            <a:r>
              <a:rPr lang="uk-UA" sz="2400" dirty="0"/>
              <a:t>формувати основи педагогічного мислення, здатності осмислювати і аналізувати педагогічну дійсність.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9784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8523" y="1562470"/>
            <a:ext cx="4979516" cy="3478898"/>
          </a:xfrm>
        </p:spPr>
        <p:txBody>
          <a:bodyPr/>
          <a:lstStyle/>
          <a:p>
            <a:r>
              <a:rPr lang="uk-UA" b="1" dirty="0"/>
              <a:t>У разі успішного завершення курсу студент </a:t>
            </a:r>
            <a:r>
              <a:rPr lang="uk-UA" b="1" u="sng" dirty="0"/>
              <a:t>зможе</a:t>
            </a:r>
            <a:r>
              <a:rPr lang="uk-UA" b="1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6513819" y="949910"/>
            <a:ext cx="5337870" cy="5228948"/>
          </a:xfrm>
        </p:spPr>
        <p:txBody>
          <a:bodyPr>
            <a:no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1600" dirty="0">
                <a:solidFill>
                  <a:schemeClr val="tx1"/>
                </a:solidFill>
              </a:rPr>
              <a:t>досліджувати індивідуальні особливості учнів і колективу; </a:t>
            </a:r>
            <a:endParaRPr lang="ru-RU" sz="1600" dirty="0">
              <a:solidFill>
                <a:schemeClr val="tx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1600" dirty="0" smtClean="0">
                <a:solidFill>
                  <a:schemeClr val="tx1"/>
                </a:solidFill>
              </a:rPr>
              <a:t>передбачати </a:t>
            </a:r>
            <a:r>
              <a:rPr lang="uk-UA" sz="1600" dirty="0">
                <a:solidFill>
                  <a:schemeClr val="tx1"/>
                </a:solidFill>
              </a:rPr>
              <a:t>результат, поєднувати завдання виховання і розвитку особистості з урахуванням її можливостей; </a:t>
            </a:r>
            <a:endParaRPr lang="ru-RU" sz="1600" dirty="0">
              <a:solidFill>
                <a:schemeClr val="tx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1600" dirty="0">
                <a:solidFill>
                  <a:schemeClr val="tx1"/>
                </a:solidFill>
              </a:rPr>
              <a:t>орієнтуватися в чинному законодавстві з питань освіти; </a:t>
            </a:r>
            <a:endParaRPr lang="ru-RU" sz="1600" dirty="0">
              <a:solidFill>
                <a:schemeClr val="tx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1600" dirty="0" smtClean="0">
                <a:solidFill>
                  <a:schemeClr val="tx1"/>
                </a:solidFill>
              </a:rPr>
              <a:t>аналізувати</a:t>
            </a:r>
            <a:r>
              <a:rPr lang="uk-UA" sz="1600" dirty="0">
                <a:solidFill>
                  <a:schemeClr val="tx1"/>
                </a:solidFill>
              </a:rPr>
              <a:t>, узагальнювати, використовувати, пропагувати передовий педагогічний досвід; </a:t>
            </a:r>
            <a:endParaRPr lang="ru-RU" sz="1600" dirty="0">
              <a:solidFill>
                <a:schemeClr val="tx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1600" dirty="0" smtClean="0">
                <a:solidFill>
                  <a:schemeClr val="tx1"/>
                </a:solidFill>
              </a:rPr>
              <a:t>підбирати </a:t>
            </a:r>
            <a:r>
              <a:rPr lang="uk-UA" sz="1600" dirty="0">
                <a:solidFill>
                  <a:schemeClr val="tx1"/>
                </a:solidFill>
              </a:rPr>
              <a:t>зміст, форми і методи виховної роботи; </a:t>
            </a:r>
            <a:endParaRPr lang="ru-RU" sz="1600" dirty="0">
              <a:solidFill>
                <a:schemeClr val="tx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1600" dirty="0" smtClean="0">
                <a:solidFill>
                  <a:schemeClr val="tx1"/>
                </a:solidFill>
              </a:rPr>
              <a:t>попереджати </a:t>
            </a:r>
            <a:r>
              <a:rPr lang="uk-UA" sz="1600" dirty="0">
                <a:solidFill>
                  <a:schemeClr val="tx1"/>
                </a:solidFill>
              </a:rPr>
              <a:t>й знаходити ефективні варіанти розв’язання педагогічних конфліктів; </a:t>
            </a:r>
            <a:endParaRPr lang="ru-RU" sz="1600" dirty="0">
              <a:solidFill>
                <a:schemeClr val="tx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1600" dirty="0" smtClean="0">
                <a:solidFill>
                  <a:schemeClr val="tx1"/>
                </a:solidFill>
              </a:rPr>
              <a:t>здійснювати </a:t>
            </a:r>
            <a:r>
              <a:rPr lang="uk-UA" sz="1600" dirty="0">
                <a:solidFill>
                  <a:schemeClr val="tx1"/>
                </a:solidFill>
              </a:rPr>
              <a:t>самоаналіз педагогічної діяльності.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25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618561"/>
            <a:ext cx="8761413" cy="1307893"/>
          </a:xfrm>
        </p:spPr>
        <p:txBody>
          <a:bodyPr/>
          <a:lstStyle/>
          <a:p>
            <a:pPr algn="ctr"/>
            <a:r>
              <a:rPr lang="uk-UA" b="1" dirty="0"/>
              <a:t>Відвідування занять. </a:t>
            </a: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Регуляція пропусків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5257" y="2452579"/>
            <a:ext cx="10279485" cy="4081385"/>
          </a:xfrm>
        </p:spPr>
        <p:txBody>
          <a:bodyPr>
            <a:normAutofit/>
          </a:bodyPr>
          <a:lstStyle/>
          <a:p>
            <a:pPr marL="0" indent="355600" algn="just">
              <a:buNone/>
            </a:pPr>
            <a:r>
              <a:rPr lang="uk-UA" sz="2400" i="1" dirty="0"/>
              <a:t>Відвідування усіх занять є </a:t>
            </a:r>
            <a:r>
              <a:rPr lang="uk-UA" sz="2400" b="1" i="1" dirty="0"/>
              <a:t>обов’язковим</a:t>
            </a:r>
            <a:r>
              <a:rPr lang="uk-UA" sz="2400" i="1" dirty="0"/>
              <a:t>. Студенти, які за певних обставин не можуть відвідувати практичні заняття регулярно, мусять впродовж тижня узгодити із викладачем графік індивідуального відпрацювання пропущених занять. </a:t>
            </a:r>
            <a:endParaRPr lang="uk-UA" sz="2400" i="1" dirty="0" smtClean="0"/>
          </a:p>
          <a:p>
            <a:pPr marL="0" indent="355600" algn="just">
              <a:buNone/>
            </a:pPr>
            <a:r>
              <a:rPr lang="uk-UA" sz="2400" i="1" dirty="0" smtClean="0"/>
              <a:t>Окремі </a:t>
            </a:r>
            <a:r>
              <a:rPr lang="uk-UA" sz="2400" i="1" dirty="0"/>
              <a:t>пропущенні завдання мають бути відпрацьовані на найближчій консультації впродовж тижня після пропуску. </a:t>
            </a:r>
            <a:endParaRPr lang="uk-UA" sz="2400" i="1" dirty="0" smtClean="0"/>
          </a:p>
          <a:p>
            <a:pPr marL="0" indent="355600" algn="just">
              <a:buNone/>
            </a:pPr>
            <a:r>
              <a:rPr lang="uk-UA" sz="2400" i="1" dirty="0" smtClean="0"/>
              <a:t>Відпрацювання </a:t>
            </a:r>
            <a:r>
              <a:rPr lang="uk-UA" sz="2400" i="1" dirty="0"/>
              <a:t>практичних занять здійснюється шляхом виконання студентом усіх завдань відповідно до плану заняття та їх презентація на співбесіді.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68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/>
              <a:t>Політика академічної </a:t>
            </a:r>
            <a:r>
              <a:rPr lang="uk-UA" b="1" dirty="0" smtClean="0"/>
              <a:t>доброчесності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603500"/>
            <a:ext cx="9835601" cy="3416300"/>
          </a:xfrm>
        </p:spPr>
        <p:txBody>
          <a:bodyPr>
            <a:noAutofit/>
          </a:bodyPr>
          <a:lstStyle/>
          <a:p>
            <a:pPr marL="0" indent="355600" algn="just">
              <a:buNone/>
            </a:pPr>
            <a:r>
              <a:rPr lang="uk-UA" sz="2000" i="1" dirty="0"/>
              <a:t>Кожний студент </a:t>
            </a:r>
            <a:r>
              <a:rPr lang="uk-UA" sz="2000" b="1" i="1" dirty="0"/>
              <a:t>зобов’язаний</a:t>
            </a:r>
            <a:r>
              <a:rPr lang="uk-UA" sz="2000" i="1" dirty="0"/>
              <a:t> дотримуватися принципів академічної доброчесності. </a:t>
            </a:r>
            <a:endParaRPr lang="uk-UA" sz="2000" i="1" dirty="0" smtClean="0"/>
          </a:p>
          <a:p>
            <a:pPr marL="0" indent="355600" algn="just">
              <a:buNone/>
            </a:pPr>
            <a:r>
              <a:rPr lang="uk-UA" sz="2000" i="1" dirty="0" smtClean="0"/>
              <a:t>Письмові </a:t>
            </a:r>
            <a:r>
              <a:rPr lang="uk-UA" sz="2000" i="1" dirty="0"/>
              <a:t>завдання з використанням часткових або повнотекстових запозичень з інших робіт без зазначення авторства – це плагіат. Використання будь-якої інформації (текст, фото, ілюстрації тощо) мають бути правильно процитовані з посиланням на першоджерела. </a:t>
            </a:r>
            <a:endParaRPr lang="uk-UA" sz="2000" i="1" dirty="0" smtClean="0"/>
          </a:p>
          <a:p>
            <a:pPr marL="0" indent="355600" algn="just">
              <a:buNone/>
            </a:pPr>
            <a:r>
              <a:rPr lang="uk-UA" sz="2000" i="1" dirty="0" smtClean="0"/>
              <a:t>До </a:t>
            </a:r>
            <a:r>
              <a:rPr lang="uk-UA" sz="2000" i="1" dirty="0"/>
              <a:t>студентів, у роботах яких буде виявлено списування, плагіат чи інші прояви недоброчесної поведінки можуть бути застосовані різні дисциплінарні </a:t>
            </a:r>
            <a:r>
              <a:rPr lang="uk-UA" sz="2000" i="1" dirty="0" smtClean="0"/>
              <a:t>заходи. </a:t>
            </a:r>
          </a:p>
          <a:p>
            <a:pPr marL="0" indent="355600" algn="just">
              <a:buNone/>
            </a:pPr>
            <a:r>
              <a:rPr lang="uk-UA" sz="2000" i="1" dirty="0" smtClean="0"/>
              <a:t>Роботи</a:t>
            </a:r>
            <a:r>
              <a:rPr lang="uk-UA" sz="2000" i="1" dirty="0"/>
              <a:t>, у яких виявлено ознаки плагіату, до розгляду не приймаються і відхиляються без права перескладання.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3050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33</TotalTime>
  <Words>396</Words>
  <Application>Microsoft Office PowerPoint</Application>
  <PresentationFormat>Широкоэкранный</PresentationFormat>
  <Paragraphs>57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Century Gothic</vt:lpstr>
      <vt:lpstr>MS Mincho</vt:lpstr>
      <vt:lpstr>Times New Roman</vt:lpstr>
      <vt:lpstr>Wingdings 3</vt:lpstr>
      <vt:lpstr>Ион (конференц-зал)</vt:lpstr>
      <vt:lpstr>ПЕДАГОГІКА</vt:lpstr>
      <vt:lpstr>Опис навчальної дисципліни</vt:lpstr>
      <vt:lpstr>МЕТА КУРСУ </vt:lpstr>
      <vt:lpstr>Завдання курсу</vt:lpstr>
      <vt:lpstr>У разі успішного завершення курсу студент зможе: </vt:lpstr>
      <vt:lpstr>Відвідування занять.  Регуляція пропусків</vt:lpstr>
      <vt:lpstr>Політика академічної доброчесності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Педагогіка та психологія вищої школи</dc:title>
  <dc:creator>Home-PC</dc:creator>
  <cp:lastModifiedBy>Home-PC</cp:lastModifiedBy>
  <cp:revision>8</cp:revision>
  <dcterms:created xsi:type="dcterms:W3CDTF">2020-08-26T11:19:41Z</dcterms:created>
  <dcterms:modified xsi:type="dcterms:W3CDTF">2021-09-09T09:40:49Z</dcterms:modified>
</cp:coreProperties>
</file>