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7" r:id="rId3"/>
    <p:sldId id="258" r:id="rId4"/>
    <p:sldId id="259" r:id="rId5"/>
    <p:sldId id="262" r:id="rId6"/>
    <p:sldId id="265" r:id="rId7"/>
    <p:sldId id="263" r:id="rId8"/>
    <p:sldId id="266" r:id="rId9"/>
    <p:sldId id="267" r:id="rId10"/>
    <p:sldId id="268" r:id="rId11"/>
    <p:sldId id="269" r:id="rId12"/>
    <p:sldId id="270" r:id="rId13"/>
    <p:sldId id="272" r:id="rId14"/>
    <p:sldId id="271" r:id="rId15"/>
    <p:sldId id="260" r:id="rId16"/>
    <p:sldId id="273" r:id="rId17"/>
    <p:sldId id="274" r:id="rId18"/>
    <p:sldId id="275" r:id="rId19"/>
    <p:sldId id="277" r:id="rId20"/>
    <p:sldId id="276" r:id="rId21"/>
    <p:sldId id="280" r:id="rId22"/>
    <p:sldId id="279" r:id="rId23"/>
    <p:sldId id="261"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50845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1800C7-38C8-4546-9DA2-AC09B74BD599}" type="datetimeFigureOut">
              <a:rPr lang="ru-RU" smtClean="0"/>
              <a:t>22.11.2018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71272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1800C7-38C8-4546-9DA2-AC09B74BD599}" type="datetimeFigureOut">
              <a:rPr lang="ru-RU" smtClean="0"/>
              <a:t>22.11.2018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338258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61800C7-38C8-4546-9DA2-AC09B74BD599}" type="datetimeFigureOut">
              <a:rPr lang="ru-RU" smtClean="0"/>
              <a:t>22.11.2018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530094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11/22/2018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0946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61800C7-38C8-4546-9DA2-AC09B74BD599}" type="datetimeFigureOut">
              <a:rPr lang="ru-RU" smtClean="0"/>
              <a:t>22.11.2018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20187502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1"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61800C7-38C8-4546-9DA2-AC09B74BD599}" type="datetimeFigureOut">
              <a:rPr lang="ru-RU" smtClean="0"/>
              <a:t>22.11.2018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2648137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61800C7-38C8-4546-9DA2-AC09B74BD599}" type="datetimeFigureOut">
              <a:rPr lang="ru-RU" smtClean="0"/>
              <a:t>22.11.2018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2817867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800C7-38C8-4546-9DA2-AC09B74BD599}" type="datetimeFigureOut">
              <a:rPr lang="ru-RU" smtClean="0"/>
              <a:t>22.11.2018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1400246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1800C7-38C8-4546-9DA2-AC09B74BD599}" type="datetimeFigureOut">
              <a:rPr lang="ru-RU" smtClean="0"/>
              <a:t>22.11.2018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3354897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61800C7-38C8-4546-9DA2-AC09B74BD599}" type="datetimeFigureOut">
              <a:rPr lang="ru-RU" smtClean="0"/>
              <a:t>22.11.2018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F6BB37-854C-40C2-B604-2F1ACA193E3A}" type="slidenum">
              <a:rPr lang="ru-RU" smtClean="0"/>
              <a:t>‹#›</a:t>
            </a:fld>
            <a:endParaRPr lang="ru-RU"/>
          </a:p>
        </p:txBody>
      </p:sp>
    </p:spTree>
    <p:extLst>
      <p:ext uri="{BB962C8B-B14F-4D97-AF65-F5344CB8AC3E}">
        <p14:creationId xmlns:p14="http://schemas.microsoft.com/office/powerpoint/2010/main" val="250863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Рисунок 7"/>
          <p:cNvPicPr>
            <a:picLocks noChangeAspect="1"/>
          </p:cNvPicPr>
          <p:nvPr/>
        </p:nvPicPr>
        <p:blipFill rotWithShape="1">
          <a:blip r:embed="rId13" cstate="print">
            <a:extLst>
              <a:ext uri="{28A0092B-C50C-407E-A947-70E740481C1C}">
                <a14:useLocalDpi xmlns:a14="http://schemas.microsoft.com/office/drawing/2010/main" val="0"/>
              </a:ext>
            </a:extLst>
          </a:blip>
          <a:srcRect l="11305" t="11141" r="19116" b="11032"/>
          <a:stretch/>
        </p:blipFill>
        <p:spPr>
          <a:xfrm>
            <a:off x="1" y="0"/>
            <a:ext cx="9144000" cy="6858000"/>
          </a:xfrm>
          <a:prstGeom prst="rect">
            <a:avLst/>
          </a:prstGeom>
        </p:spPr>
      </p:pic>
      <p:sp>
        <p:nvSpPr>
          <p:cNvPr id="3" name="Text Placeholder 2"/>
          <p:cNvSpPr>
            <a:spLocks noGrp="1"/>
          </p:cNvSpPr>
          <p:nvPr>
            <p:ph type="body" idx="1"/>
          </p:nvPr>
        </p:nvSpPr>
        <p:spPr>
          <a:xfrm>
            <a:off x="645459" y="1465729"/>
            <a:ext cx="7869891" cy="471123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1800C7-38C8-4546-9DA2-AC09B74BD599}" type="datetimeFigureOut">
              <a:rPr lang="ru-RU" smtClean="0"/>
              <a:t>22.11.2018</a:t>
            </a:fld>
            <a:endParaRPr lang="ru-RU"/>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F6BB37-854C-40C2-B604-2F1ACA193E3A}" type="slidenum">
              <a:rPr lang="ru-RU" smtClean="0"/>
              <a:t>‹#›</a:t>
            </a:fld>
            <a:endParaRPr lang="ru-RU"/>
          </a:p>
        </p:txBody>
      </p:sp>
      <p:sp>
        <p:nvSpPr>
          <p:cNvPr id="2" name="Title Placeholder 1"/>
          <p:cNvSpPr>
            <a:spLocks noGrp="1"/>
          </p:cNvSpPr>
          <p:nvPr>
            <p:ph type="title"/>
          </p:nvPr>
        </p:nvSpPr>
        <p:spPr>
          <a:xfrm>
            <a:off x="658906" y="291547"/>
            <a:ext cx="7839635" cy="977899"/>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extLst>
      <p:ext uri="{BB962C8B-B14F-4D97-AF65-F5344CB8AC3E}">
        <p14:creationId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905496"/>
            <a:ext cx="7772400" cy="2387600"/>
          </a:xfrm>
        </p:spPr>
        <p:txBody>
          <a:bodyPr>
            <a:normAutofit fontScale="90000"/>
          </a:bodyPr>
          <a:lstStyle/>
          <a:p>
            <a:r>
              <a:rPr lang="ru-RU" dirty="0" smtClean="0"/>
              <a:t>Креативная лингвистика </a:t>
            </a:r>
            <a:br>
              <a:rPr lang="ru-RU" dirty="0" smtClean="0"/>
            </a:br>
            <a:r>
              <a:rPr lang="ru-RU" dirty="0" smtClean="0"/>
              <a:t>или</a:t>
            </a:r>
            <a:br>
              <a:rPr lang="ru-RU" dirty="0" smtClean="0"/>
            </a:br>
            <a:r>
              <a:rPr lang="ru-RU" dirty="0" smtClean="0"/>
              <a:t>Лингвистика креатива</a:t>
            </a:r>
            <a:endParaRPr lang="ru-RU" dirty="0"/>
          </a:p>
        </p:txBody>
      </p:sp>
      <p:sp>
        <p:nvSpPr>
          <p:cNvPr id="3" name="Подзаголовок 2"/>
          <p:cNvSpPr>
            <a:spLocks noGrp="1"/>
          </p:cNvSpPr>
          <p:nvPr>
            <p:ph type="subTitle" idx="1"/>
          </p:nvPr>
        </p:nvSpPr>
        <p:spPr>
          <a:xfrm>
            <a:off x="1475656" y="5445646"/>
            <a:ext cx="6858000" cy="1655762"/>
          </a:xfrm>
        </p:spPr>
        <p:txBody>
          <a:bodyPr/>
          <a:lstStyle/>
          <a:p>
            <a:pPr algn="r"/>
            <a:r>
              <a:rPr lang="ru-RU" dirty="0" smtClean="0"/>
              <a:t>Подготовила: </a:t>
            </a:r>
            <a:r>
              <a:rPr lang="ru-RU" dirty="0" err="1" smtClean="0"/>
              <a:t>Дьякуненко</a:t>
            </a:r>
            <a:r>
              <a:rPr lang="ru-RU" dirty="0" smtClean="0"/>
              <a:t> А.А.</a:t>
            </a:r>
          </a:p>
          <a:p>
            <a:pPr algn="r"/>
            <a:r>
              <a:rPr lang="ru-RU" dirty="0" smtClean="0"/>
              <a:t>Студентка группы 8.0357-1р</a:t>
            </a:r>
            <a:endParaRPr lang="ru-RU" dirty="0"/>
          </a:p>
        </p:txBody>
      </p:sp>
    </p:spTree>
    <p:extLst>
      <p:ext uri="{BB962C8B-B14F-4D97-AF65-F5344CB8AC3E}">
        <p14:creationId xmlns:p14="http://schemas.microsoft.com/office/powerpoint/2010/main" val="38049317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Nasty\Documents\ViberDownloads\0-02-05-a4c109ad501c2f6d694850f69682112110f0151744098c3a1b0836bae00d39d1_b9b53847.jpg"/>
          <p:cNvPicPr>
            <a:picLocks noChangeAspect="1" noChangeArrowheads="1"/>
          </p:cNvPicPr>
          <p:nvPr/>
        </p:nvPicPr>
        <p:blipFill rotWithShape="1">
          <a:blip r:embed="rId2">
            <a:extLst>
              <a:ext uri="{28A0092B-C50C-407E-A947-70E740481C1C}">
                <a14:useLocalDpi xmlns:a14="http://schemas.microsoft.com/office/drawing/2010/main" val="0"/>
              </a:ext>
            </a:extLst>
          </a:blip>
          <a:srcRect l="6768" t="19830" r="6970" b="25738"/>
          <a:stretch/>
        </p:blipFill>
        <p:spPr bwMode="auto">
          <a:xfrm>
            <a:off x="1174677" y="2996952"/>
            <a:ext cx="3469331" cy="389182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58906" y="506885"/>
            <a:ext cx="7839635" cy="977899"/>
          </a:xfrm>
        </p:spPr>
        <p:txBody>
          <a:bodyPr>
            <a:normAutofit/>
          </a:bodyPr>
          <a:lstStyle/>
          <a:p>
            <a:pPr algn="ctr"/>
            <a:r>
              <a:rPr lang="ru-RU" sz="3600" b="1" dirty="0"/>
              <a:t>Сейчас время не статей, а заголовков</a:t>
            </a:r>
          </a:p>
        </p:txBody>
      </p:sp>
      <p:sp>
        <p:nvSpPr>
          <p:cNvPr id="3" name="Объект 2"/>
          <p:cNvSpPr>
            <a:spLocks noGrp="1"/>
          </p:cNvSpPr>
          <p:nvPr>
            <p:ph idx="1"/>
          </p:nvPr>
        </p:nvSpPr>
        <p:spPr>
          <a:xfrm>
            <a:off x="827584" y="1166038"/>
            <a:ext cx="8194287" cy="4711234"/>
          </a:xfrm>
        </p:spPr>
        <p:txBody>
          <a:bodyPr>
            <a:normAutofit/>
          </a:bodyPr>
          <a:lstStyle/>
          <a:p>
            <a:pPr marL="0" indent="0" algn="just">
              <a:buNone/>
            </a:pPr>
            <a:r>
              <a:rPr lang="ru-RU" sz="2000" dirty="0" smtClean="0"/>
              <a:t>	</a:t>
            </a:r>
            <a:r>
              <a:rPr lang="ru-RU" sz="1800" dirty="0" smtClean="0"/>
              <a:t>Удачные </a:t>
            </a:r>
            <a:r>
              <a:rPr lang="ru-RU" sz="1800" dirty="0"/>
              <a:t>заголовки создают имидж издания. Борьба за читателя начинается с заголовков, которые часто обещают больше, чем может дать сам текст, что объясняется их </a:t>
            </a:r>
            <a:r>
              <a:rPr lang="ru-RU" sz="1800" dirty="0" smtClean="0"/>
              <a:t>рекламной функцией. </a:t>
            </a:r>
          </a:p>
          <a:p>
            <a:pPr marL="0" indent="0" algn="just">
              <a:buNone/>
            </a:pPr>
            <a:r>
              <a:rPr lang="ru-RU" sz="1800" dirty="0"/>
              <a:t>	</a:t>
            </a:r>
            <a:r>
              <a:rPr lang="ru-RU" sz="1800" dirty="0" smtClean="0"/>
              <a:t>Но не все газеты и журналы идут по этому наиболее простому и широкому пути. Проверенные издания отвечают перед миллионной публикой за то, что пишут и как пишут, поэтому часто громкий заголовок соответствует не менее емкой статье. </a:t>
            </a:r>
          </a:p>
        </p:txBody>
      </p:sp>
      <p:pic>
        <p:nvPicPr>
          <p:cNvPr id="11266" name="Picture 2" descr="C:\Users\Nasty\Documents\ViberDownloads\0-02-05-e73bbd8dff0cd676770cb2d6de41c08426304b4f4106a7ec34c0e5ab9742dc9e_495459f6.jpg"/>
          <p:cNvPicPr>
            <a:picLocks noChangeAspect="1" noChangeArrowheads="1"/>
          </p:cNvPicPr>
          <p:nvPr/>
        </p:nvPicPr>
        <p:blipFill rotWithShape="1">
          <a:blip r:embed="rId3">
            <a:extLst>
              <a:ext uri="{28A0092B-C50C-407E-A947-70E740481C1C}">
                <a14:useLocalDpi xmlns:a14="http://schemas.microsoft.com/office/drawing/2010/main" val="0"/>
              </a:ext>
            </a:extLst>
          </a:blip>
          <a:srcRect t="19829" b="20057"/>
          <a:stretch/>
        </p:blipFill>
        <p:spPr bwMode="auto">
          <a:xfrm>
            <a:off x="5292080" y="2865625"/>
            <a:ext cx="3491880" cy="3731727"/>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403648" y="6550223"/>
            <a:ext cx="6606480" cy="338554"/>
          </a:xfrm>
          <a:prstGeom prst="rect">
            <a:avLst/>
          </a:prstGeom>
        </p:spPr>
        <p:txBody>
          <a:bodyPr wrap="square">
            <a:spAutoFit/>
          </a:bodyPr>
          <a:lstStyle/>
          <a:p>
            <a:r>
              <a:rPr lang="ru-RU" sz="1600" b="1" i="1" dirty="0" smtClean="0"/>
              <a:t>	Проверено лично на изданиях интернет-журнала «Фома». </a:t>
            </a:r>
            <a:endParaRPr lang="ru-RU" sz="1600" b="1" i="1" dirty="0"/>
          </a:p>
        </p:txBody>
      </p:sp>
    </p:spTree>
    <p:extLst>
      <p:ext uri="{BB962C8B-B14F-4D97-AF65-F5344CB8AC3E}">
        <p14:creationId xmlns:p14="http://schemas.microsoft.com/office/powerpoint/2010/main" val="284849123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t>Вдумчивая статья – исключение</a:t>
            </a:r>
          </a:p>
        </p:txBody>
      </p:sp>
      <p:sp>
        <p:nvSpPr>
          <p:cNvPr id="5" name="Двойная стрелка влево/вправо 4"/>
          <p:cNvSpPr/>
          <p:nvPr/>
        </p:nvSpPr>
        <p:spPr>
          <a:xfrm>
            <a:off x="755576" y="1412776"/>
            <a:ext cx="8244408" cy="41044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Именно такие статьи мы можем найти на страницах журнала «Фома»: вдумчивые, без лишних отвлекающих слов, отвечающие на злободневные вопросы. </a:t>
            </a:r>
            <a:endParaRPr lang="ru-RU" dirty="0"/>
          </a:p>
          <a:p>
            <a:pPr algn="ctr"/>
            <a:r>
              <a:rPr lang="ru-RU" dirty="0" smtClean="0"/>
              <a:t>Почему мы выбрали именно интернет-журнал «Фома»? </a:t>
            </a:r>
          </a:p>
          <a:p>
            <a:pPr algn="ctr"/>
            <a:r>
              <a:rPr lang="ru-RU" dirty="0" smtClean="0"/>
              <a:t>Потому что в заголовках именно этого издания наиболее ярко представлена </a:t>
            </a:r>
            <a:r>
              <a:rPr lang="ru-RU" dirty="0" err="1" smtClean="0"/>
              <a:t>лингво</a:t>
            </a:r>
            <a:r>
              <a:rPr lang="ru-RU" dirty="0" smtClean="0"/>
              <a:t>-креативная функция, а смысл статей отвечает запросам заглавия. </a:t>
            </a:r>
            <a:endParaRPr lang="ru-RU" dirty="0"/>
          </a:p>
        </p:txBody>
      </p:sp>
    </p:spTree>
    <p:extLst>
      <p:ext uri="{BB962C8B-B14F-4D97-AF65-F5344CB8AC3E}">
        <p14:creationId xmlns:p14="http://schemas.microsoft.com/office/powerpoint/2010/main" val="287770307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t>Вдумчивая статья – исключение</a:t>
            </a:r>
          </a:p>
        </p:txBody>
      </p:sp>
      <p:pic>
        <p:nvPicPr>
          <p:cNvPr id="12291" name="Picture 3" descr="C:\Users\Nasty\Documents\ViberDownloads\0-02-05-b0df66cbb3ab9098ebcf094824220c1c5beb79f60a03bf3c6b0d92a2a20edf32_ce7d8e41.jpg"/>
          <p:cNvPicPr>
            <a:picLocks noChangeAspect="1" noChangeArrowheads="1"/>
          </p:cNvPicPr>
          <p:nvPr/>
        </p:nvPicPr>
        <p:blipFill rotWithShape="1">
          <a:blip r:embed="rId2">
            <a:extLst>
              <a:ext uri="{28A0092B-C50C-407E-A947-70E740481C1C}">
                <a14:useLocalDpi xmlns:a14="http://schemas.microsoft.com/office/drawing/2010/main" val="0"/>
              </a:ext>
            </a:extLst>
          </a:blip>
          <a:srcRect t="19943" b="24602"/>
          <a:stretch/>
        </p:blipFill>
        <p:spPr bwMode="auto">
          <a:xfrm rot="20969197">
            <a:off x="373585" y="2117723"/>
            <a:ext cx="4581128" cy="4516344"/>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C:\Users\Nasty\Documents\ViberDownloads\0-02-05-441e93e8147e5e1332abde9f0e6525f7eccb5db7192eaf2170bc2e5c60c5274e_444a283c.jpg"/>
          <p:cNvPicPr>
            <a:picLocks noChangeAspect="1" noChangeArrowheads="1"/>
          </p:cNvPicPr>
          <p:nvPr/>
        </p:nvPicPr>
        <p:blipFill rotWithShape="1">
          <a:blip r:embed="rId3">
            <a:extLst>
              <a:ext uri="{28A0092B-C50C-407E-A947-70E740481C1C}">
                <a14:useLocalDpi xmlns:a14="http://schemas.microsoft.com/office/drawing/2010/main" val="0"/>
              </a:ext>
            </a:extLst>
          </a:blip>
          <a:srcRect t="19602" b="24943"/>
          <a:stretch/>
        </p:blipFill>
        <p:spPr bwMode="auto">
          <a:xfrm rot="596600">
            <a:off x="4513303" y="1364702"/>
            <a:ext cx="4297210" cy="4236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729179"/>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t>Вдумчивая статья – исключение</a:t>
            </a:r>
          </a:p>
        </p:txBody>
      </p:sp>
      <p:pic>
        <p:nvPicPr>
          <p:cNvPr id="13314" name="Picture 2" descr="C:\Users\Nasty\Documents\ViberDownloads\0-02-05-146485b851366924c835d6ae00d529dd7d34c238b1e24609241dcdd218036db0_3e93d342.jpg"/>
          <p:cNvPicPr>
            <a:picLocks noChangeAspect="1" noChangeArrowheads="1"/>
          </p:cNvPicPr>
          <p:nvPr/>
        </p:nvPicPr>
        <p:blipFill rotWithShape="1">
          <a:blip r:embed="rId2">
            <a:extLst>
              <a:ext uri="{28A0092B-C50C-407E-A947-70E740481C1C}">
                <a14:useLocalDpi xmlns:a14="http://schemas.microsoft.com/office/drawing/2010/main" val="0"/>
              </a:ext>
            </a:extLst>
          </a:blip>
          <a:srcRect t="19830" b="25738"/>
          <a:stretch/>
        </p:blipFill>
        <p:spPr bwMode="auto">
          <a:xfrm>
            <a:off x="619517" y="2979440"/>
            <a:ext cx="4024491" cy="3894406"/>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Users\Nasty\Documents\ViberDownloads\0-02-05-4fe72713f9e5976b402c8012fe690ae8c4c261241c10bc96598c8bbdb627c3d0_4a96cdad.jpg"/>
          <p:cNvPicPr>
            <a:picLocks noChangeAspect="1" noChangeArrowheads="1"/>
          </p:cNvPicPr>
          <p:nvPr/>
        </p:nvPicPr>
        <p:blipFill rotWithShape="1">
          <a:blip r:embed="rId3">
            <a:extLst>
              <a:ext uri="{28A0092B-C50C-407E-A947-70E740481C1C}">
                <a14:useLocalDpi xmlns:a14="http://schemas.microsoft.com/office/drawing/2010/main" val="0"/>
              </a:ext>
            </a:extLst>
          </a:blip>
          <a:srcRect t="19830" b="24829"/>
          <a:stretch/>
        </p:blipFill>
        <p:spPr bwMode="auto">
          <a:xfrm>
            <a:off x="5148064" y="2979440"/>
            <a:ext cx="3958380" cy="389440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с двумя скругленными противолежащими углами 2"/>
          <p:cNvSpPr/>
          <p:nvPr/>
        </p:nvSpPr>
        <p:spPr>
          <a:xfrm>
            <a:off x="971600" y="1124744"/>
            <a:ext cx="7920880" cy="1656184"/>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Кроме просвещающих статей на сайте журнала есть образовательный отдел. Здесь можно пройти тесты, которые предлагает редакция. После теста дается развернутый ответ на каждый вопрос.  На примере теста, приведенного ниже, желающие знакомятся с житиями святых, а также историей иконописи. </a:t>
            </a:r>
            <a:endParaRPr lang="ru-RU" dirty="0"/>
          </a:p>
        </p:txBody>
      </p:sp>
    </p:spTree>
    <p:extLst>
      <p:ext uri="{BB962C8B-B14F-4D97-AF65-F5344CB8AC3E}">
        <p14:creationId xmlns:p14="http://schemas.microsoft.com/office/powerpoint/2010/main" val="411280593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t>Вдумчивая статья – исключение</a:t>
            </a:r>
          </a:p>
        </p:txBody>
      </p:sp>
      <p:pic>
        <p:nvPicPr>
          <p:cNvPr id="14338" name="Picture 2" descr="C:\Users\Nasty\Documents\ViberDownloads\0-02-05-87ca2ab4731166092f7e13502769cd46d4ffc2314d817ecc33ac31dc97730a06_dfd0f0b0.jpg"/>
          <p:cNvPicPr>
            <a:picLocks noChangeAspect="1" noChangeArrowheads="1"/>
          </p:cNvPicPr>
          <p:nvPr/>
        </p:nvPicPr>
        <p:blipFill rotWithShape="1">
          <a:blip r:embed="rId2">
            <a:extLst>
              <a:ext uri="{28A0092B-C50C-407E-A947-70E740481C1C}">
                <a14:useLocalDpi xmlns:a14="http://schemas.microsoft.com/office/drawing/2010/main" val="0"/>
              </a:ext>
            </a:extLst>
          </a:blip>
          <a:srcRect t="19830" b="25738"/>
          <a:stretch/>
        </p:blipFill>
        <p:spPr bwMode="auto">
          <a:xfrm>
            <a:off x="4558858" y="1484784"/>
            <a:ext cx="4553446" cy="4406263"/>
          </a:xfrm>
          <a:prstGeom prst="rect">
            <a:avLst/>
          </a:prstGeom>
          <a:noFill/>
          <a:extLst>
            <a:ext uri="{909E8E84-426E-40DD-AFC4-6F175D3DCCD1}">
              <a14:hiddenFill xmlns:a14="http://schemas.microsoft.com/office/drawing/2010/main">
                <a:solidFill>
                  <a:srgbClr val="FFFFFF"/>
                </a:solidFill>
              </a14:hiddenFill>
            </a:ext>
          </a:extLst>
        </p:spPr>
      </p:pic>
      <p:sp>
        <p:nvSpPr>
          <p:cNvPr id="3" name="Штриховая стрелка вправо 2"/>
          <p:cNvSpPr/>
          <p:nvPr/>
        </p:nvSpPr>
        <p:spPr>
          <a:xfrm>
            <a:off x="-13142" y="2003293"/>
            <a:ext cx="4572000" cy="3456384"/>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smtClean="0"/>
              <a:t>Игра слов привлечет внимание, а текст статьи поможет разобраться в отношениях с родственниками и избежать возможных конфликтов </a:t>
            </a:r>
            <a:endParaRPr lang="ru-RU" dirty="0"/>
          </a:p>
        </p:txBody>
      </p:sp>
    </p:spTree>
    <p:extLst>
      <p:ext uri="{BB962C8B-B14F-4D97-AF65-F5344CB8AC3E}">
        <p14:creationId xmlns:p14="http://schemas.microsoft.com/office/powerpoint/2010/main" val="3520154763"/>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836712"/>
            <a:ext cx="7839635" cy="977899"/>
          </a:xfrm>
        </p:spPr>
        <p:txBody>
          <a:bodyPr>
            <a:normAutofit fontScale="90000"/>
          </a:bodyPr>
          <a:lstStyle/>
          <a:p>
            <a:pPr algn="ctr"/>
            <a:r>
              <a:rPr lang="ru-RU" b="1" dirty="0" smtClean="0"/>
              <a:t>На правах </a:t>
            </a:r>
            <a:r>
              <a:rPr lang="ru-RU" b="1" i="1" dirty="0" smtClean="0"/>
              <a:t>Не скрытой </a:t>
            </a:r>
            <a:r>
              <a:rPr lang="ru-RU" b="1" dirty="0" smtClean="0"/>
              <a:t>рекламы православного журнала для сомневающихся «Фома»</a:t>
            </a:r>
            <a:endParaRPr lang="ru-RU" b="1" dirty="0"/>
          </a:p>
        </p:txBody>
      </p:sp>
      <p:pic>
        <p:nvPicPr>
          <p:cNvPr id="3074" name="Picture 2" descr="C:\Users\Nasty\Documents\ViberDownloads\0-02-05-06f5d68faa6e0f4501096f81d7bbf60aaa21d7cfdecf782bc6f9fbac309cb836_85496779.jpg"/>
          <p:cNvPicPr>
            <a:picLocks noChangeAspect="1" noChangeArrowheads="1"/>
          </p:cNvPicPr>
          <p:nvPr/>
        </p:nvPicPr>
        <p:blipFill rotWithShape="1">
          <a:blip r:embed="rId2">
            <a:extLst>
              <a:ext uri="{28A0092B-C50C-407E-A947-70E740481C1C}">
                <a14:useLocalDpi xmlns:a14="http://schemas.microsoft.com/office/drawing/2010/main" val="0"/>
              </a:ext>
            </a:extLst>
          </a:blip>
          <a:srcRect t="19728" b="44950"/>
          <a:stretch/>
        </p:blipFill>
        <p:spPr bwMode="auto">
          <a:xfrm>
            <a:off x="1403648" y="2258289"/>
            <a:ext cx="6858000" cy="4142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47425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973153" y="1340768"/>
            <a:ext cx="7543750" cy="4711234"/>
          </a:xfrm>
        </p:spPr>
        <p:txBody>
          <a:bodyPr>
            <a:normAutofit/>
          </a:bodyPr>
          <a:lstStyle/>
          <a:p>
            <a:pPr marL="0" indent="0" algn="just">
              <a:buNone/>
            </a:pPr>
            <a:r>
              <a:rPr lang="de-DE" sz="2000" dirty="0" smtClean="0"/>
              <a:t>	Instagram – </a:t>
            </a:r>
            <a:r>
              <a:rPr lang="ru-RU" sz="2000" dirty="0" smtClean="0"/>
              <a:t>наиболее популярная социальная сеть на данном этапе развития мировой сети интернет. Кроме личного фотоальбоме здесь можно уже общаться, проводить онлайн-конференции от одного человека до миллиона и более, отвечать на вопросы, снимать видео и, конечно, где есть общение, там будет и создание новых слов, и языковая игра и влияние английского и т.д. </a:t>
            </a:r>
          </a:p>
          <a:p>
            <a:pPr marL="0" indent="0" algn="just">
              <a:buNone/>
            </a:pPr>
            <a:r>
              <a:rPr lang="ru-RU" sz="2000" dirty="0"/>
              <a:t>	</a:t>
            </a:r>
            <a:r>
              <a:rPr lang="ru-RU" sz="2000" dirty="0" smtClean="0"/>
              <a:t>В общем, можно наблюдать все современные изменения русского языка. Приведем несколько примеров, потому что с каждым часом их становится все больше и больше, нужно только успевать собирать фактический материал. </a:t>
            </a:r>
            <a:endParaRPr lang="ru-RU" sz="2000" dirty="0"/>
          </a:p>
        </p:txBody>
      </p:sp>
    </p:spTree>
    <p:extLst>
      <p:ext uri="{BB962C8B-B14F-4D97-AF65-F5344CB8AC3E}">
        <p14:creationId xmlns:p14="http://schemas.microsoft.com/office/powerpoint/2010/main" val="204527246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412776"/>
            <a:ext cx="5141312"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9018953"/>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4" name="Picture 2" descr="C:\Users\Nasty\Documents\ViberDownloads\0-02-05-ef8b854ada594e67527df4d0bd9522c100ba8325e4a2d43b4417f7783f92781a_afa0d287.jpg"/>
          <p:cNvPicPr>
            <a:picLocks noChangeAspect="1" noChangeArrowheads="1"/>
          </p:cNvPicPr>
          <p:nvPr/>
        </p:nvPicPr>
        <p:blipFill rotWithShape="1">
          <a:blip r:embed="rId3">
            <a:extLst>
              <a:ext uri="{28A0092B-C50C-407E-A947-70E740481C1C}">
                <a14:useLocalDpi xmlns:a14="http://schemas.microsoft.com/office/drawing/2010/main" val="0"/>
              </a:ext>
            </a:extLst>
          </a:blip>
          <a:srcRect t="19715" b="35739"/>
          <a:stretch/>
        </p:blipFill>
        <p:spPr bwMode="auto">
          <a:xfrm>
            <a:off x="1638152" y="1412776"/>
            <a:ext cx="6174208" cy="4889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85487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8" name="Picture 2" descr="C:\Users\Nasty\Documents\ViberDownloads\0-02-05-0f44bdd694064cf7794a66c21211fb5570914c992b57ee208bf2b02b3dccde54_e54c7b75.jpg"/>
          <p:cNvPicPr>
            <a:picLocks noChangeAspect="1" noChangeArrowheads="1"/>
          </p:cNvPicPr>
          <p:nvPr/>
        </p:nvPicPr>
        <p:blipFill rotWithShape="1">
          <a:blip r:embed="rId3">
            <a:extLst>
              <a:ext uri="{28A0092B-C50C-407E-A947-70E740481C1C}">
                <a14:useLocalDpi xmlns:a14="http://schemas.microsoft.com/office/drawing/2010/main" val="0"/>
              </a:ext>
            </a:extLst>
          </a:blip>
          <a:srcRect t="19602" b="24716"/>
          <a:stretch/>
        </p:blipFill>
        <p:spPr bwMode="auto">
          <a:xfrm>
            <a:off x="2051720" y="1274131"/>
            <a:ext cx="5400600" cy="5346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340172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22909"/>
            <a:ext cx="7839635" cy="977899"/>
          </a:xfrm>
        </p:spPr>
        <p:txBody>
          <a:bodyPr>
            <a:normAutofit fontScale="90000"/>
          </a:bodyPr>
          <a:lstStyle/>
          <a:p>
            <a:pPr algn="ctr"/>
            <a:r>
              <a:rPr lang="ru-RU" b="1" dirty="0" smtClean="0"/>
              <a:t>Обратимся к вопросу о том, </a:t>
            </a:r>
            <a:br>
              <a:rPr lang="ru-RU" b="1" dirty="0" smtClean="0"/>
            </a:br>
            <a:r>
              <a:rPr lang="ru-RU" b="1" dirty="0" smtClean="0"/>
              <a:t>что же представляет из себя слово «креативный»?</a:t>
            </a:r>
            <a:endParaRPr lang="ru-RU" b="1" dirty="0"/>
          </a:p>
        </p:txBody>
      </p:sp>
      <p:sp>
        <p:nvSpPr>
          <p:cNvPr id="3" name="Объект 2"/>
          <p:cNvSpPr>
            <a:spLocks noGrp="1"/>
          </p:cNvSpPr>
          <p:nvPr>
            <p:ph idx="1"/>
          </p:nvPr>
        </p:nvSpPr>
        <p:spPr>
          <a:xfrm>
            <a:off x="899592" y="1958126"/>
            <a:ext cx="8244407" cy="2623002"/>
          </a:xfrm>
        </p:spPr>
        <p:txBody>
          <a:bodyPr>
            <a:normAutofit/>
          </a:bodyPr>
          <a:lstStyle/>
          <a:p>
            <a:pPr marL="0" indent="0" algn="just">
              <a:buNone/>
            </a:pPr>
            <a:r>
              <a:rPr lang="ru-RU" sz="2000" dirty="0"/>
              <a:t>	</a:t>
            </a:r>
            <a:r>
              <a:rPr lang="ru-RU" sz="2000" dirty="0" smtClean="0"/>
              <a:t>Креативный (с англ</a:t>
            </a:r>
            <a:r>
              <a:rPr lang="ru-RU" sz="2000" dirty="0"/>
              <a:t>. </a:t>
            </a:r>
            <a:r>
              <a:rPr lang="ru-RU" sz="2000" dirty="0" err="1"/>
              <a:t>creative</a:t>
            </a:r>
            <a:r>
              <a:rPr lang="ru-RU" sz="2000" dirty="0"/>
              <a:t> </a:t>
            </a:r>
            <a:r>
              <a:rPr lang="ru-RU" sz="2000" dirty="0" smtClean="0"/>
              <a:t>– творческий, а с лат</a:t>
            </a:r>
            <a:r>
              <a:rPr lang="ru-RU" sz="2000" dirty="0"/>
              <a:t>. </a:t>
            </a:r>
            <a:r>
              <a:rPr lang="ru-RU" sz="2000" dirty="0" err="1"/>
              <a:t>creatio</a:t>
            </a:r>
            <a:r>
              <a:rPr lang="ru-RU" sz="2000" dirty="0"/>
              <a:t> (</a:t>
            </a:r>
            <a:r>
              <a:rPr lang="ru-RU" sz="2000" dirty="0" err="1"/>
              <a:t>creationis</a:t>
            </a:r>
            <a:r>
              <a:rPr lang="ru-RU" sz="2000" dirty="0"/>
              <a:t>) </a:t>
            </a:r>
            <a:r>
              <a:rPr lang="ru-RU" sz="2000" dirty="0" smtClean="0"/>
              <a:t>– создание) </a:t>
            </a:r>
            <a:r>
              <a:rPr lang="ru-RU" sz="2000" dirty="0"/>
              <a:t>- созидательный, творческий, отличающийся поиском и созданием нового</a:t>
            </a:r>
            <a:r>
              <a:rPr lang="ru-RU" sz="2000" dirty="0" smtClean="0"/>
              <a:t>.</a:t>
            </a:r>
          </a:p>
          <a:p>
            <a:pPr marL="0" indent="0" algn="just">
              <a:buNone/>
            </a:pPr>
            <a:r>
              <a:rPr lang="ru-RU" sz="2400" dirty="0"/>
              <a:t>	</a:t>
            </a:r>
            <a:endParaRPr lang="ru-RU" sz="2400" dirty="0" smtClean="0"/>
          </a:p>
        </p:txBody>
      </p:sp>
      <p:sp>
        <p:nvSpPr>
          <p:cNvPr id="4" name="Прямоугольник 3"/>
          <p:cNvSpPr/>
          <p:nvPr/>
        </p:nvSpPr>
        <p:spPr>
          <a:xfrm>
            <a:off x="971600" y="4913873"/>
            <a:ext cx="3168352" cy="1323439"/>
          </a:xfrm>
          <a:prstGeom prst="rect">
            <a:avLst/>
          </a:prstGeom>
        </p:spPr>
        <p:txBody>
          <a:bodyPr wrap="square">
            <a:spAutoFit/>
          </a:bodyPr>
          <a:lstStyle/>
          <a:p>
            <a:pPr algn="ctr"/>
            <a:r>
              <a:rPr lang="ru-RU" sz="2000" i="1" dirty="0" smtClean="0"/>
              <a:t>Чаще всего креативность проявляется в наружной рекламе.</a:t>
            </a:r>
          </a:p>
          <a:p>
            <a:pPr algn="ctr"/>
            <a:r>
              <a:rPr lang="ru-RU" sz="2000" i="1" dirty="0" smtClean="0"/>
              <a:t>Креативно, не правда ли? </a:t>
            </a:r>
            <a:endParaRPr lang="ru-RU" sz="2000" i="1" dirty="0"/>
          </a:p>
        </p:txBody>
      </p:sp>
      <p:pic>
        <p:nvPicPr>
          <p:cNvPr id="1027" name="Picture 3" descr="C:\Users\Nasty\Documents\ViberDownloads\Безымянный.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2780928"/>
            <a:ext cx="4716016" cy="364219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971600" y="2858160"/>
            <a:ext cx="3456384" cy="1938992"/>
          </a:xfrm>
          <a:prstGeom prst="rect">
            <a:avLst/>
          </a:prstGeom>
        </p:spPr>
        <p:txBody>
          <a:bodyPr wrap="square">
            <a:spAutoFit/>
          </a:bodyPr>
          <a:lstStyle/>
          <a:p>
            <a:pPr algn="just"/>
            <a:r>
              <a:rPr lang="ru-RU" sz="2000" dirty="0" smtClean="0"/>
              <a:t>	Креативность - это способность личности мыслить творчески. Она противопоставляется чему-то банальному, обыденному, старому.</a:t>
            </a:r>
            <a:endParaRPr lang="ru-RU" sz="2000" dirty="0"/>
          </a:p>
        </p:txBody>
      </p:sp>
    </p:spTree>
    <p:extLst>
      <p:ext uri="{BB962C8B-B14F-4D97-AF65-F5344CB8AC3E}">
        <p14:creationId xmlns:p14="http://schemas.microsoft.com/office/powerpoint/2010/main" val="411660564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2" name="Picture 2" descr="C:\Users\Nasty\Documents\ViberDownloads\0-02-05-f0bf4f7de04969715fd1d36bbd59a802a167143ffe58951019ab48c01945510d_363bb48c.jpg"/>
          <p:cNvPicPr>
            <a:picLocks noChangeAspect="1" noChangeArrowheads="1"/>
          </p:cNvPicPr>
          <p:nvPr/>
        </p:nvPicPr>
        <p:blipFill rotWithShape="1">
          <a:blip r:embed="rId3">
            <a:extLst>
              <a:ext uri="{28A0092B-C50C-407E-A947-70E740481C1C}">
                <a14:useLocalDpi xmlns:a14="http://schemas.microsoft.com/office/drawing/2010/main" val="0"/>
              </a:ext>
            </a:extLst>
          </a:blip>
          <a:srcRect t="20170" b="24488"/>
          <a:stretch/>
        </p:blipFill>
        <p:spPr bwMode="auto">
          <a:xfrm>
            <a:off x="2051720" y="1388970"/>
            <a:ext cx="5184576" cy="5100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175865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6" name="Picture 2" descr="C:\Users\Nasty\Documents\ViberDownloads\0-02-04-a2098b08d624291de5ddd4605db84aa8cd9f13cce1ae62ed596f6e3eddb02f75_74b196fa.jpg"/>
          <p:cNvPicPr>
            <a:picLocks noChangeAspect="1" noChangeArrowheads="1"/>
          </p:cNvPicPr>
          <p:nvPr/>
        </p:nvPicPr>
        <p:blipFill rotWithShape="1">
          <a:blip r:embed="rId3">
            <a:extLst>
              <a:ext uri="{28A0092B-C50C-407E-A947-70E740481C1C}">
                <a14:useLocalDpi xmlns:a14="http://schemas.microsoft.com/office/drawing/2010/main" val="0"/>
              </a:ext>
            </a:extLst>
          </a:blip>
          <a:srcRect t="20284" b="25284"/>
          <a:stretch/>
        </p:blipFill>
        <p:spPr bwMode="auto">
          <a:xfrm>
            <a:off x="1907704" y="1412776"/>
            <a:ext cx="5157833" cy="4991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84766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839635" cy="977899"/>
          </a:xfrm>
        </p:spPr>
        <p:txBody>
          <a:bodyPr>
            <a:normAutofit fontScale="90000"/>
          </a:bodyPr>
          <a:lstStyle/>
          <a:p>
            <a:pPr algn="ctr"/>
            <a:r>
              <a:rPr lang="ru-RU" b="1" dirty="0" smtClean="0"/>
              <a:t>Языковая игра на просторах </a:t>
            </a:r>
            <a:r>
              <a:rPr lang="en-US" b="1" dirty="0" smtClean="0"/>
              <a:t>Instagram</a:t>
            </a:r>
            <a:endParaRPr lang="ru-RU" b="1" dirty="0"/>
          </a:p>
        </p:txBody>
      </p:sp>
      <p:pic>
        <p:nvPicPr>
          <p:cNvPr id="1536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573" t="24027" r="24545" b="23588"/>
          <a:stretch/>
        </p:blipFill>
        <p:spPr bwMode="auto">
          <a:xfrm>
            <a:off x="8100392" y="764704"/>
            <a:ext cx="416511" cy="421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0" name="Picture 2" descr="C:\Users\Nasty\Documents\ViberDownloads\0-02-04-f2bbf9bfcbf16b58df0227e9568eab12576eaca8f5e2b1da407557df8f4fa0dc_a179ca3e.jpg"/>
          <p:cNvPicPr>
            <a:picLocks noChangeAspect="1" noChangeArrowheads="1"/>
          </p:cNvPicPr>
          <p:nvPr/>
        </p:nvPicPr>
        <p:blipFill rotWithShape="1">
          <a:blip r:embed="rId3">
            <a:extLst>
              <a:ext uri="{28A0092B-C50C-407E-A947-70E740481C1C}">
                <a14:useLocalDpi xmlns:a14="http://schemas.microsoft.com/office/drawing/2010/main" val="0"/>
              </a:ext>
            </a:extLst>
          </a:blip>
          <a:srcRect t="19489" b="24716"/>
          <a:stretch/>
        </p:blipFill>
        <p:spPr bwMode="auto">
          <a:xfrm>
            <a:off x="2051720" y="1340768"/>
            <a:ext cx="5202144" cy="5160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851527"/>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794917"/>
            <a:ext cx="7839635" cy="977899"/>
          </a:xfrm>
        </p:spPr>
        <p:txBody>
          <a:bodyPr>
            <a:normAutofit fontScale="90000"/>
          </a:bodyPr>
          <a:lstStyle/>
          <a:p>
            <a:pPr algn="ctr"/>
            <a:r>
              <a:rPr lang="ru-RU" b="1" dirty="0" smtClean="0"/>
              <a:t>Ходите </a:t>
            </a:r>
            <a:r>
              <a:rPr lang="ru-RU" b="1" dirty="0"/>
              <a:t>на работу с </a:t>
            </a:r>
            <a:r>
              <a:rPr lang="ru-RU" b="1" dirty="0" smtClean="0"/>
              <a:t>удовольствием, в отличие от </a:t>
            </a:r>
            <a:r>
              <a:rPr lang="ru-RU" b="1" dirty="0" err="1" smtClean="0"/>
              <a:t>хаски</a:t>
            </a:r>
            <a:r>
              <a:rPr lang="ru-RU" b="1" dirty="0" smtClean="0"/>
              <a:t>!</a:t>
            </a:r>
            <a:endParaRPr lang="ru-RU" b="1" dirty="0"/>
          </a:p>
        </p:txBody>
      </p:sp>
      <p:pic>
        <p:nvPicPr>
          <p:cNvPr id="4098" name="Picture 2" descr="C:\Users\Nasty\Documents\ViberDownloads\0-02-05-6df441e821b6abc3f2f464d1ca2da9aefc487283e0d26b3f89392c5df4e3a9d8_e7afa34c.jpg"/>
          <p:cNvPicPr>
            <a:picLocks noChangeAspect="1" noChangeArrowheads="1"/>
          </p:cNvPicPr>
          <p:nvPr/>
        </p:nvPicPr>
        <p:blipFill rotWithShape="1">
          <a:blip r:embed="rId2">
            <a:extLst>
              <a:ext uri="{28A0092B-C50C-407E-A947-70E740481C1C}">
                <a14:useLocalDpi xmlns:a14="http://schemas.microsoft.com/office/drawing/2010/main" val="0"/>
              </a:ext>
            </a:extLst>
          </a:blip>
          <a:srcRect t="19489" b="24375"/>
          <a:stretch/>
        </p:blipFill>
        <p:spPr bwMode="auto">
          <a:xfrm>
            <a:off x="2483768" y="1772816"/>
            <a:ext cx="4554322" cy="4545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93377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62869"/>
            <a:ext cx="7839635" cy="977899"/>
          </a:xfrm>
        </p:spPr>
        <p:txBody>
          <a:bodyPr>
            <a:normAutofit fontScale="90000"/>
          </a:bodyPr>
          <a:lstStyle/>
          <a:p>
            <a:pPr algn="ctr"/>
            <a:r>
              <a:rPr lang="ru-RU" b="1" dirty="0" err="1"/>
              <a:t>Лингвокреативное</a:t>
            </a:r>
            <a:r>
              <a:rPr lang="ru-RU" b="1" dirty="0"/>
              <a:t> мышление </a:t>
            </a:r>
            <a:r>
              <a:rPr lang="ru-RU" b="1" dirty="0" smtClean="0"/>
              <a:t/>
            </a:r>
            <a:br>
              <a:rPr lang="ru-RU" b="1" dirty="0" smtClean="0"/>
            </a:br>
            <a:r>
              <a:rPr lang="ru-RU" b="1" dirty="0" smtClean="0"/>
              <a:t>и </a:t>
            </a:r>
            <a:r>
              <a:rPr lang="ru-RU" b="1" dirty="0"/>
              <a:t>креативная функция языка</a:t>
            </a:r>
          </a:p>
        </p:txBody>
      </p:sp>
      <p:pic>
        <p:nvPicPr>
          <p:cNvPr id="2050" name="Picture 2" descr="C:\Users\Nasty\Documents\ViberDownloads\0-02-05-3750002ec1c2806e8e168153f146a6adaca3febb44d833b87d6419a9b3ce38ab_f7f359d1.jpg"/>
          <p:cNvPicPr>
            <a:picLocks noChangeAspect="1" noChangeArrowheads="1"/>
          </p:cNvPicPr>
          <p:nvPr/>
        </p:nvPicPr>
        <p:blipFill rotWithShape="1">
          <a:blip r:embed="rId2">
            <a:extLst>
              <a:ext uri="{28A0092B-C50C-407E-A947-70E740481C1C}">
                <a14:useLocalDpi xmlns:a14="http://schemas.microsoft.com/office/drawing/2010/main" val="0"/>
              </a:ext>
            </a:extLst>
          </a:blip>
          <a:srcRect t="23011" b="41875"/>
          <a:stretch/>
        </p:blipFill>
        <p:spPr bwMode="auto">
          <a:xfrm>
            <a:off x="3938086" y="3212976"/>
            <a:ext cx="5205914" cy="3249752"/>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899592" y="1465729"/>
            <a:ext cx="7488832" cy="4711234"/>
          </a:xfrm>
        </p:spPr>
        <p:txBody>
          <a:bodyPr>
            <a:normAutofit/>
          </a:bodyPr>
          <a:lstStyle/>
          <a:p>
            <a:pPr marL="0" indent="0" algn="just">
              <a:buNone/>
            </a:pPr>
            <a:r>
              <a:rPr lang="ru-RU" sz="2000" dirty="0" smtClean="0"/>
              <a:t>	Креативная </a:t>
            </a:r>
            <a:r>
              <a:rPr lang="ru-RU" sz="2000" dirty="0"/>
              <a:t>функция языка связана с </a:t>
            </a:r>
            <a:r>
              <a:rPr lang="ru-RU" sz="2000" dirty="0" err="1"/>
              <a:t>лингвокреативным</a:t>
            </a:r>
            <a:r>
              <a:rPr lang="ru-RU" sz="2000" dirty="0"/>
              <a:t> </a:t>
            </a:r>
            <a:r>
              <a:rPr lang="ru-RU" sz="2000" dirty="0" smtClean="0"/>
              <a:t>мышлением.  Факторы креативного мышления:</a:t>
            </a:r>
          </a:p>
          <a:p>
            <a:pPr algn="just">
              <a:buFont typeface="Wingdings" panose="05000000000000000000" pitchFamily="2" charset="2"/>
              <a:buChar char="ü"/>
            </a:pPr>
            <a:r>
              <a:rPr lang="ru-RU" sz="2000" dirty="0"/>
              <a:t>оригинальность (способность продуцировать ассоциации</a:t>
            </a:r>
            <a:r>
              <a:rPr lang="ru-RU" sz="2000" dirty="0" smtClean="0"/>
              <a:t>);</a:t>
            </a:r>
          </a:p>
          <a:p>
            <a:pPr algn="just">
              <a:buFont typeface="Wingdings" panose="05000000000000000000" pitchFamily="2" charset="2"/>
              <a:buChar char="ü"/>
            </a:pPr>
            <a:r>
              <a:rPr lang="ru-RU" sz="2000" dirty="0"/>
              <a:t>семантическая гибкость – способность предложить новое использование функции </a:t>
            </a:r>
            <a:r>
              <a:rPr lang="ru-RU" sz="2000" dirty="0" smtClean="0"/>
              <a:t>объекта;</a:t>
            </a:r>
          </a:p>
          <a:p>
            <a:pPr marL="0" indent="0" algn="just">
              <a:buNone/>
            </a:pPr>
            <a:endParaRPr lang="ru-RU" sz="2200" dirty="0"/>
          </a:p>
        </p:txBody>
      </p:sp>
      <p:sp>
        <p:nvSpPr>
          <p:cNvPr id="4" name="Прямоугольник 3"/>
          <p:cNvSpPr/>
          <p:nvPr/>
        </p:nvSpPr>
        <p:spPr>
          <a:xfrm>
            <a:off x="827584" y="3140968"/>
            <a:ext cx="3110502" cy="2554545"/>
          </a:xfrm>
          <a:prstGeom prst="rect">
            <a:avLst/>
          </a:prstGeom>
        </p:spPr>
        <p:txBody>
          <a:bodyPr wrap="square">
            <a:spAutoFit/>
          </a:bodyPr>
          <a:lstStyle/>
          <a:p>
            <a:pPr marL="285750" indent="-285750" algn="just">
              <a:buFont typeface="Wingdings" panose="05000000000000000000" pitchFamily="2" charset="2"/>
              <a:buChar char="ü"/>
            </a:pPr>
            <a:r>
              <a:rPr lang="ru-RU" sz="2000" dirty="0" smtClean="0"/>
              <a:t>«семантическая спонтанная гибкость» – способность продуцировать разнообразные идеи в сравнительно неограниченной ситуации.</a:t>
            </a:r>
            <a:endParaRPr lang="ru-RU" sz="2000" dirty="0"/>
          </a:p>
        </p:txBody>
      </p:sp>
    </p:spTree>
    <p:extLst>
      <p:ext uri="{BB962C8B-B14F-4D97-AF65-F5344CB8AC3E}">
        <p14:creationId xmlns:p14="http://schemas.microsoft.com/office/powerpoint/2010/main" val="366062324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650901"/>
            <a:ext cx="7839635" cy="977899"/>
          </a:xfrm>
        </p:spPr>
        <p:txBody>
          <a:bodyPr>
            <a:normAutofit fontScale="90000"/>
          </a:bodyPr>
          <a:lstStyle/>
          <a:p>
            <a:pPr algn="ctr"/>
            <a:r>
              <a:rPr lang="ru-RU" b="1" dirty="0" smtClean="0"/>
              <a:t>Аномалии в языке!? Что это, зачем и почему ?</a:t>
            </a:r>
            <a:endParaRPr lang="ru-RU" b="1" dirty="0"/>
          </a:p>
        </p:txBody>
      </p:sp>
      <p:sp>
        <p:nvSpPr>
          <p:cNvPr id="3" name="Объект 2"/>
          <p:cNvSpPr>
            <a:spLocks noGrp="1"/>
          </p:cNvSpPr>
          <p:nvPr>
            <p:ph idx="1"/>
          </p:nvPr>
        </p:nvSpPr>
        <p:spPr>
          <a:xfrm>
            <a:off x="827584" y="1742102"/>
            <a:ext cx="4176464" cy="4711234"/>
          </a:xfrm>
        </p:spPr>
        <p:txBody>
          <a:bodyPr>
            <a:normAutofit lnSpcReduction="10000"/>
          </a:bodyPr>
          <a:lstStyle/>
          <a:p>
            <a:pPr marL="0" indent="0" algn="just">
              <a:buNone/>
            </a:pPr>
            <a:r>
              <a:rPr lang="ru-RU" sz="2000" dirty="0" smtClean="0"/>
              <a:t>	Аномальными </a:t>
            </a:r>
            <a:r>
              <a:rPr lang="ru-RU" sz="2000" dirty="0"/>
              <a:t>называют явления, которые нарушают какие-либо сформулированные </a:t>
            </a:r>
            <a:r>
              <a:rPr lang="ru-RU" sz="2000" dirty="0" smtClean="0"/>
              <a:t>правила.</a:t>
            </a:r>
          </a:p>
          <a:p>
            <a:pPr marL="0" indent="0" algn="just">
              <a:buNone/>
            </a:pPr>
            <a:r>
              <a:rPr lang="ru-RU" sz="2000" dirty="0" smtClean="0"/>
              <a:t>	С </a:t>
            </a:r>
            <a:r>
              <a:rPr lang="ru-RU" sz="2000" dirty="0"/>
              <a:t>точки зрения лингвистики креатива представляет интерес деление аномалий на </a:t>
            </a:r>
            <a:r>
              <a:rPr lang="ru-RU" sz="2000" i="1" dirty="0"/>
              <a:t>ненамеренные</a:t>
            </a:r>
            <a:r>
              <a:rPr lang="ru-RU" sz="2000" dirty="0"/>
              <a:t> (погрешность, ляпсус, речевая небрежность) и </a:t>
            </a:r>
            <a:r>
              <a:rPr lang="ru-RU" sz="2000" i="1" dirty="0"/>
              <a:t>намеренные</a:t>
            </a:r>
            <a:r>
              <a:rPr lang="ru-RU" sz="2000" dirty="0"/>
              <a:t> (авторские</a:t>
            </a:r>
            <a:r>
              <a:rPr lang="ru-RU" sz="2000" dirty="0" smtClean="0"/>
              <a:t>). Особенностью авторских аномалий является </a:t>
            </a:r>
            <a:r>
              <a:rPr lang="ru-RU" sz="2000" dirty="0"/>
              <a:t>то, «что они выполняют какие-то полезные функции в соответствии с замыслом их автора. Авторские аномалии используются как выразительное средство, в частном случае – как средство языковой </a:t>
            </a:r>
            <a:r>
              <a:rPr lang="ru-RU" sz="2000" dirty="0" smtClean="0"/>
              <a:t>игры».</a:t>
            </a:r>
            <a:endParaRPr lang="ru-RU" sz="2000" dirty="0"/>
          </a:p>
        </p:txBody>
      </p:sp>
      <p:pic>
        <p:nvPicPr>
          <p:cNvPr id="5123" name="Picture 3" descr="C:\Users\Nasty\Documents\ViberDownloads\0-02-04-8e6873d6eaef3b367d3dbb4aa13bb5872fb56be6e2d0242c8fcc168edd9dde73_91deccbb.jpg"/>
          <p:cNvPicPr>
            <a:picLocks noChangeAspect="1" noChangeArrowheads="1"/>
          </p:cNvPicPr>
          <p:nvPr/>
        </p:nvPicPr>
        <p:blipFill rotWithShape="1">
          <a:blip r:embed="rId2">
            <a:extLst>
              <a:ext uri="{28A0092B-C50C-407E-A947-70E740481C1C}">
                <a14:useLocalDpi xmlns:a14="http://schemas.microsoft.com/office/drawing/2010/main" val="0"/>
              </a:ext>
            </a:extLst>
          </a:blip>
          <a:srcRect t="20170" b="24375"/>
          <a:stretch/>
        </p:blipFill>
        <p:spPr bwMode="auto">
          <a:xfrm>
            <a:off x="4932041" y="1727118"/>
            <a:ext cx="4211960" cy="4152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9299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722909"/>
            <a:ext cx="7839635" cy="977899"/>
          </a:xfrm>
        </p:spPr>
        <p:txBody>
          <a:bodyPr>
            <a:normAutofit fontScale="90000"/>
          </a:bodyPr>
          <a:lstStyle/>
          <a:p>
            <a:pPr algn="ctr"/>
            <a:r>
              <a:rPr lang="ru-RU" b="1" dirty="0" smtClean="0"/>
              <a:t>Языковая игра. Играть можно не только детям </a:t>
            </a:r>
            <a:endParaRPr lang="ru-RU" b="1" dirty="0"/>
          </a:p>
        </p:txBody>
      </p:sp>
      <p:sp>
        <p:nvSpPr>
          <p:cNvPr id="3" name="Объект 2"/>
          <p:cNvSpPr>
            <a:spLocks noGrp="1"/>
          </p:cNvSpPr>
          <p:nvPr>
            <p:ph idx="1"/>
          </p:nvPr>
        </p:nvSpPr>
        <p:spPr>
          <a:xfrm>
            <a:off x="827584" y="1628800"/>
            <a:ext cx="8316416" cy="4711234"/>
          </a:xfrm>
        </p:spPr>
        <p:txBody>
          <a:bodyPr>
            <a:normAutofit/>
          </a:bodyPr>
          <a:lstStyle/>
          <a:p>
            <a:pPr marL="0" indent="0" algn="just">
              <a:buNone/>
            </a:pPr>
            <a:r>
              <a:rPr lang="ru-RU" sz="2000" dirty="0" smtClean="0"/>
              <a:t>	Языковая игра связана </a:t>
            </a:r>
            <a:r>
              <a:rPr lang="ru-RU" sz="2000" dirty="0"/>
              <a:t>с экспериментом над языковым знаком на основе различных приемов его трансформации и </a:t>
            </a:r>
            <a:r>
              <a:rPr lang="ru-RU" sz="2000" dirty="0" smtClean="0"/>
              <a:t>интерпретации.</a:t>
            </a:r>
          </a:p>
          <a:p>
            <a:pPr marL="0" indent="0" algn="just">
              <a:buNone/>
            </a:pPr>
            <a:r>
              <a:rPr lang="ru-RU" sz="2000" dirty="0"/>
              <a:t>	</a:t>
            </a:r>
            <a:r>
              <a:rPr lang="ru-RU" sz="2000" dirty="0" smtClean="0"/>
              <a:t>«В </a:t>
            </a:r>
            <a:r>
              <a:rPr lang="ru-RU" sz="2000" dirty="0"/>
              <a:t>основе понимания языковой игры лежит представление о ней как о процессе </a:t>
            </a:r>
            <a:r>
              <a:rPr lang="ru-RU" sz="2000" dirty="0" smtClean="0"/>
              <a:t>направленного </a:t>
            </a:r>
            <a:r>
              <a:rPr lang="ru-RU" sz="2000" dirty="0"/>
              <a:t>ассоциативного воздействия на адресата, достигаемого при помощи различных лингвистических </a:t>
            </a:r>
            <a:r>
              <a:rPr lang="ru-RU" sz="2000" dirty="0" smtClean="0"/>
              <a:t>механизмов», - считает Гридина.</a:t>
            </a:r>
          </a:p>
        </p:txBody>
      </p:sp>
      <p:pic>
        <p:nvPicPr>
          <p:cNvPr id="6146" name="Picture 2" descr="C:\Users\Nasty\Documents\ViberDownloads\0-02-05-fb12ac8f7e5277d2f41176e6036822c85134f8e2dea28877915d94c5a13a050b_732bd791.jpg"/>
          <p:cNvPicPr>
            <a:picLocks noChangeAspect="1" noChangeArrowheads="1"/>
          </p:cNvPicPr>
          <p:nvPr/>
        </p:nvPicPr>
        <p:blipFill rotWithShape="1">
          <a:blip r:embed="rId2">
            <a:extLst>
              <a:ext uri="{28A0092B-C50C-407E-A947-70E740481C1C}">
                <a14:useLocalDpi xmlns:a14="http://schemas.microsoft.com/office/drawing/2010/main" val="0"/>
              </a:ext>
            </a:extLst>
          </a:blip>
          <a:srcRect t="24709" b="27477"/>
          <a:stretch/>
        </p:blipFill>
        <p:spPr bwMode="auto">
          <a:xfrm>
            <a:off x="4735714" y="3140969"/>
            <a:ext cx="4372790" cy="371703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08112" y="3470922"/>
            <a:ext cx="3491880" cy="1938992"/>
          </a:xfrm>
          <a:prstGeom prst="rect">
            <a:avLst/>
          </a:prstGeom>
        </p:spPr>
        <p:txBody>
          <a:bodyPr wrap="square">
            <a:spAutoFit/>
          </a:bodyPr>
          <a:lstStyle/>
          <a:p>
            <a:pPr algn="just"/>
            <a:r>
              <a:rPr lang="ru-RU" sz="2000" dirty="0" smtClean="0"/>
              <a:t>	Основную функцию языковой игры видят в создании комического эффекта, следовательно, в самой игре – прежде всего языковую шутку.</a:t>
            </a:r>
            <a:endParaRPr lang="ru-RU" sz="2000" dirty="0"/>
          </a:p>
        </p:txBody>
      </p:sp>
    </p:spTree>
    <p:extLst>
      <p:ext uri="{BB962C8B-B14F-4D97-AF65-F5344CB8AC3E}">
        <p14:creationId xmlns:p14="http://schemas.microsoft.com/office/powerpoint/2010/main" val="175596602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722909"/>
            <a:ext cx="7839635" cy="977899"/>
          </a:xfrm>
        </p:spPr>
        <p:txBody>
          <a:bodyPr>
            <a:normAutofit fontScale="90000"/>
          </a:bodyPr>
          <a:lstStyle/>
          <a:p>
            <a:pPr algn="ctr"/>
            <a:r>
              <a:rPr lang="ru-RU" b="1" dirty="0" smtClean="0"/>
              <a:t>Языковая игра. Играть можно не только детям </a:t>
            </a:r>
            <a:endParaRPr lang="ru-RU" b="1" dirty="0"/>
          </a:p>
        </p:txBody>
      </p:sp>
      <p:sp>
        <p:nvSpPr>
          <p:cNvPr id="3" name="Объект 2"/>
          <p:cNvSpPr>
            <a:spLocks noGrp="1"/>
          </p:cNvSpPr>
          <p:nvPr>
            <p:ph idx="1"/>
          </p:nvPr>
        </p:nvSpPr>
        <p:spPr>
          <a:xfrm>
            <a:off x="827584" y="1628800"/>
            <a:ext cx="8316416" cy="4711234"/>
          </a:xfrm>
        </p:spPr>
        <p:txBody>
          <a:bodyPr>
            <a:normAutofit/>
          </a:bodyPr>
          <a:lstStyle/>
          <a:p>
            <a:pPr marL="0" indent="0" algn="just">
              <a:buNone/>
            </a:pPr>
            <a:r>
              <a:rPr lang="ru-RU" sz="2000" dirty="0" smtClean="0"/>
              <a:t>	Но всегда языковая играет ставит перед собой задачу посмеяться. Порой креативные авторы затрагивают и серьезные вопросы, а с помощью языковой игры обращают внимание к тому, на что обычно не обращаешь внимание. </a:t>
            </a:r>
          </a:p>
        </p:txBody>
      </p:sp>
      <p:pic>
        <p:nvPicPr>
          <p:cNvPr id="8194" name="Picture 2" descr="C:\Users\Nasty\Documents\ViberDownloads\0-02-05-dfb3cf7db8fee470c8fef792c836e8cf1438e1294cffa40e0f2ad0965b0121b3_6452cba.jpg"/>
          <p:cNvPicPr>
            <a:picLocks noChangeAspect="1" noChangeArrowheads="1"/>
          </p:cNvPicPr>
          <p:nvPr/>
        </p:nvPicPr>
        <p:blipFill rotWithShape="1">
          <a:blip r:embed="rId2">
            <a:extLst>
              <a:ext uri="{28A0092B-C50C-407E-A947-70E740481C1C}">
                <a14:useLocalDpi xmlns:a14="http://schemas.microsoft.com/office/drawing/2010/main" val="0"/>
              </a:ext>
            </a:extLst>
          </a:blip>
          <a:srcRect t="19602" b="38807"/>
          <a:stretch/>
        </p:blipFill>
        <p:spPr bwMode="auto">
          <a:xfrm rot="21158061">
            <a:off x="228354" y="3357131"/>
            <a:ext cx="4345141" cy="3212771"/>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Nasty\Documents\ViberDownloads\0-02-05-48107b10ead60784348cc5479148b3fe7b9bec1395e0c532776076ca7b9aadba_b37128cb.jpg"/>
          <p:cNvPicPr>
            <a:picLocks noChangeAspect="1" noChangeArrowheads="1"/>
          </p:cNvPicPr>
          <p:nvPr/>
        </p:nvPicPr>
        <p:blipFill rotWithShape="1">
          <a:blip r:embed="rId3">
            <a:extLst>
              <a:ext uri="{28A0092B-C50C-407E-A947-70E740481C1C}">
                <a14:useLocalDpi xmlns:a14="http://schemas.microsoft.com/office/drawing/2010/main" val="0"/>
              </a:ext>
            </a:extLst>
          </a:blip>
          <a:srcRect t="20172" b="37443"/>
          <a:stretch/>
        </p:blipFill>
        <p:spPr bwMode="auto">
          <a:xfrm rot="548441">
            <a:off x="4132117" y="2917502"/>
            <a:ext cx="4723654" cy="3559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98257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ppt_x"/>
                                          </p:val>
                                        </p:tav>
                                        <p:tav tm="100000">
                                          <p:val>
                                            <p:strVal val="#ppt_x"/>
                                          </p:val>
                                        </p:tav>
                                      </p:tavLst>
                                    </p:anim>
                                    <p:anim calcmode="lin" valueType="num">
                                      <p:cBhvr additive="base">
                                        <p:cTn id="14"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722909"/>
            <a:ext cx="7839635" cy="977899"/>
          </a:xfrm>
        </p:spPr>
        <p:txBody>
          <a:bodyPr>
            <a:normAutofit fontScale="90000"/>
          </a:bodyPr>
          <a:lstStyle/>
          <a:p>
            <a:pPr algn="ctr"/>
            <a:r>
              <a:rPr lang="ru-RU" b="1" dirty="0"/>
              <a:t>Языковая игра. Играть можно не только детям </a:t>
            </a:r>
          </a:p>
        </p:txBody>
      </p:sp>
      <p:pic>
        <p:nvPicPr>
          <p:cNvPr id="7170" name="Picture 2" descr="C:\Users\Nasty\Documents\ViberDownloads\0-02-05-85029a5185d1e6b374dfd255b054e600eb970f4ff1c09bc87c5855d4b08e755e_4809fa88.jpg"/>
          <p:cNvPicPr>
            <a:picLocks noChangeAspect="1" noChangeArrowheads="1"/>
          </p:cNvPicPr>
          <p:nvPr/>
        </p:nvPicPr>
        <p:blipFill rotWithShape="1">
          <a:blip r:embed="rId2">
            <a:extLst>
              <a:ext uri="{28A0092B-C50C-407E-A947-70E740481C1C}">
                <a14:useLocalDpi xmlns:a14="http://schemas.microsoft.com/office/drawing/2010/main" val="0"/>
              </a:ext>
            </a:extLst>
          </a:blip>
          <a:srcRect t="19489" b="43579"/>
          <a:stretch/>
        </p:blipFill>
        <p:spPr bwMode="auto">
          <a:xfrm>
            <a:off x="2699792" y="3879488"/>
            <a:ext cx="4536504" cy="297851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ая выноска 3"/>
          <p:cNvSpPr/>
          <p:nvPr/>
        </p:nvSpPr>
        <p:spPr>
          <a:xfrm>
            <a:off x="827584" y="4941168"/>
            <a:ext cx="1872208" cy="129614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Лайк</a:t>
            </a:r>
            <a:r>
              <a:rPr lang="ru-RU" dirty="0" smtClean="0"/>
              <a:t> как условное выражение одобрения в сети интернет</a:t>
            </a:r>
            <a:endParaRPr lang="ru-RU" dirty="0"/>
          </a:p>
        </p:txBody>
      </p:sp>
      <p:sp>
        <p:nvSpPr>
          <p:cNvPr id="3" name="Объект 2"/>
          <p:cNvSpPr>
            <a:spLocks noGrp="1"/>
          </p:cNvSpPr>
          <p:nvPr>
            <p:ph idx="1"/>
          </p:nvPr>
        </p:nvSpPr>
        <p:spPr>
          <a:xfrm>
            <a:off x="734557" y="1628800"/>
            <a:ext cx="7869891" cy="4711234"/>
          </a:xfrm>
        </p:spPr>
        <p:txBody>
          <a:bodyPr>
            <a:normAutofit/>
          </a:bodyPr>
          <a:lstStyle/>
          <a:p>
            <a:pPr marL="0" indent="0" algn="just">
              <a:buNone/>
            </a:pPr>
            <a:r>
              <a:rPr lang="ru-RU" sz="2000" dirty="0" smtClean="0"/>
              <a:t>	Языковая </a:t>
            </a:r>
            <a:r>
              <a:rPr lang="ru-RU" sz="2000" dirty="0"/>
              <a:t>игра </a:t>
            </a:r>
            <a:r>
              <a:rPr lang="ru-RU" sz="2000" dirty="0" smtClean="0"/>
              <a:t>соединяет </a:t>
            </a:r>
            <a:r>
              <a:rPr lang="ru-RU" sz="2000" dirty="0"/>
              <a:t>в себе три аспекта: </a:t>
            </a:r>
            <a:endParaRPr lang="ru-RU" sz="2000" dirty="0" smtClean="0"/>
          </a:p>
          <a:p>
            <a:pPr algn="just">
              <a:buFont typeface="Wingdings" panose="05000000000000000000" pitchFamily="2" charset="2"/>
              <a:buChar char="Ø"/>
            </a:pPr>
            <a:r>
              <a:rPr lang="ru-RU" sz="2000" dirty="0" smtClean="0"/>
              <a:t>языковая </a:t>
            </a:r>
            <a:r>
              <a:rPr lang="ru-RU" sz="2000" dirty="0"/>
              <a:t>схема – осознание </a:t>
            </a:r>
            <a:r>
              <a:rPr lang="ru-RU" sz="2000" dirty="0" err="1" smtClean="0"/>
              <a:t>внеконтекстуальных</a:t>
            </a:r>
            <a:r>
              <a:rPr lang="ru-RU" sz="2000" dirty="0" smtClean="0"/>
              <a:t> </a:t>
            </a:r>
            <a:r>
              <a:rPr lang="ru-RU" sz="2000" dirty="0"/>
              <a:t>отношений между языковыми единицами; </a:t>
            </a:r>
            <a:endParaRPr lang="ru-RU" sz="2000" dirty="0" smtClean="0"/>
          </a:p>
          <a:p>
            <a:pPr algn="just">
              <a:buFont typeface="Wingdings" panose="05000000000000000000" pitchFamily="2" charset="2"/>
              <a:buChar char="Ø"/>
            </a:pPr>
            <a:r>
              <a:rPr lang="ru-RU" sz="2000" dirty="0" smtClean="0"/>
              <a:t>языковая </a:t>
            </a:r>
            <a:r>
              <a:rPr lang="ru-RU" sz="2000" dirty="0"/>
              <a:t>норма – знание о стандартных реализациях этих </a:t>
            </a:r>
            <a:r>
              <a:rPr lang="ru-RU" sz="2000" dirty="0" smtClean="0"/>
              <a:t>отношений; </a:t>
            </a:r>
          </a:p>
          <a:p>
            <a:pPr algn="just">
              <a:buFont typeface="Wingdings" panose="05000000000000000000" pitchFamily="2" charset="2"/>
              <a:buChar char="Ø"/>
            </a:pPr>
            <a:r>
              <a:rPr lang="ru-RU" sz="2000" dirty="0" smtClean="0"/>
              <a:t>языковой </a:t>
            </a:r>
            <a:r>
              <a:rPr lang="ru-RU" sz="2000" dirty="0"/>
              <a:t>узус – знание о реальном для различных сфер речевого общения функционировании единиц.</a:t>
            </a:r>
          </a:p>
        </p:txBody>
      </p:sp>
      <p:sp>
        <p:nvSpPr>
          <p:cNvPr id="6" name="Прямоугольная выноска 5"/>
          <p:cNvSpPr/>
          <p:nvPr/>
        </p:nvSpPr>
        <p:spPr>
          <a:xfrm>
            <a:off x="7236296" y="4941168"/>
            <a:ext cx="1944216" cy="1296144"/>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Лайка как вид охотничьей собаки </a:t>
            </a:r>
            <a:endParaRPr lang="ru-RU" dirty="0"/>
          </a:p>
        </p:txBody>
      </p:sp>
    </p:spTree>
    <p:extLst>
      <p:ext uri="{BB962C8B-B14F-4D97-AF65-F5344CB8AC3E}">
        <p14:creationId xmlns:p14="http://schemas.microsoft.com/office/powerpoint/2010/main" val="2571783853"/>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506885"/>
            <a:ext cx="7839635" cy="977899"/>
          </a:xfrm>
        </p:spPr>
        <p:txBody>
          <a:bodyPr>
            <a:normAutofit/>
          </a:bodyPr>
          <a:lstStyle/>
          <a:p>
            <a:pPr algn="ctr"/>
            <a:r>
              <a:rPr lang="ru-RU" sz="3600" b="1" dirty="0" smtClean="0"/>
              <a:t>Журналисты тоже не прочь поиграть </a:t>
            </a:r>
            <a:endParaRPr lang="ru-RU" sz="3600" b="1" dirty="0"/>
          </a:p>
        </p:txBody>
      </p:sp>
      <p:sp>
        <p:nvSpPr>
          <p:cNvPr id="3" name="Объект 2"/>
          <p:cNvSpPr>
            <a:spLocks noGrp="1"/>
          </p:cNvSpPr>
          <p:nvPr>
            <p:ph idx="1"/>
          </p:nvPr>
        </p:nvSpPr>
        <p:spPr>
          <a:xfrm>
            <a:off x="806565" y="1465729"/>
            <a:ext cx="7869891" cy="4711234"/>
          </a:xfrm>
        </p:spPr>
        <p:txBody>
          <a:bodyPr>
            <a:normAutofit/>
          </a:bodyPr>
          <a:lstStyle/>
          <a:p>
            <a:pPr marL="0" indent="0" algn="just">
              <a:buNone/>
            </a:pPr>
            <a:r>
              <a:rPr lang="ru-RU" sz="2000" dirty="0" smtClean="0"/>
              <a:t>	Разные </a:t>
            </a:r>
            <a:r>
              <a:rPr lang="ru-RU" sz="2000" dirty="0"/>
              <a:t>типы языковой игры в полной мере востребованы в текстах современных СМИ, что определяется их особенностями: стилевой направленностью, стилистическим динамизмом, эмоциональностью и </a:t>
            </a:r>
            <a:r>
              <a:rPr lang="ru-RU" sz="2000" dirty="0" err="1"/>
              <a:t>оценочностью</a:t>
            </a:r>
            <a:r>
              <a:rPr lang="ru-RU" sz="2000" dirty="0"/>
              <a:t>. </a:t>
            </a:r>
            <a:endParaRPr lang="ru-RU" sz="2000" dirty="0" smtClean="0"/>
          </a:p>
          <a:p>
            <a:pPr marL="0" indent="0" algn="just">
              <a:buNone/>
            </a:pPr>
            <a:r>
              <a:rPr lang="ru-RU" sz="2000" dirty="0"/>
              <a:t>	</a:t>
            </a:r>
          </a:p>
        </p:txBody>
      </p:sp>
      <p:pic>
        <p:nvPicPr>
          <p:cNvPr id="9218" name="Picture 2" descr="C:\Users\Nasty\Documents\ViberDownloads\0-02-05-86b8a299047068d4d0efed858b88d270035d2022334b140b5cc7b173aedfa860_2587f137.jpg"/>
          <p:cNvPicPr>
            <a:picLocks noChangeAspect="1" noChangeArrowheads="1"/>
          </p:cNvPicPr>
          <p:nvPr/>
        </p:nvPicPr>
        <p:blipFill rotWithShape="1">
          <a:blip r:embed="rId2">
            <a:extLst>
              <a:ext uri="{28A0092B-C50C-407E-A947-70E740481C1C}">
                <a14:useLocalDpi xmlns:a14="http://schemas.microsoft.com/office/drawing/2010/main" val="0"/>
              </a:ext>
            </a:extLst>
          </a:blip>
          <a:srcRect t="19716" b="24602"/>
          <a:stretch/>
        </p:blipFill>
        <p:spPr bwMode="auto">
          <a:xfrm>
            <a:off x="4788024" y="2564904"/>
            <a:ext cx="4313909" cy="427033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99592" y="2587666"/>
            <a:ext cx="3888432" cy="4093428"/>
          </a:xfrm>
          <a:prstGeom prst="rect">
            <a:avLst/>
          </a:prstGeom>
        </p:spPr>
        <p:txBody>
          <a:bodyPr wrap="square">
            <a:spAutoFit/>
          </a:bodyPr>
          <a:lstStyle/>
          <a:p>
            <a:pPr algn="just"/>
            <a:r>
              <a:rPr lang="ru-RU" sz="2000" dirty="0" smtClean="0"/>
              <a:t>	«Журналисты играют со словами и в слова в поисках свежих, необычных номинаций для лиц и фактов, ломая традиционные модели словообразования, грамматики, синтаксиса, снимая табу на сочетаемость слов. </a:t>
            </a:r>
          </a:p>
          <a:p>
            <a:pPr algn="just"/>
            <a:r>
              <a:rPr lang="ru-RU" sz="2000" dirty="0" smtClean="0"/>
              <a:t>	Игровая, карнавальная стихия реализуется и в языковой </a:t>
            </a:r>
            <a:r>
              <a:rPr lang="ru-RU" sz="2000" dirty="0" err="1" smtClean="0"/>
              <a:t>раскрепощенности</a:t>
            </a:r>
            <a:r>
              <a:rPr lang="ru-RU" sz="2000" dirty="0" smtClean="0"/>
              <a:t> и вседозволенности», - считает Сметанина. </a:t>
            </a:r>
            <a:endParaRPr lang="ru-RU" sz="2000" dirty="0"/>
          </a:p>
        </p:txBody>
      </p:sp>
    </p:spTree>
    <p:extLst>
      <p:ext uri="{BB962C8B-B14F-4D97-AF65-F5344CB8AC3E}">
        <p14:creationId xmlns:p14="http://schemas.microsoft.com/office/powerpoint/2010/main" val="1403400565"/>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906" y="506885"/>
            <a:ext cx="7839635" cy="977899"/>
          </a:xfrm>
        </p:spPr>
        <p:txBody>
          <a:bodyPr>
            <a:normAutofit/>
          </a:bodyPr>
          <a:lstStyle/>
          <a:p>
            <a:pPr algn="ctr"/>
            <a:r>
              <a:rPr lang="ru-RU" sz="3600" b="1" dirty="0" smtClean="0"/>
              <a:t>Журналисты тоже не прочь поиграть </a:t>
            </a:r>
            <a:endParaRPr lang="ru-RU" sz="3600" b="1" dirty="0"/>
          </a:p>
        </p:txBody>
      </p:sp>
      <p:pic>
        <p:nvPicPr>
          <p:cNvPr id="10242" name="Picture 2" descr="C:\Users\Nasty\Documents\ViberDownloads\0-02-04-b77c3941fa322634c2b4ce64e817598cb43aff3d3b1b48303b5235402006e5cc_91deccbb.jpg"/>
          <p:cNvPicPr>
            <a:picLocks noChangeAspect="1" noChangeArrowheads="1"/>
          </p:cNvPicPr>
          <p:nvPr/>
        </p:nvPicPr>
        <p:blipFill rotWithShape="1">
          <a:blip r:embed="rId2">
            <a:extLst>
              <a:ext uri="{28A0092B-C50C-407E-A947-70E740481C1C}">
                <a14:useLocalDpi xmlns:a14="http://schemas.microsoft.com/office/drawing/2010/main" val="0"/>
              </a:ext>
            </a:extLst>
          </a:blip>
          <a:srcRect l="15272" t="23238" r="14909" b="14603"/>
          <a:stretch/>
        </p:blipFill>
        <p:spPr bwMode="auto">
          <a:xfrm>
            <a:off x="5004048" y="1281700"/>
            <a:ext cx="3848462" cy="5482054"/>
          </a:xfrm>
          <a:prstGeom prst="rect">
            <a:avLst/>
          </a:prstGeom>
          <a:noFill/>
          <a:extLst>
            <a:ext uri="{909E8E84-426E-40DD-AFC4-6F175D3DCCD1}">
              <a14:hiddenFill xmlns:a14="http://schemas.microsoft.com/office/drawing/2010/main">
                <a:solidFill>
                  <a:srgbClr val="FFFFFF"/>
                </a:solidFill>
              </a14:hiddenFill>
            </a:ext>
          </a:extLst>
        </p:spPr>
      </p:pic>
      <p:sp>
        <p:nvSpPr>
          <p:cNvPr id="7" name="Стрелка вправо 6"/>
          <p:cNvSpPr/>
          <p:nvPr/>
        </p:nvSpPr>
        <p:spPr>
          <a:xfrm>
            <a:off x="107504" y="1484784"/>
            <a:ext cx="4824536" cy="38164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Самой распространенной в текстах СМИ является такой тип языковой игры как </a:t>
            </a:r>
            <a:r>
              <a:rPr lang="ru-RU" b="1" i="1" dirty="0" smtClean="0"/>
              <a:t>словотворчество</a:t>
            </a:r>
            <a:r>
              <a:rPr lang="ru-RU" dirty="0" smtClean="0"/>
              <a:t>. Тексты заголовков часто служат средством актуализации различных сторон словообразовательного механизма</a:t>
            </a:r>
            <a:endParaRPr lang="ru-RU" dirty="0"/>
          </a:p>
        </p:txBody>
      </p:sp>
    </p:spTree>
    <p:extLst>
      <p:ext uri="{BB962C8B-B14F-4D97-AF65-F5344CB8AC3E}">
        <p14:creationId xmlns:p14="http://schemas.microsoft.com/office/powerpoint/2010/main" val="368214390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theme/theme1.xml><?xml version="1.0" encoding="utf-8"?>
<a:theme xmlns:a="http://schemas.openxmlformats.org/drawingml/2006/main" name="Тема30">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Тема30</Template>
  <TotalTime>206</TotalTime>
  <Words>313</Words>
  <Application>Microsoft Office PowerPoint</Application>
  <PresentationFormat>Экран (4:3)</PresentationFormat>
  <Paragraphs>61</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Тема30</vt:lpstr>
      <vt:lpstr>Креативная лингвистика  или Лингвистика креатива</vt:lpstr>
      <vt:lpstr>Обратимся к вопросу о том,  что же представляет из себя слово «креативный»?</vt:lpstr>
      <vt:lpstr>Лингвокреативное мышление  и креативная функция языка</vt:lpstr>
      <vt:lpstr>Аномалии в языке!? Что это, зачем и почему ?</vt:lpstr>
      <vt:lpstr>Языковая игра. Играть можно не только детям </vt:lpstr>
      <vt:lpstr>Языковая игра. Играть можно не только детям </vt:lpstr>
      <vt:lpstr>Языковая игра. Играть можно не только детям </vt:lpstr>
      <vt:lpstr>Журналисты тоже не прочь поиграть </vt:lpstr>
      <vt:lpstr>Журналисты тоже не прочь поиграть </vt:lpstr>
      <vt:lpstr>Сейчас время не статей, а заголовков</vt:lpstr>
      <vt:lpstr>Вдумчивая статья – исключение</vt:lpstr>
      <vt:lpstr>Вдумчивая статья – исключение</vt:lpstr>
      <vt:lpstr>Вдумчивая статья – исключение</vt:lpstr>
      <vt:lpstr>Вдумчивая статья – исключение</vt:lpstr>
      <vt:lpstr>На правах Не скрытой рекламы православного журнала для сомневающихся «Фома»</vt:lpstr>
      <vt:lpstr>Языковая игра на просторах Instagram</vt:lpstr>
      <vt:lpstr>Языковая игра на просторах Instagram</vt:lpstr>
      <vt:lpstr>Языковая игра на просторах Instagram</vt:lpstr>
      <vt:lpstr>Языковая игра на просторах Instagram</vt:lpstr>
      <vt:lpstr>Языковая игра на просторах Instagram</vt:lpstr>
      <vt:lpstr>Языковая игра на просторах Instagram</vt:lpstr>
      <vt:lpstr>Языковая игра на просторах Instagram</vt:lpstr>
      <vt:lpstr>Ходите на работу с удовольствием, в отличие от хаски!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Креативная лингвистика  или Лингвистика креатива</dc:title>
  <dc:creator>Nasty</dc:creator>
  <cp:lastModifiedBy>Nasty</cp:lastModifiedBy>
  <cp:revision>17</cp:revision>
  <dcterms:created xsi:type="dcterms:W3CDTF">2018-11-22T07:22:00Z</dcterms:created>
  <dcterms:modified xsi:type="dcterms:W3CDTF">2018-11-22T10:52:40Z</dcterms:modified>
</cp:coreProperties>
</file>