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8" r:id="rId3"/>
    <p:sldId id="260" r:id="rId4"/>
    <p:sldId id="263" r:id="rId5"/>
    <p:sldId id="262" r:id="rId6"/>
    <p:sldId id="264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9955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878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8834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677818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2025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76812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829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7128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229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644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737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118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522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135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529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189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425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7721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511">
              <a:schemeClr val="tx2">
                <a:lumMod val="40000"/>
                <a:lumOff val="60000"/>
              </a:schemeClr>
            </a:gs>
            <a:gs pos="81695">
              <a:schemeClr val="accent6">
                <a:lumMod val="20000"/>
                <a:lumOff val="80000"/>
              </a:schemeClr>
            </a:gs>
            <a:gs pos="28511">
              <a:schemeClr val="tx2">
                <a:lumMod val="60000"/>
                <a:lumOff val="40000"/>
              </a:schemeClr>
            </a:gs>
            <a:gs pos="88516">
              <a:schemeClr val="accent6">
                <a:lumMod val="60000"/>
                <a:lumOff val="40000"/>
              </a:schemeClr>
            </a:gs>
            <a:gs pos="67000">
              <a:schemeClr val="accent6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5CF9A2E-2B91-4D4B-824F-458ACCDE92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08400" y="1212427"/>
            <a:ext cx="6400800" cy="616373"/>
          </a:xfrm>
          <a:solidFill>
            <a:schemeClr val="accent1">
              <a:lumMod val="25000"/>
              <a:lumOff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uk-UA" sz="2800" dirty="0">
                <a:effectLst>
                  <a:outerShdw blurRad="50800" dist="50800" dir="9180000" algn="ctr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СОЦІАЛЬНЕ СТРАХУВАННЯ</a:t>
            </a:r>
            <a:endParaRPr lang="ru-RU" sz="2800" dirty="0">
              <a:effectLst>
                <a:outerShdw blurRad="50800" dist="50800" dir="9180000" algn="ctr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7F633A-AC0F-41DE-A135-2BBA79512AB9}"/>
              </a:ext>
            </a:extLst>
          </p:cNvPr>
          <p:cNvSpPr txBox="1"/>
          <p:nvPr/>
        </p:nvSpPr>
        <p:spPr>
          <a:xfrm>
            <a:off x="2555240" y="3429000"/>
            <a:ext cx="870712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Викладач</a:t>
            </a:r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кандидат  </a:t>
            </a:r>
            <a:r>
              <a:rPr lang="ru-RU" sz="2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економічних</a:t>
            </a:r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наук, доцент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Сіліна </a:t>
            </a:r>
            <a:r>
              <a:rPr lang="ru-RU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Ірина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Вадимівна</a:t>
            </a:r>
            <a:endParaRPr lang="ru-RU" sz="2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Кафедра: кафедра </a:t>
            </a:r>
            <a:r>
              <a:rPr lang="ru-RU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інформаційної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економіки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підприємництва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фінансів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корпус ЗНУ, ауд. 419, 424, 426</a:t>
            </a:r>
          </a:p>
          <a:p>
            <a:r>
              <a:rPr lang="en-US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E-mail: ivsilina@ukr.net</a:t>
            </a:r>
          </a:p>
          <a:p>
            <a:r>
              <a:rPr lang="ru-RU" sz="2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(+38) 097 – 557 –65 – 73, (+38) 066 – 538 – 38 – 92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4CADAD6-1667-46B6-9F70-557D2C210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78998" y="443883"/>
            <a:ext cx="2265118" cy="2112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584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511">
              <a:schemeClr val="tx2">
                <a:lumMod val="40000"/>
                <a:lumOff val="60000"/>
              </a:schemeClr>
            </a:gs>
            <a:gs pos="81695">
              <a:schemeClr val="accent6">
                <a:lumMod val="20000"/>
                <a:lumOff val="80000"/>
              </a:schemeClr>
            </a:gs>
            <a:gs pos="28511">
              <a:schemeClr val="tx2">
                <a:lumMod val="60000"/>
                <a:lumOff val="40000"/>
              </a:schemeClr>
            </a:gs>
            <a:gs pos="88516">
              <a:schemeClr val="accent6">
                <a:lumMod val="60000"/>
                <a:lumOff val="40000"/>
              </a:schemeClr>
            </a:gs>
            <a:gs pos="67000">
              <a:schemeClr val="accent6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905F176-805D-4CB1-8843-E3CE7630808E}"/>
              </a:ext>
            </a:extLst>
          </p:cNvPr>
          <p:cNvSpPr txBox="1"/>
          <p:nvPr/>
        </p:nvSpPr>
        <p:spPr>
          <a:xfrm>
            <a:off x="1270098" y="676971"/>
            <a:ext cx="9855200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2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ОПИС КУРСУ </a:t>
            </a:r>
          </a:p>
          <a:p>
            <a:pPr indent="450215" algn="just">
              <a:spcAft>
                <a:spcPts val="0"/>
              </a:spcAft>
            </a:pPr>
            <a:r>
              <a:rPr lang="uk-UA" sz="18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Здатність професійно володіти питаннями  організації та ефективного функціонування системи соціального страхування в сучасних умовах розвитку економіки країни – ключова компетенція майбутнього фахівця у сфері фінансів вищого рівня кваліфікації.</a:t>
            </a:r>
            <a:endParaRPr lang="ru-RU" sz="1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indent="450215" algn="just">
              <a:spcAft>
                <a:spcPts val="0"/>
              </a:spcAft>
            </a:pPr>
            <a:r>
              <a:rPr lang="uk-UA" sz="18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Метою курсу є надання студентам ґрунтовних теоретичних знань, практичних умінь та навичок з питань необхідних для опанування механізму організації та фінансового забезпечення сучасної державної системи соціального захисту населення, на підставі нових концепцій та програм Уряду, а саме:</a:t>
            </a:r>
            <a:r>
              <a:rPr lang="uk-UA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uk-UA" sz="18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структури та принципів функціонування системи загальнообов’язкового державного соціального страхування; організації систем соціального страхування зарубіжних країн; видів соціальних гарантій та соціального забезпечення;  соціальних нормативів та джерел фінансування соціальних гарантій; системи прав та обов’язків суб’єктів соціального страхування; видів матеріального забезпечення та соціальних послуг за загальнообов’язковим державним соціальним страхуванням; принципів формування бази нарахування та утримань до фондів соціального страхування; порядок і строки сплати страхових внесків до фондів соціального страхування та порядок подання звітності; особливостей  державного регулювання ринку фінансових послуг.</a:t>
            </a:r>
            <a:r>
              <a:rPr lang="uk-UA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endParaRPr lang="ru-RU" sz="1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indent="450215" algn="just">
              <a:spcAft>
                <a:spcPts val="0"/>
              </a:spcAft>
            </a:pPr>
            <a:r>
              <a:rPr lang="uk-UA" sz="18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Дисципліна розрахована на один семестр (перший  семестр четвертого курсу бакалаврського рівня) та складається з десяти тем, які розділені на чотири модулі. </a:t>
            </a:r>
            <a:endParaRPr lang="ru-RU" sz="1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indent="450215" algn="just">
              <a:spcAft>
                <a:spcPts val="0"/>
              </a:spcAft>
            </a:pPr>
            <a:r>
              <a:rPr lang="uk-UA" sz="18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Опанування тематики курсу є фундаментальними знаннями, необхідними для підготовки </a:t>
            </a:r>
            <a:endParaRPr lang="ru-RU" sz="1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>
              <a:spcAft>
                <a:spcPts val="0"/>
              </a:spcAft>
            </a:pPr>
            <a:r>
              <a:rPr lang="uk-UA" sz="18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висококваліфікованих фахівців у галузі фінансів.</a:t>
            </a:r>
            <a:endParaRPr lang="ru-RU" sz="1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algn="just">
              <a:spcAft>
                <a:spcPts val="0"/>
              </a:spcAft>
            </a:pPr>
            <a:endParaRPr lang="ru-RU" sz="1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9068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511">
              <a:schemeClr val="tx2">
                <a:lumMod val="40000"/>
                <a:lumOff val="60000"/>
              </a:schemeClr>
            </a:gs>
            <a:gs pos="81695">
              <a:schemeClr val="accent6">
                <a:lumMod val="20000"/>
                <a:lumOff val="80000"/>
              </a:schemeClr>
            </a:gs>
            <a:gs pos="28511">
              <a:schemeClr val="tx2">
                <a:lumMod val="60000"/>
                <a:lumOff val="40000"/>
              </a:schemeClr>
            </a:gs>
            <a:gs pos="88516">
              <a:schemeClr val="accent6">
                <a:lumMod val="60000"/>
                <a:lumOff val="40000"/>
              </a:schemeClr>
            </a:gs>
            <a:gs pos="67000">
              <a:schemeClr val="accent6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F9045BE-ED4F-4002-91A9-EE95EA5A9396}"/>
              </a:ext>
            </a:extLst>
          </p:cNvPr>
          <p:cNvSpPr txBox="1"/>
          <p:nvPr/>
        </p:nvSpPr>
        <p:spPr>
          <a:xfrm>
            <a:off x="301841" y="368397"/>
            <a:ext cx="116031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складових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предметно-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спеціальних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фахових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компетентностей з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навчальної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дисципліни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591A62B-E7F1-4125-8351-BFC5C99857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623275"/>
              </p:ext>
            </p:extLst>
          </p:nvPr>
        </p:nvGraphicFramePr>
        <p:xfrm>
          <a:off x="195308" y="932941"/>
          <a:ext cx="11851689" cy="563681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371315">
                  <a:extLst>
                    <a:ext uri="{9D8B030D-6E8A-4147-A177-3AD203B41FA5}">
                      <a16:colId xmlns:a16="http://schemas.microsoft.com/office/drawing/2014/main" val="1329797343"/>
                    </a:ext>
                  </a:extLst>
                </a:gridCol>
                <a:gridCol w="2368060">
                  <a:extLst>
                    <a:ext uri="{9D8B030D-6E8A-4147-A177-3AD203B41FA5}">
                      <a16:colId xmlns:a16="http://schemas.microsoft.com/office/drawing/2014/main" val="1385806074"/>
                    </a:ext>
                  </a:extLst>
                </a:gridCol>
                <a:gridCol w="2372127">
                  <a:extLst>
                    <a:ext uri="{9D8B030D-6E8A-4147-A177-3AD203B41FA5}">
                      <a16:colId xmlns:a16="http://schemas.microsoft.com/office/drawing/2014/main" val="2491974824"/>
                    </a:ext>
                  </a:extLst>
                </a:gridCol>
                <a:gridCol w="2372127">
                  <a:extLst>
                    <a:ext uri="{9D8B030D-6E8A-4147-A177-3AD203B41FA5}">
                      <a16:colId xmlns:a16="http://schemas.microsoft.com/office/drawing/2014/main" val="571990721"/>
                    </a:ext>
                  </a:extLst>
                </a:gridCol>
                <a:gridCol w="2368060">
                  <a:extLst>
                    <a:ext uri="{9D8B030D-6E8A-4147-A177-3AD203B41FA5}">
                      <a16:colId xmlns:a16="http://schemas.microsoft.com/office/drawing/2014/main" val="3973895728"/>
                    </a:ext>
                  </a:extLst>
                </a:gridCol>
              </a:tblGrid>
              <a:tr h="434220">
                <a:tc>
                  <a:txBody>
                    <a:bodyPr/>
                    <a:lstStyle/>
                    <a:p>
                      <a:pPr marL="102870" marR="95250" algn="ctr">
                        <a:lnSpc>
                          <a:spcPct val="98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Складові компетенції, які формуються в</a:t>
                      </a:r>
                      <a:endParaRPr lang="uk-UA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99060" marR="95250" algn="ctr">
                        <a:lnSpc>
                          <a:spcPts val="1165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рамках теми</a:t>
                      </a:r>
                      <a:endParaRPr lang="uk-UA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0085" marR="67500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Знання</a:t>
                      </a:r>
                      <a:endParaRPr lang="uk-UA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6910" marR="66929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Уміння</a:t>
                      </a:r>
                      <a:endParaRPr lang="uk-UA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4165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Комунікації</a:t>
                      </a:r>
                      <a:endParaRPr lang="uk-UA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6080" marR="58420" indent="57785">
                        <a:lnSpc>
                          <a:spcPct val="98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Автономність і відповідальність</a:t>
                      </a:r>
                      <a:endParaRPr lang="uk-UA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959665"/>
                  </a:ext>
                </a:extLst>
              </a:tr>
              <a:tr h="199267">
                <a:tc>
                  <a:txBody>
                    <a:bodyPr/>
                    <a:lstStyle/>
                    <a:p>
                      <a:pPr marL="231775" algn="ctr">
                        <a:lnSpc>
                          <a:spcPts val="117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140" algn="ctr">
                        <a:lnSpc>
                          <a:spcPts val="117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0505" algn="ctr">
                        <a:lnSpc>
                          <a:spcPts val="117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6695" algn="ctr">
                        <a:lnSpc>
                          <a:spcPts val="117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50590"/>
                  </a:ext>
                </a:extLst>
              </a:tr>
              <a:tr h="262849">
                <a:tc gridSpan="5">
                  <a:txBody>
                    <a:bodyPr/>
                    <a:lstStyle/>
                    <a:p>
                      <a:pPr marL="2402205"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</a:t>
                      </a:r>
                      <a:r>
                        <a:rPr lang="uk-UA" sz="1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1. Сутність, принципи й роль соціального страхування</a:t>
                      </a:r>
                      <a:endParaRPr lang="uk-UA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5880950"/>
                  </a:ext>
                </a:extLst>
              </a:tr>
              <a:tr h="2059159">
                <a:tc>
                  <a:txBody>
                    <a:bodyPr/>
                    <a:lstStyle/>
                    <a:p>
                      <a:pPr marL="69850" marR="57785" algn="just">
                        <a:spcAft>
                          <a:spcPts val="0"/>
                        </a:spcAft>
                        <a:tabLst>
                          <a:tab pos="1038860" algn="l"/>
                          <a:tab pos="1141730" algn="l"/>
                        </a:tabLst>
                      </a:pP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	</a:t>
                      </a:r>
                      <a:r>
                        <a:rPr lang="uk-UA" sz="1400" spc="-15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здійснювати </a:t>
                      </a: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опанування теоретичних основ, сутності, видів </a:t>
                      </a:r>
                      <a:r>
                        <a:rPr lang="uk-UA" sz="1400" spc="-35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 </a:t>
                      </a: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принципів		</a:t>
                      </a:r>
                      <a:r>
                        <a:rPr lang="uk-UA" sz="1400" spc="-5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організації </a:t>
                      </a: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соціального</a:t>
                      </a:r>
                      <a:r>
                        <a:rPr lang="uk-UA" sz="1400" spc="-2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страхування.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 algn="just">
                        <a:lnSpc>
                          <a:spcPts val="1245"/>
                        </a:lnSpc>
                        <a:spcAft>
                          <a:spcPts val="0"/>
                        </a:spcAft>
                        <a:tabLst>
                          <a:tab pos="1054100" algn="l"/>
                        </a:tabLs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Сутність	економічної</a:t>
                      </a:r>
                    </a:p>
                    <a:p>
                      <a:pPr marL="66675" marR="60960" algn="just">
                        <a:spcBef>
                          <a:spcPts val="5"/>
                        </a:spcBef>
                        <a:spcAft>
                          <a:spcPts val="0"/>
                        </a:spcAft>
                        <a:tabLst>
                          <a:tab pos="1068705" algn="l"/>
                        </a:tabLs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природи	</a:t>
                      </a:r>
                      <a:r>
                        <a:rPr lang="uk-UA" sz="1400" spc="-2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соціального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страхування, його функції</a:t>
                      </a:r>
                      <a:r>
                        <a:rPr lang="uk-UA" sz="1400" spc="-19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 принципи,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 marR="59055">
                        <a:spcAft>
                          <a:spcPts val="0"/>
                        </a:spcAft>
                        <a:tabLst>
                          <a:tab pos="1038225" algn="l"/>
                          <a:tab pos="1101725" algn="l"/>
                          <a:tab pos="1336675" algn="l"/>
                          <a:tab pos="1424940" algn="l"/>
                        </a:tabLs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Орієнтуватися		в	</a:t>
                      </a:r>
                      <a:r>
                        <a:rPr lang="uk-UA" sz="1400" spc="-15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законо</a:t>
                      </a:r>
                      <a:r>
                        <a:rPr lang="uk-UA" sz="14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uk-UA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давчо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-нормативних		</a:t>
                      </a:r>
                      <a:r>
                        <a:rPr lang="uk-UA" sz="1400" spc="-2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актах,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що регулюють відносини </a:t>
                      </a:r>
                      <a:r>
                        <a:rPr lang="uk-UA" sz="1400" spc="-6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загальнообов’язковому державному	</a:t>
                      </a:r>
                      <a:r>
                        <a:rPr lang="uk-UA" sz="1400" spc="-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соціальному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страхуванні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215" marR="6096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11555" algn="l"/>
                        </a:tabLs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</a:t>
                      </a:r>
                      <a:r>
                        <a:rPr lang="uk-UA" sz="14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визначення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суб’єктів	</a:t>
                      </a:r>
                      <a:r>
                        <a:rPr lang="uk-UA" sz="1400" spc="-15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загальнообо</a:t>
                      </a:r>
                      <a:r>
                        <a:rPr lang="uk-UA" sz="14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uk-UA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9215" marR="59055" algn="just">
                        <a:spcAft>
                          <a:spcPts val="0"/>
                        </a:spcAft>
                        <a:tabLst>
                          <a:tab pos="934720" algn="l"/>
                        </a:tabLst>
                      </a:pPr>
                      <a:r>
                        <a:rPr lang="uk-UA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в’язкового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	державного соціального страхування: страховики, </a:t>
                      </a:r>
                      <a:r>
                        <a:rPr lang="uk-UA" sz="1400" spc="-15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страхуваль</a:t>
                      </a:r>
                      <a:r>
                        <a:rPr lang="uk-UA" sz="14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uk-UA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ники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застраховані особи. Здатність визначення </a:t>
                      </a:r>
                      <a:r>
                        <a:rPr lang="uk-UA" sz="14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умов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надання соціальних послуг та	</a:t>
                      </a:r>
                      <a:r>
                        <a:rPr lang="uk-UA" sz="1400" spc="-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матеріального</a:t>
                      </a:r>
                      <a:endParaRPr lang="uk-UA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9215" marR="63500" algn="just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забезпечення особам за ЗОДСС.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040" marR="59690"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подальшого навчання з високим рівнем автономності. Індивідуальна відповідальність за </a:t>
                      </a:r>
                      <a:r>
                        <a:rPr lang="uk-UA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тати виконаних завдань у навчанні. Визначення </a:t>
                      </a:r>
                      <a:r>
                        <a:rPr lang="uk-UA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зако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uk-UA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номірностей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формування страхового стажу.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3117192"/>
                  </a:ext>
                </a:extLst>
              </a:tr>
              <a:tr h="262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1618615">
                        <a:lnSpc>
                          <a:spcPts val="158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2. Державне регулювання соціального страхування</a:t>
                      </a:r>
                      <a:endParaRPr lang="uk-UA" sz="1600" dirty="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8600777"/>
                  </a:ext>
                </a:extLst>
              </a:tr>
              <a:tr h="2018106">
                <a:tc>
                  <a:txBody>
                    <a:bodyPr/>
                    <a:lstStyle/>
                    <a:p>
                      <a:pPr marL="69850" marR="59690">
                        <a:spcAft>
                          <a:spcPts val="0"/>
                        </a:spcAft>
                        <a:tabLst>
                          <a:tab pos="876935" algn="l"/>
                          <a:tab pos="1285240" algn="l"/>
                        </a:tabLst>
                      </a:pP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	</a:t>
                      </a:r>
                      <a:r>
                        <a:rPr lang="uk-UA" sz="1400" spc="-5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усвідомлювати </a:t>
                      </a: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економічну		сутність соціального страхування </a:t>
                      </a:r>
                      <a:r>
                        <a:rPr lang="uk-UA" sz="1400" spc="-3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 </a:t>
                      </a: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визначення його місця у системі соціального захисту населення України в умовах трансформаційних перетворень суспільства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 algn="just">
                        <a:lnSpc>
                          <a:spcPts val="1245"/>
                        </a:lnSpc>
                        <a:spcAft>
                          <a:spcPts val="0"/>
                        </a:spcAft>
                        <a:tabLst>
                          <a:tab pos="1136650" algn="l"/>
                        </a:tabLst>
                      </a:pP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Сутність	організації</a:t>
                      </a:r>
                    </a:p>
                    <a:p>
                      <a:pPr marL="66675" marR="58420" algn="just">
                        <a:spcBef>
                          <a:spcPts val="5"/>
                        </a:spcBef>
                        <a:spcAft>
                          <a:spcPts val="0"/>
                        </a:spcAft>
                        <a:tabLst>
                          <a:tab pos="953770" algn="l"/>
                          <a:tab pos="1078230" algn="l"/>
                        </a:tabLst>
                      </a:pP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механізму		державного регулювання соціального страхування, його </a:t>
                      </a:r>
                      <a:r>
                        <a:rPr lang="uk-UA" sz="1400" spc="-15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пози- </a:t>
                      </a: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тивні моменти та наслідки. Правове	забезпечення, інструмен-ти і заходи уряду щодо		державного регулювання у сфері соціального</a:t>
                      </a:r>
                      <a:r>
                        <a:rPr lang="uk-UA" sz="1400" spc="-2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страхування.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 marR="58420">
                        <a:spcAft>
                          <a:spcPts val="0"/>
                        </a:spcAft>
                        <a:tabLst>
                          <a:tab pos="782955" algn="l"/>
                          <a:tab pos="1038225" algn="l"/>
                          <a:tab pos="1118235" algn="l"/>
                          <a:tab pos="1424940" algn="l"/>
                          <a:tab pos="1743710" algn="l"/>
                        </a:tabLs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Здійснювати		</a:t>
                      </a:r>
                      <a:r>
                        <a:rPr lang="uk-UA" sz="14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узагальню- </a:t>
                      </a:r>
                      <a:r>
                        <a:rPr lang="uk-UA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вання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тенденцій		</a:t>
                      </a:r>
                      <a:r>
                        <a:rPr lang="uk-UA" sz="1400" spc="-7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і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закономірностей в </a:t>
                      </a:r>
                      <a:r>
                        <a:rPr lang="uk-UA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законо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uk-UA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давчо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-нормативних	</a:t>
                      </a:r>
                      <a:r>
                        <a:rPr lang="uk-UA" sz="1400" spc="-2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актах,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що регулюють відносини </a:t>
                      </a:r>
                      <a:r>
                        <a:rPr lang="uk-UA" sz="1400" spc="-6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загальнообов’язковому державному	</a:t>
                      </a:r>
                      <a:r>
                        <a:rPr lang="uk-UA" sz="1400" spc="-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соціальному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страхуванні.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215" marR="57785" algn="ctr">
                        <a:spcAft>
                          <a:spcPts val="0"/>
                        </a:spcAft>
                        <a:tabLst>
                          <a:tab pos="806450" algn="l"/>
                          <a:tab pos="925195" algn="l"/>
                          <a:tab pos="1118235" algn="l"/>
                          <a:tab pos="1380490" algn="l"/>
                        </a:tabLs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	до	</a:t>
                      </a:r>
                      <a:r>
                        <a:rPr lang="uk-UA" sz="14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управління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загальнообов’язковим соціальним	</a:t>
                      </a:r>
                      <a:r>
                        <a:rPr lang="uk-UA" sz="1400" spc="-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страхуванням.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визначення та обґрунтування </a:t>
                      </a:r>
                      <a:r>
                        <a:rPr lang="uk-UA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повноваженнь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функцій </a:t>
                      </a:r>
                      <a:r>
                        <a:rPr lang="uk-UA" sz="14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засобів нагляду Наглядової</a:t>
                      </a:r>
                      <a:r>
                        <a:rPr lang="uk-UA" sz="1400" spc="-2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ради.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040" marR="59690" indent="36195" algn="just">
                        <a:spcAft>
                          <a:spcPts val="0"/>
                        </a:spcAft>
                        <a:tabLst>
                          <a:tab pos="1074420" algn="l"/>
                        </a:tabLs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подальшого навчання з високим рівнем автономності. Індивідуальна відповідальність за </a:t>
                      </a:r>
                      <a:r>
                        <a:rPr lang="uk-UA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тати виконаних завдань </a:t>
                      </a:r>
                      <a:r>
                        <a:rPr lang="uk-UA" sz="1400" spc="-5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навчанні.	</a:t>
                      </a:r>
                      <a:r>
                        <a:rPr lang="uk-UA" sz="1400" spc="-2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Визначення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напрямків вдосконалення державної політики у сфері соціального</a:t>
                      </a:r>
                      <a:r>
                        <a:rPr lang="uk-UA" sz="1400" spc="-2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страхування.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6328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8172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511">
              <a:schemeClr val="tx2">
                <a:lumMod val="40000"/>
                <a:lumOff val="60000"/>
              </a:schemeClr>
            </a:gs>
            <a:gs pos="81695">
              <a:schemeClr val="accent6">
                <a:lumMod val="20000"/>
                <a:lumOff val="80000"/>
              </a:schemeClr>
            </a:gs>
            <a:gs pos="28511">
              <a:schemeClr val="tx2">
                <a:lumMod val="60000"/>
                <a:lumOff val="40000"/>
              </a:schemeClr>
            </a:gs>
            <a:gs pos="88516">
              <a:schemeClr val="accent6">
                <a:lumMod val="60000"/>
                <a:lumOff val="40000"/>
              </a:schemeClr>
            </a:gs>
            <a:gs pos="67000">
              <a:schemeClr val="accent6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575BD442-BD36-43BA-B7D7-E22E1E25B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769973"/>
              </p:ext>
            </p:extLst>
          </p:nvPr>
        </p:nvGraphicFramePr>
        <p:xfrm>
          <a:off x="285564" y="488272"/>
          <a:ext cx="11620871" cy="616672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038905">
                  <a:extLst>
                    <a:ext uri="{9D8B030D-6E8A-4147-A177-3AD203B41FA5}">
                      <a16:colId xmlns:a16="http://schemas.microsoft.com/office/drawing/2014/main" val="2770428281"/>
                    </a:ext>
                  </a:extLst>
                </a:gridCol>
                <a:gridCol w="2006354">
                  <a:extLst>
                    <a:ext uri="{9D8B030D-6E8A-4147-A177-3AD203B41FA5}">
                      <a16:colId xmlns:a16="http://schemas.microsoft.com/office/drawing/2014/main" val="635604611"/>
                    </a:ext>
                  </a:extLst>
                </a:gridCol>
                <a:gridCol w="2254928">
                  <a:extLst>
                    <a:ext uri="{9D8B030D-6E8A-4147-A177-3AD203B41FA5}">
                      <a16:colId xmlns:a16="http://schemas.microsoft.com/office/drawing/2014/main" val="1131129803"/>
                    </a:ext>
                  </a:extLst>
                </a:gridCol>
                <a:gridCol w="2645546">
                  <a:extLst>
                    <a:ext uri="{9D8B030D-6E8A-4147-A177-3AD203B41FA5}">
                      <a16:colId xmlns:a16="http://schemas.microsoft.com/office/drawing/2014/main" val="368402783"/>
                    </a:ext>
                  </a:extLst>
                </a:gridCol>
                <a:gridCol w="2675138">
                  <a:extLst>
                    <a:ext uri="{9D8B030D-6E8A-4147-A177-3AD203B41FA5}">
                      <a16:colId xmlns:a16="http://schemas.microsoft.com/office/drawing/2014/main" val="2024139366"/>
                    </a:ext>
                  </a:extLst>
                </a:gridCol>
              </a:tblGrid>
              <a:tr h="213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160020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3. Фінансове забезпечення соціального страхування</a:t>
                      </a:r>
                      <a:endParaRPr lang="uk-UA" sz="1600" dirty="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94213598"/>
                  </a:ext>
                </a:extLst>
              </a:tr>
              <a:tr h="1615736">
                <a:tc>
                  <a:txBody>
                    <a:bodyPr/>
                    <a:lstStyle/>
                    <a:p>
                      <a:pPr marL="69850" marR="56515" algn="just">
                        <a:spcAft>
                          <a:spcPts val="0"/>
                        </a:spcAft>
                        <a:tabLst>
                          <a:tab pos="1306830" algn="l"/>
                        </a:tabLs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усвідомлювати необхідність, значення і принципи	</a:t>
                      </a:r>
                      <a:r>
                        <a:rPr lang="uk-UA" sz="12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єдиног</a:t>
                      </a:r>
                      <a:r>
                        <a:rPr lang="uk-UA" sz="1200" b="1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соціального</a:t>
                      </a:r>
                      <a:r>
                        <a:rPr lang="uk-UA" sz="1200" spc="-2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внеску.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 marR="58420">
                        <a:spcAft>
                          <a:spcPts val="0"/>
                        </a:spcAft>
                        <a:tabLst>
                          <a:tab pos="780415" algn="l"/>
                          <a:tab pos="937895" algn="l"/>
                          <a:tab pos="1065530" algn="l"/>
                          <a:tab pos="1160780" algn="l"/>
                          <a:tab pos="1291590" algn="l"/>
                          <a:tab pos="1343025" algn="l"/>
                        </a:tabLs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Знання					</a:t>
                      </a:r>
                      <a:r>
                        <a:rPr lang="uk-UA" sz="12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порядку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нарахування, обчислення та сплати єдиного внеску, його розміру	та			</a:t>
                      </a:r>
                      <a:r>
                        <a:rPr lang="uk-UA" sz="1200" spc="-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пропорцій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розподілу		за				</a:t>
                      </a:r>
                      <a:r>
                        <a:rPr lang="uk-UA" sz="1200" spc="-2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видами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загальнообов'язкового державного			соціального страхування.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 marR="58420" algn="ctr">
                        <a:spcAft>
                          <a:spcPts val="0"/>
                        </a:spcAft>
                        <a:tabLst>
                          <a:tab pos="780415" algn="l"/>
                          <a:tab pos="937895" algn="l"/>
                          <a:tab pos="1065530" algn="l"/>
                          <a:tab pos="1160780" algn="l"/>
                          <a:tab pos="1291590" algn="l"/>
                          <a:tab pos="1343025" algn="l"/>
                        </a:tabLs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Уміння		здійснювати </a:t>
                      </a:r>
                      <a:r>
                        <a:rPr lang="uk-UA" sz="1200" spc="-3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розрахунок розміру єдиного внеску </a:t>
                      </a:r>
                      <a:r>
                        <a:rPr lang="uk-UA" sz="1200" spc="-2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для </a:t>
                      </a:r>
                      <a:r>
                        <a:rPr lang="uk-UA" sz="1200" spc="-3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кожної категорії </a:t>
                      </a:r>
                      <a:r>
                        <a:rPr lang="uk-UA" sz="1200" spc="-3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платників та пропорції </a:t>
                      </a:r>
                      <a:r>
                        <a:rPr lang="uk-UA" sz="1200" spc="-2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його </a:t>
                      </a:r>
                      <a:r>
                        <a:rPr lang="uk-UA" sz="1200" spc="-3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розподілу	</a:t>
                      </a:r>
                      <a:r>
                        <a:rPr lang="uk-UA" sz="12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		</a:t>
                      </a:r>
                      <a:r>
                        <a:rPr lang="uk-UA" sz="1200" spc="-4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видами </a:t>
                      </a:r>
                      <a:r>
                        <a:rPr lang="uk-UA" sz="1200" spc="-35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загальнообов'яз-кового</a:t>
                      </a:r>
                      <a:r>
                        <a:rPr lang="uk-UA" sz="1200" spc="-3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200" spc="-3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державного			</a:t>
                      </a:r>
                      <a:r>
                        <a:rPr lang="uk-UA" sz="1200" spc="-4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соціального </a:t>
                      </a:r>
                      <a:r>
                        <a:rPr lang="uk-UA" sz="1200" spc="-3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страхування</a:t>
                      </a:r>
                      <a:endParaRPr lang="uk-UA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215" marR="60960" algn="just"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аналізу формування даних Дер- </a:t>
                      </a:r>
                      <a:r>
                        <a:rPr lang="uk-UA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жавного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реєстру загально- обов'язкового державного соціального страхування.</a:t>
                      </a:r>
                    </a:p>
                    <a:p>
                      <a:pPr marL="69215" marR="62230" algn="just"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організації порядку здійснення Дер- </a:t>
                      </a:r>
                      <a:r>
                        <a:rPr lang="uk-UA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жавного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нагляду за збором та веденням обліку єдиного внеску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9690" indent="36195" algn="just">
                        <a:spcAft>
                          <a:spcPts val="0"/>
                        </a:spcAft>
                        <a:tabLst>
                          <a:tab pos="1367790" algn="l"/>
                        </a:tabLs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подальшого навчання з високим рівнем автономності. Індивідуальна відповідальність за </a:t>
                      </a:r>
                      <a:r>
                        <a:rPr lang="uk-UA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тати виконаних завдань </a:t>
                      </a:r>
                      <a:r>
                        <a:rPr lang="uk-UA" sz="1200" spc="-5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навчанні. Визначення </a:t>
                      </a:r>
                      <a:r>
                        <a:rPr lang="uk-UA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стру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uk-UA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ктури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реєстрів </a:t>
                      </a:r>
                      <a:r>
                        <a:rPr lang="uk-UA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uk-UA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льників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і застрахованих та захист їх інформації, </a:t>
                      </a:r>
                      <a:r>
                        <a:rPr lang="uk-UA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повноваженнь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uk-UA" sz="1200" spc="-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фондів</a:t>
                      </a:r>
                      <a:endParaRPr lang="uk-UA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>
                        <a:lnSpc>
                          <a:spcPts val="119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ЗОДСС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3075328"/>
                  </a:ext>
                </a:extLst>
              </a:tr>
              <a:tr h="2850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1527175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4. Зарубіжний досвід у сфері соціального страхування</a:t>
                      </a:r>
                      <a:endParaRPr lang="uk-UA" sz="1600" dirty="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9231024"/>
                  </a:ext>
                </a:extLst>
              </a:tr>
              <a:tr h="1827803">
                <a:tc>
                  <a:txBody>
                    <a:bodyPr/>
                    <a:lstStyle/>
                    <a:p>
                      <a:pPr marL="69850" marR="60325">
                        <a:lnSpc>
                          <a:spcPct val="98000"/>
                        </a:lnSpc>
                        <a:spcAft>
                          <a:spcPts val="0"/>
                        </a:spcAft>
                        <a:tabLst>
                          <a:tab pos="877570" algn="l"/>
                          <a:tab pos="1138555" algn="l"/>
                        </a:tabLs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	</a:t>
                      </a:r>
                      <a:r>
                        <a:rPr lang="uk-UA" sz="12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усвідомлювати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особливості		</a:t>
                      </a:r>
                      <a:r>
                        <a:rPr lang="uk-UA" sz="1200" spc="-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організації</a:t>
                      </a:r>
                      <a:endParaRPr lang="uk-UA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9850" marR="60325">
                        <a:spcAft>
                          <a:spcPts val="0"/>
                        </a:spcAft>
                        <a:tabLst>
                          <a:tab pos="1069340" algn="l"/>
                        </a:tabLs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	</a:t>
                      </a:r>
                      <a:r>
                        <a:rPr lang="uk-UA" sz="12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соціального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страхування </a:t>
                      </a:r>
                      <a:r>
                        <a:rPr lang="uk-UA" sz="12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</a:t>
                      </a:r>
                      <a:r>
                        <a:rPr lang="uk-UA" sz="1200" spc="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кордоном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 marR="59690" algn="just">
                        <a:spcAft>
                          <a:spcPts val="0"/>
                        </a:spcAft>
                        <a:tabLst>
                          <a:tab pos="858520" algn="l"/>
                          <a:tab pos="1063625" algn="l"/>
                        </a:tabLst>
                      </a:pPr>
                      <a:r>
                        <a:rPr lang="uk-UA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Знання принципів </a:t>
                      </a:r>
                      <a:r>
                        <a:rPr lang="uk-UA" sz="1200" spc="-3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 </a:t>
                      </a:r>
                      <a:r>
                        <a:rPr lang="uk-UA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загальних характеристик трьох зарубіжних базових моделей		</a:t>
                      </a:r>
                      <a:r>
                        <a:rPr lang="uk-UA" sz="1200" spc="-15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соціального </a:t>
                      </a:r>
                      <a:r>
                        <a:rPr lang="uk-UA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захисту: соціал-демокра- тичної,	</a:t>
                      </a:r>
                      <a:r>
                        <a:rPr lang="uk-UA" sz="1200" spc="-5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консервативної </a:t>
                      </a:r>
                      <a:r>
                        <a:rPr lang="uk-UA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(континентальна) і лібера- льної</a:t>
                      </a:r>
                      <a:r>
                        <a:rPr lang="uk-UA" sz="1200" spc="-2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(англосаксонська)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 algn="just">
                        <a:lnSpc>
                          <a:spcPts val="1245"/>
                        </a:lnSpc>
                        <a:spcAft>
                          <a:spcPts val="0"/>
                        </a:spcAft>
                        <a:tabLst>
                          <a:tab pos="1228090" algn="l"/>
                        </a:tabLs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Визначати	тенденції</a:t>
                      </a:r>
                    </a:p>
                    <a:p>
                      <a:pPr marL="69850" algn="just"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1043940" algn="l"/>
                        </a:tabLs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розвитку	зарубіжного</a:t>
                      </a:r>
                    </a:p>
                    <a:p>
                      <a:pPr marL="69850" marR="60325" algn="just">
                        <a:lnSpc>
                          <a:spcPct val="115000"/>
                        </a:lnSpc>
                        <a:spcBef>
                          <a:spcPts val="175"/>
                        </a:spcBef>
                        <a:spcAft>
                          <a:spcPts val="0"/>
                        </a:spcAft>
                        <a:tabLst>
                          <a:tab pos="1066165" algn="l"/>
                        </a:tabLs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досвіду	</a:t>
                      </a:r>
                      <a:r>
                        <a:rPr lang="uk-UA" sz="12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соціального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страхування та </a:t>
                      </a:r>
                      <a:r>
                        <a:rPr lang="uk-UA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особли-вості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його впливу на </a:t>
                      </a:r>
                      <a:r>
                        <a:rPr lang="uk-UA" sz="12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соціальне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страхування в</a:t>
                      </a:r>
                      <a:r>
                        <a:rPr lang="uk-UA" sz="1200" spc="-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Україні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 marR="60325" algn="just">
                        <a:lnSpc>
                          <a:spcPct val="115000"/>
                        </a:lnSpc>
                        <a:spcBef>
                          <a:spcPts val="175"/>
                        </a:spcBef>
                        <a:spcAft>
                          <a:spcPts val="0"/>
                        </a:spcAft>
                        <a:tabLst>
                          <a:tab pos="1066165" algn="l"/>
                        </a:tabLs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</a:t>
                      </a:r>
                      <a:r>
                        <a:rPr lang="uk-UA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узагальнюван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ня тенденцій і закономірно- </a:t>
                      </a:r>
                      <a:r>
                        <a:rPr lang="uk-UA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стей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розвитку вітчизняного та світового соціального страхування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778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287780" algn="l"/>
                        </a:tabLs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подальшого навчання з високим рівнем автономності. Індивідуальна відповідальність за </a:t>
                      </a:r>
                      <a:r>
                        <a:rPr lang="uk-UA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тати виконаних завдань у навчанні. Визначення різ- </a:t>
                      </a:r>
                      <a:r>
                        <a:rPr lang="uk-UA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номанітних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інститутів,</a:t>
                      </a:r>
                      <a:r>
                        <a:rPr lang="uk-UA" sz="1200" spc="-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 і механізмів, що формують</a:t>
                      </a:r>
                      <a:r>
                        <a:rPr lang="uk-UA" sz="1200" spc="-12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країнах національні системи соціального	захисту,</a:t>
                      </a:r>
                    </a:p>
                    <a:p>
                      <a:pPr marL="0" marR="62865" algn="just">
                        <a:lnSpc>
                          <a:spcPts val="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особливості їх організації і функціонування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9639313"/>
                  </a:ext>
                </a:extLst>
              </a:tr>
              <a:tr h="2396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1146175"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5. Страхування у зв’язку з тимчасової втратою працездатності</a:t>
                      </a:r>
                      <a:endParaRPr lang="uk-UA" sz="1600" dirty="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232206746"/>
                  </a:ext>
                </a:extLst>
              </a:tr>
              <a:tr h="1282345">
                <a:tc>
                  <a:txBody>
                    <a:bodyPr/>
                    <a:lstStyle/>
                    <a:p>
                      <a:pPr marL="69850" marR="55880" algn="just">
                        <a:spcAft>
                          <a:spcPts val="0"/>
                        </a:spcAft>
                        <a:tabLst>
                          <a:tab pos="873760" algn="l"/>
                        </a:tabLst>
                      </a:pPr>
                      <a:r>
                        <a:rPr lang="uk-UA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усвідомлювати необхідність, сутність та значення страхування </a:t>
                      </a:r>
                      <a:r>
                        <a:rPr lang="uk-UA" sz="1200" b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 </a:t>
                      </a:r>
                      <a:r>
                        <a:rPr lang="uk-UA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зв’язку	з тимчасової втратою працездатності та витратами,</a:t>
                      </a:r>
                      <a:r>
                        <a:rPr lang="uk-UA" sz="1200" spc="95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зумовленими</a:t>
                      </a:r>
                    </a:p>
                    <a:p>
                      <a:pPr marL="69850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похованням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715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102995" algn="l"/>
                        </a:tabLs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Знання прав громадян на матеріальне забезпечення та соціальні послуги за загальнообов’язковим державним	</a:t>
                      </a:r>
                      <a:r>
                        <a:rPr lang="uk-UA" sz="12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соціальним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страхуванням   у   зв’язку  </a:t>
                      </a:r>
                      <a:r>
                        <a:rPr lang="uk-UA" sz="1200" spc="12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282700" algn="l"/>
                        </a:tabLs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тимчасово  втратою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працездатності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та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витратами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зумовленими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похованням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6675" algn="just">
                        <a:lnSpc>
                          <a:spcPts val="1185"/>
                        </a:lnSpc>
                        <a:spcAft>
                          <a:spcPts val="0"/>
                        </a:spcAft>
                        <a:tabLst>
                          <a:tab pos="1282700" algn="l"/>
                        </a:tabLst>
                      </a:pPr>
                      <a:endParaRPr lang="uk-UA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 algn="just">
                        <a:lnSpc>
                          <a:spcPts val="1185"/>
                        </a:lnSpc>
                        <a:spcAft>
                          <a:spcPts val="0"/>
                        </a:spcAft>
                        <a:tabLst>
                          <a:tab pos="1282700" algn="l"/>
                        </a:tabLs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Уміння здійснювати </a:t>
                      </a:r>
                      <a:r>
                        <a:rPr lang="uk-UA" sz="1200" spc="-4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роз- </a:t>
                      </a:r>
                      <a:r>
                        <a:rPr lang="uk-UA" sz="1200" spc="-3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рахунок розміру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допомоги за лікарняним листом за рахунок Фонду соціально-го страхування з тимчасової втрати працездатності.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 marR="55880" algn="just"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визначення видів	</a:t>
                      </a:r>
                      <a:r>
                        <a:rPr lang="uk-UA" sz="12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матеріального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забезпечення та соціальних послуг за ЗОДСС у зв’язку ТВП </a:t>
                      </a:r>
                      <a:r>
                        <a:rPr lang="uk-UA" sz="12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витратами, зумовленими</a:t>
                      </a:r>
                      <a:r>
                        <a:rPr lang="uk-UA" sz="12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похованням.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040" marR="59055" algn="just"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подальшого навчання з високим рівнем автономності. Індивідуальна відповідальність за результати виконаних завдань </a:t>
                      </a:r>
                      <a:r>
                        <a:rPr lang="uk-UA" sz="1200" spc="-5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навчанні.  Здатність  до</a:t>
                      </a:r>
                      <a:r>
                        <a:rPr lang="uk-UA" sz="1200" spc="16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навчання </a:t>
                      </a:r>
                      <a:r>
                        <a:rPr lang="uk-UA" sz="12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самоосвіти з</a:t>
                      </a:r>
                      <a:r>
                        <a:rPr lang="uk-UA" sz="1200" spc="-12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питань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страхування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зв’язку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з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тимчасовою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втратою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пра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цездатності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витратами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marL="66040" algn="just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зумовленими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похованням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314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7078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511">
              <a:schemeClr val="tx2">
                <a:lumMod val="40000"/>
                <a:lumOff val="60000"/>
              </a:schemeClr>
            </a:gs>
            <a:gs pos="81695">
              <a:schemeClr val="accent6">
                <a:lumMod val="20000"/>
                <a:lumOff val="80000"/>
              </a:schemeClr>
            </a:gs>
            <a:gs pos="28511">
              <a:schemeClr val="tx2">
                <a:lumMod val="60000"/>
                <a:lumOff val="40000"/>
              </a:schemeClr>
            </a:gs>
            <a:gs pos="88516">
              <a:schemeClr val="accent6">
                <a:lumMod val="60000"/>
                <a:lumOff val="40000"/>
              </a:schemeClr>
            </a:gs>
            <a:gs pos="67000">
              <a:schemeClr val="accent6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481B0DFB-FB88-4D46-A3DE-5903E69A13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739059"/>
              </p:ext>
            </p:extLst>
          </p:nvPr>
        </p:nvGraphicFramePr>
        <p:xfrm>
          <a:off x="221942" y="490755"/>
          <a:ext cx="11683014" cy="625952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99821">
                  <a:extLst>
                    <a:ext uri="{9D8B030D-6E8A-4147-A177-3AD203B41FA5}">
                      <a16:colId xmlns:a16="http://schemas.microsoft.com/office/drawing/2014/main" val="2016461004"/>
                    </a:ext>
                  </a:extLst>
                </a:gridCol>
                <a:gridCol w="2672179">
                  <a:extLst>
                    <a:ext uri="{9D8B030D-6E8A-4147-A177-3AD203B41FA5}">
                      <a16:colId xmlns:a16="http://schemas.microsoft.com/office/drawing/2014/main" val="114629280"/>
                    </a:ext>
                  </a:extLst>
                </a:gridCol>
                <a:gridCol w="2290439">
                  <a:extLst>
                    <a:ext uri="{9D8B030D-6E8A-4147-A177-3AD203B41FA5}">
                      <a16:colId xmlns:a16="http://schemas.microsoft.com/office/drawing/2014/main" val="3450732850"/>
                    </a:ext>
                  </a:extLst>
                </a:gridCol>
                <a:gridCol w="2228295">
                  <a:extLst>
                    <a:ext uri="{9D8B030D-6E8A-4147-A177-3AD203B41FA5}">
                      <a16:colId xmlns:a16="http://schemas.microsoft.com/office/drawing/2014/main" val="4284916517"/>
                    </a:ext>
                  </a:extLst>
                </a:gridCol>
                <a:gridCol w="2592280">
                  <a:extLst>
                    <a:ext uri="{9D8B030D-6E8A-4147-A177-3AD203B41FA5}">
                      <a16:colId xmlns:a16="http://schemas.microsoft.com/office/drawing/2014/main" val="708202195"/>
                    </a:ext>
                  </a:extLst>
                </a:gridCol>
              </a:tblGrid>
              <a:tr h="2549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   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Тема 6. Страхування на випадок безробіття</a:t>
                      </a:r>
                      <a:endParaRPr lang="uk-UA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2366668"/>
                  </a:ext>
                </a:extLst>
              </a:tr>
              <a:tr h="954471">
                <a:tc>
                  <a:txBody>
                    <a:bodyPr/>
                    <a:lstStyle/>
                    <a:p>
                      <a:pPr marL="0" marR="5969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усвідомлювати необхідність, сутність та значення страхування на випадок безробіття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969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Знання прав громадян на виплату допомоги </a:t>
                      </a:r>
                      <a:r>
                        <a:rPr lang="uk-UA" sz="1400" spc="-3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безробіттю за загально- обов’язковим державним соціальним  страхуванням на випадок</a:t>
                      </a:r>
                      <a:r>
                        <a:rPr lang="uk-UA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безробіття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969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Уміння здійснювати </a:t>
                      </a:r>
                      <a:r>
                        <a:rPr lang="uk-UA" sz="1400" spc="-4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роз- </a:t>
                      </a:r>
                      <a:r>
                        <a:rPr lang="uk-UA" sz="1400" spc="-3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рахунок розміру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допомоги по безробіттю за рахунок Фонду	соціального страхування на випадок безробіття.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588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066800" algn="l"/>
                        </a:tabLs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</a:t>
                      </a:r>
                      <a:r>
                        <a:rPr lang="uk-UA" sz="14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визначення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видів матеріальної</a:t>
                      </a:r>
                      <a:r>
                        <a:rPr lang="uk-UA" sz="1400" spc="-14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допомоги за ЗОДСС на випадок безробіття.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905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подальшого навчання з високим рівнем автономності. Індивідуальна відповідальність за результати виконаних завдань у навчанні. Здатність до навчання та самоосвіти з питань страхування на випадок безробіття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644974"/>
                  </a:ext>
                </a:extLst>
              </a:tr>
              <a:tr h="146070">
                <a:tc gridSpan="5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7. Страхування від нещасних випадків на виробництві та професійного захворювання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404673"/>
                  </a:ext>
                </a:extLst>
              </a:tr>
              <a:tr h="1167293">
                <a:tc>
                  <a:txBody>
                    <a:bodyPr/>
                    <a:lstStyle/>
                    <a:p>
                      <a:pPr marL="0" marR="5778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усвідомлювати необхідність, сутність та значення страхування від нещасних випадків на виробництві та професійного захворювання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778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Знання прав громадян на матеріальне забезпечення та соціальні послуги за загальнообов’язковим державним	</a:t>
                      </a:r>
                      <a:r>
                        <a:rPr lang="uk-UA" sz="14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соціальним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страхуванням від нещасних випадків на виробництві та професійного</a:t>
                      </a:r>
                      <a:r>
                        <a:rPr lang="uk-UA" sz="1400" spc="-2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захворювання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778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Уміння	здійснювати </a:t>
                      </a:r>
                      <a:r>
                        <a:rPr lang="uk-UA" sz="1400" spc="-5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роз</a:t>
                      </a:r>
                      <a:r>
                        <a:rPr lang="uk-UA" sz="1400" spc="-3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рахунок розміру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допомоги за лікарняним	листом </a:t>
                      </a:r>
                      <a:r>
                        <a:rPr lang="uk-UA" sz="1400" spc="-3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рахунок Фонду соціального страхування від нещасних випадків на виробництві та професій-ного захворювання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588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66115" algn="l"/>
                          <a:tab pos="998220" algn="l"/>
                          <a:tab pos="1557655" algn="l"/>
                          <a:tab pos="1665605" algn="l"/>
                        </a:tabLs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визначення видів </a:t>
                      </a:r>
                      <a:r>
                        <a:rPr lang="uk-UA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матеріального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забезпечення та соціальних послуг за ЗОДСС </a:t>
                      </a:r>
                      <a:r>
                        <a:rPr lang="uk-UA" sz="1400" spc="-2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від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нещасних випадків на виробництві </a:t>
                      </a:r>
                      <a:r>
                        <a:rPr lang="uk-UA" sz="14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професійного</a:t>
                      </a:r>
                      <a:r>
                        <a:rPr lang="uk-UA" sz="1400" spc="-2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захворювання.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715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подальшого навчання з високим рівнем автономності. Індивідуальна відповідальність за результати виконаних завдань у навчанні. Здатність до навчання та самоосвіти з питань страхування від нещасних випадків на</a:t>
                      </a:r>
                    </a:p>
                    <a:p>
                      <a:pPr marL="0" marR="6223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виробництві та професійного захворювання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440138"/>
                  </a:ext>
                </a:extLst>
              </a:tr>
              <a:tr h="150748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Тема 8. Медичне страхування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498344"/>
                  </a:ext>
                </a:extLst>
              </a:tr>
              <a:tr h="475993">
                <a:tc>
                  <a:txBody>
                    <a:bodyPr/>
                    <a:lstStyle/>
                    <a:p>
                      <a:pPr marL="0" marR="5969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  <a:tab pos="1254760" algn="l"/>
                        </a:tabLs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усвідомлю-вати необхідність, </a:t>
                      </a:r>
                      <a:r>
                        <a:rPr lang="uk-UA" sz="1400" spc="-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сутність,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значення та </a:t>
                      </a:r>
                      <a:r>
                        <a:rPr lang="uk-UA" sz="1400" spc="-2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організації </a:t>
                      </a:r>
                      <a:r>
                        <a:rPr lang="uk-UA" sz="14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медичного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969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  <a:tab pos="1254760" algn="l"/>
                        </a:tabLs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Знання прав громадян на медичну</a:t>
                      </a:r>
                      <a:r>
                        <a:rPr lang="uk-UA" sz="1400" spc="-3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(лікувально- </a:t>
                      </a:r>
                      <a:r>
                        <a:rPr lang="uk-UA" sz="1400" spc="-2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профілактичну)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допомогу та медичні послуги за загально-обов’язковим</a:t>
                      </a:r>
                      <a:r>
                        <a:rPr lang="uk-UA" sz="1400" spc="22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державним соціальним</a:t>
                      </a:r>
                    </a:p>
                    <a:p>
                      <a:pPr marL="0" marR="5969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  <a:tab pos="1254760" algn="l"/>
                        </a:tabLs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медичним страхуванням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969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43000" algn="l"/>
                          <a:tab pos="1254760" algn="l"/>
                        </a:tabLs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Уміння здійснювати </a:t>
                      </a:r>
                      <a:r>
                        <a:rPr lang="uk-UA" sz="1400" spc="-4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роз- </a:t>
                      </a:r>
                      <a:r>
                        <a:rPr lang="uk-UA" sz="1400" spc="-3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рахунок розміру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допомоги за рахунок Фонду соціального медичного страхування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588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визначення видів медичної допомоги та медичних послуг за медичним страхуванням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5969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подальшого навчання з високим рівнем автономності. Індивідуальна відповідальність за результати   виконаних   завдань </a:t>
                      </a:r>
                      <a:r>
                        <a:rPr lang="uk-UA" sz="1400" spc="9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spc="-5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uk-UA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навчанні.  Здатність  до</a:t>
                      </a:r>
                      <a:r>
                        <a:rPr lang="uk-UA" sz="1400" spc="16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нав</a:t>
                      </a: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чання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самоосвіти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з </a:t>
                      </a: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питань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медичного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страхування</a:t>
                      </a:r>
                      <a:endParaRPr lang="uk-UA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9485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7235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511">
              <a:schemeClr val="tx2">
                <a:lumMod val="40000"/>
                <a:lumOff val="60000"/>
              </a:schemeClr>
            </a:gs>
            <a:gs pos="81695">
              <a:schemeClr val="accent6">
                <a:lumMod val="20000"/>
                <a:lumOff val="80000"/>
              </a:schemeClr>
            </a:gs>
            <a:gs pos="28511">
              <a:schemeClr val="tx2">
                <a:lumMod val="60000"/>
                <a:lumOff val="40000"/>
              </a:schemeClr>
            </a:gs>
            <a:gs pos="88516">
              <a:schemeClr val="accent6">
                <a:lumMod val="60000"/>
                <a:lumOff val="40000"/>
              </a:schemeClr>
            </a:gs>
            <a:gs pos="67000">
              <a:schemeClr val="accent6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97DDEED7-7850-489B-BBE0-7EAA5B163E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357414"/>
              </p:ext>
            </p:extLst>
          </p:nvPr>
        </p:nvGraphicFramePr>
        <p:xfrm>
          <a:off x="684213" y="1216241"/>
          <a:ext cx="11149721" cy="231341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230863">
                  <a:extLst>
                    <a:ext uri="{9D8B030D-6E8A-4147-A177-3AD203B41FA5}">
                      <a16:colId xmlns:a16="http://schemas.microsoft.com/office/drawing/2014/main" val="2207399963"/>
                    </a:ext>
                  </a:extLst>
                </a:gridCol>
                <a:gridCol w="2227801">
                  <a:extLst>
                    <a:ext uri="{9D8B030D-6E8A-4147-A177-3AD203B41FA5}">
                      <a16:colId xmlns:a16="http://schemas.microsoft.com/office/drawing/2014/main" val="688184449"/>
                    </a:ext>
                  </a:extLst>
                </a:gridCol>
                <a:gridCol w="2231628">
                  <a:extLst>
                    <a:ext uri="{9D8B030D-6E8A-4147-A177-3AD203B41FA5}">
                      <a16:colId xmlns:a16="http://schemas.microsoft.com/office/drawing/2014/main" val="3282085384"/>
                    </a:ext>
                  </a:extLst>
                </a:gridCol>
                <a:gridCol w="2231628">
                  <a:extLst>
                    <a:ext uri="{9D8B030D-6E8A-4147-A177-3AD203B41FA5}">
                      <a16:colId xmlns:a16="http://schemas.microsoft.com/office/drawing/2014/main" val="1527174447"/>
                    </a:ext>
                  </a:extLst>
                </a:gridCol>
                <a:gridCol w="2227801">
                  <a:extLst>
                    <a:ext uri="{9D8B030D-6E8A-4147-A177-3AD203B41FA5}">
                      <a16:colId xmlns:a16="http://schemas.microsoft.com/office/drawing/2014/main" val="1710486168"/>
                    </a:ext>
                  </a:extLst>
                </a:gridCol>
              </a:tblGrid>
              <a:tr h="2371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1044000"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9. Пенсійне страхування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8753030"/>
                  </a:ext>
                </a:extLst>
              </a:tr>
              <a:tr h="1378255">
                <a:tc>
                  <a:txBody>
                    <a:bodyPr/>
                    <a:lstStyle/>
                    <a:p>
                      <a:pPr marL="69850" marR="60325" algn="just">
                        <a:spcAft>
                          <a:spcPts val="0"/>
                        </a:spcAft>
                        <a:tabLst>
                          <a:tab pos="1124585" algn="l"/>
                        </a:tabLs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усвідомлювати необхідність, сутність та значення	</a:t>
                      </a:r>
                      <a:r>
                        <a:rPr lang="uk-UA" sz="14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пенсійного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 marR="57785" algn="just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102360" algn="l"/>
                        </a:tabLs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Знання прав громадян на довічну пенсію, пенсію по інвалідності та в зв’язку з втратою годувальника за загальнообов’язковим де- </a:t>
                      </a:r>
                      <a:r>
                        <a:rPr lang="uk-UA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ржавним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uk-UA" sz="14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соціальним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пенсійним страхуванням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850" marR="53975"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Уміння здійснювати</a:t>
                      </a:r>
                      <a:r>
                        <a:rPr lang="uk-UA" sz="1400" spc="-13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spc="-3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актуарні</a:t>
                      </a:r>
                      <a:r>
                        <a:rPr lang="uk-UA" sz="1400" spc="-3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розрахунки розміру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пенсійної та одноразової виплати за рахунок пенсійного</a:t>
                      </a:r>
                      <a:r>
                        <a:rPr lang="uk-UA" sz="1400" spc="-3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фонду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215" marR="61595"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визначення видів пенсій у солідарній системі за рахунок Пенсійного фонду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040" marR="59055" algn="just">
                        <a:spcAft>
                          <a:spcPts val="0"/>
                        </a:spcAft>
                        <a:tabLst>
                          <a:tab pos="1120140" algn="l"/>
                        </a:tabLs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Здатність до подальшого навчання з високим рівнем автономності. Індивідуальна відповідальність за </a:t>
                      </a:r>
                      <a:r>
                        <a:rPr lang="uk-UA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тати виконаних завдань у навчанні. Здатність до навчання </a:t>
                      </a:r>
                      <a:r>
                        <a:rPr lang="uk-UA" sz="14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 </a:t>
                      </a: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самоосвіти з питань	</a:t>
                      </a:r>
                      <a:r>
                        <a:rPr lang="uk-UA" sz="1400" spc="-15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пенсійного</a:t>
                      </a:r>
                      <a:endParaRPr lang="uk-UA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6040">
                        <a:lnSpc>
                          <a:spcPts val="119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страхування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248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4439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8511">
              <a:schemeClr val="tx2">
                <a:lumMod val="40000"/>
                <a:lumOff val="60000"/>
              </a:schemeClr>
            </a:gs>
            <a:gs pos="81695">
              <a:schemeClr val="accent6">
                <a:lumMod val="20000"/>
                <a:lumOff val="80000"/>
              </a:schemeClr>
            </a:gs>
            <a:gs pos="28511">
              <a:schemeClr val="tx2">
                <a:lumMod val="60000"/>
                <a:lumOff val="40000"/>
              </a:schemeClr>
            </a:gs>
            <a:gs pos="88516">
              <a:schemeClr val="accent6">
                <a:lumMod val="60000"/>
                <a:lumOff val="40000"/>
              </a:schemeClr>
            </a:gs>
            <a:gs pos="67000">
              <a:schemeClr val="accent6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905F176-805D-4CB1-8843-E3CE7630808E}"/>
              </a:ext>
            </a:extLst>
          </p:cNvPr>
          <p:cNvSpPr txBox="1"/>
          <p:nvPr/>
        </p:nvSpPr>
        <p:spPr>
          <a:xfrm>
            <a:off x="1168400" y="463907"/>
            <a:ext cx="98552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20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У разі успішного завершення курсу студент </a:t>
            </a:r>
            <a:r>
              <a:rPr lang="uk-UA" sz="2000" b="1" i="1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зможе</a:t>
            </a:r>
            <a:r>
              <a:rPr lang="uk-UA" sz="20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:</a:t>
            </a:r>
            <a:endParaRPr lang="ru-RU" sz="2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934FD6-E4F7-4899-9CC0-39AD94794959}"/>
              </a:ext>
            </a:extLst>
          </p:cNvPr>
          <p:cNvSpPr txBox="1"/>
          <p:nvPr/>
        </p:nvSpPr>
        <p:spPr>
          <a:xfrm>
            <a:off x="1091954" y="1211684"/>
            <a:ext cx="1017381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340" indent="-180340" algn="just">
              <a:spcAft>
                <a:spcPts val="0"/>
              </a:spcAft>
              <a:tabLst>
                <a:tab pos="180340" algn="l"/>
              </a:tabLst>
            </a:pPr>
            <a:r>
              <a:rPr lang="uk-UA" sz="160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uk-UA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орієнтуватися в законодавчо-нормативних актах, що регулюють відносини у загальнообов’язковому державному соціальному страхуванні;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80340" indent="-180340" algn="just">
              <a:spcAft>
                <a:spcPts val="0"/>
              </a:spcAft>
              <a:tabLst>
                <a:tab pos="90170" algn="l"/>
              </a:tabLst>
            </a:pPr>
            <a:r>
              <a:rPr lang="uk-UA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   з</a:t>
            </a:r>
            <a:r>
              <a:rPr lang="uk-UA" i="1" kern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дійснювати узагальнювання тенденцій і закономірностей в законодавчо-нормативних актах,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80340" indent="-180340" algn="just">
              <a:spcAft>
                <a:spcPts val="0"/>
              </a:spcAft>
              <a:tabLst>
                <a:tab pos="90170" algn="l"/>
              </a:tabLst>
            </a:pPr>
            <a:r>
              <a:rPr lang="uk-UA" i="1" kern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    що регулюють відносини у загальнообов’язковому державному соціальному страхуванні;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0170" algn="l"/>
              </a:tabLst>
            </a:pPr>
            <a:r>
              <a:rPr lang="uk-UA" i="1" kern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 здійснювати розрахунок розміру єдиного внеску для кожної категорії платників та пропорційного розподілу за видами загальнообов'язкового державного соціального страхування;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0170" algn="l"/>
              </a:tabLst>
            </a:pPr>
            <a:r>
              <a:rPr lang="ru-RU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 </a:t>
            </a:r>
            <a:r>
              <a:rPr lang="uk-UA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визначати тенденції розвитку зарубіжного досвіду соціального страхування та особливості його впливу на соціальне страхування в Україні;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0170" algn="l"/>
              </a:tabLst>
            </a:pPr>
            <a:r>
              <a:rPr lang="uk-UA" i="1" kern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 здійснювати розрахунок розміру допомоги за лікарняним листом за рахунок Фонду соціального страхування з тимчасової втрати працездатності;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0170" algn="l"/>
              </a:tabLst>
            </a:pPr>
            <a:r>
              <a:rPr lang="ru-RU" i="1" kern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 </a:t>
            </a:r>
            <a:r>
              <a:rPr lang="uk-UA" i="1" kern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здійснювати розрахунок розміру допомоги по безробіттю за рахунок Фонду соціального страхування на випадок безробіття;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0170" algn="l"/>
              </a:tabLst>
            </a:pPr>
            <a:r>
              <a:rPr lang="uk-UA" i="1" kern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здійснювати розрахунок розміру допомоги за лікарняним листом за рахунок Фонду соціального страхування від нещасних випадків на виробництві та професійного захворювання;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0170" algn="l"/>
              </a:tabLst>
            </a:pPr>
            <a:r>
              <a:rPr lang="ru-RU" i="1" kern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 </a:t>
            </a:r>
            <a:r>
              <a:rPr lang="uk-UA" i="1" kern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здійснювати розрахунок розміру допомоги за рахунок Фонду соціального медичного страхування;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0170" algn="l"/>
              </a:tabLst>
            </a:pPr>
            <a:r>
              <a:rPr lang="ru-RU" i="1" kern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 </a:t>
            </a:r>
            <a:r>
              <a:rPr lang="uk-UA" i="1" kern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здійснювати </a:t>
            </a:r>
            <a:r>
              <a:rPr lang="uk-UA" i="1" kern="1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актуарні</a:t>
            </a:r>
            <a:r>
              <a:rPr lang="uk-UA" i="1" kern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розрахунки розміру пенсійної та одноразової виплати за рахунок пенсійного фонду.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6060414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74</TotalTime>
  <Words>1553</Words>
  <Application>Microsoft Office PowerPoint</Application>
  <PresentationFormat>Широкоэкранный</PresentationFormat>
  <Paragraphs>113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Силина</dc:creator>
  <cp:lastModifiedBy>Ирина Силина</cp:lastModifiedBy>
  <cp:revision>15</cp:revision>
  <dcterms:created xsi:type="dcterms:W3CDTF">2020-09-06T18:16:21Z</dcterms:created>
  <dcterms:modified xsi:type="dcterms:W3CDTF">2020-10-07T16:59:49Z</dcterms:modified>
</cp:coreProperties>
</file>