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8CDD1B-11D4-4D41-AC3E-297950BFDC75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45A36C-9716-4DE9-8A75-F0A718A1D2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8CDD1B-11D4-4D41-AC3E-297950BFDC75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45A36C-9716-4DE9-8A75-F0A718A1D2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8CDD1B-11D4-4D41-AC3E-297950BFDC75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45A36C-9716-4DE9-8A75-F0A718A1D2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8CDD1B-11D4-4D41-AC3E-297950BFDC75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45A36C-9716-4DE9-8A75-F0A718A1D2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8CDD1B-11D4-4D41-AC3E-297950BFDC75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45A36C-9716-4DE9-8A75-F0A718A1D2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8CDD1B-11D4-4D41-AC3E-297950BFDC75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45A36C-9716-4DE9-8A75-F0A718A1D2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8CDD1B-11D4-4D41-AC3E-297950BFDC75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45A36C-9716-4DE9-8A75-F0A718A1D2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8CDD1B-11D4-4D41-AC3E-297950BFDC75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45A36C-9716-4DE9-8A75-F0A718A1D2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8CDD1B-11D4-4D41-AC3E-297950BFDC75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45A36C-9716-4DE9-8A75-F0A718A1D2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8CDD1B-11D4-4D41-AC3E-297950BFDC75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45A36C-9716-4DE9-8A75-F0A718A1D2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8CDD1B-11D4-4D41-AC3E-297950BFDC75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45A36C-9716-4DE9-8A75-F0A718A1D28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8CDD1B-11D4-4D41-AC3E-297950BFDC75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45A36C-9716-4DE9-8A75-F0A718A1D28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8887" y="980728"/>
            <a:ext cx="853631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Категория рода</a:t>
            </a:r>
            <a:endParaRPr lang="ru-RU" sz="7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32040" y="4869160"/>
            <a:ext cx="370646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Подготовила</a:t>
            </a:r>
          </a:p>
          <a:p>
            <a:pPr algn="ctr"/>
            <a:r>
              <a:rPr lang="ru-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</a:t>
            </a:r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тудентка 3 курса</a:t>
            </a:r>
          </a:p>
          <a:p>
            <a:pPr algn="ctr"/>
            <a:r>
              <a:rPr lang="ru-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руппы 6.0356-р</a:t>
            </a:r>
          </a:p>
          <a:p>
            <a:pPr algn="ctr"/>
            <a:r>
              <a:rPr lang="ru-RU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Духновская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Екатерина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548680"/>
            <a:ext cx="853244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Gabriola" pitchFamily="82" charset="0"/>
              </a:rPr>
              <a:t>Морфологическая категория рода глагола – это система противопоставленных друг другу рядов форм ед. ч. </a:t>
            </a:r>
            <a:r>
              <a:rPr lang="ru-RU" sz="2400" b="1" dirty="0" err="1">
                <a:latin typeface="Gabriola" pitchFamily="82" charset="0"/>
              </a:rPr>
              <a:t>прош</a:t>
            </a:r>
            <a:r>
              <a:rPr lang="ru-RU" sz="2400" b="1" dirty="0">
                <a:latin typeface="Gabriola" pitchFamily="82" charset="0"/>
              </a:rPr>
              <a:t>. </a:t>
            </a:r>
            <a:r>
              <a:rPr lang="ru-RU" sz="2400" b="1" dirty="0" err="1">
                <a:latin typeface="Gabriola" pitchFamily="82" charset="0"/>
              </a:rPr>
              <a:t>вр</a:t>
            </a:r>
            <a:r>
              <a:rPr lang="ru-RU" sz="2400" b="1" dirty="0">
                <a:latin typeface="Gabriola" pitchFamily="82" charset="0"/>
              </a:rPr>
              <a:t>. или </a:t>
            </a:r>
            <a:r>
              <a:rPr lang="ru-RU" sz="2400" b="1" dirty="0" err="1">
                <a:latin typeface="Gabriola" pitchFamily="82" charset="0"/>
              </a:rPr>
              <a:t>сослагат</a:t>
            </a:r>
            <a:r>
              <a:rPr lang="ru-RU" sz="2400" b="1" dirty="0">
                <a:latin typeface="Gabriola" pitchFamily="82" charset="0"/>
              </a:rPr>
              <a:t>. накл., обозначающих отнесенность действия к лицу (или предмету), названному существительным муж., жен. или сред. р., а также отнесенность действия к лицу муж. или жен. пола. Категория рода глагола объединяет морфологические значения мужского, женского и среднего рода. Эти значения представляют: а) соотнесенность действия с лицом мужского или женского пола (</a:t>
            </a:r>
            <a:r>
              <a:rPr lang="ru-RU" sz="2400" b="1" i="1" dirty="0">
                <a:latin typeface="Gabriola" pitchFamily="82" charset="0"/>
              </a:rPr>
              <a:t>я</a:t>
            </a:r>
            <a:r>
              <a:rPr lang="ru-RU" sz="2400" b="1" dirty="0">
                <a:latin typeface="Gabriola" pitchFamily="82" charset="0"/>
              </a:rPr>
              <a:t> </a:t>
            </a:r>
            <a:r>
              <a:rPr lang="ru-RU" sz="2400" b="1" i="1" dirty="0">
                <a:latin typeface="Gabriola" pitchFamily="82" charset="0"/>
              </a:rPr>
              <a:t>играл</a:t>
            </a:r>
            <a:r>
              <a:rPr lang="ru-RU" sz="2400" b="1" dirty="0">
                <a:latin typeface="Gabriola" pitchFamily="82" charset="0"/>
              </a:rPr>
              <a:t> – </a:t>
            </a:r>
            <a:r>
              <a:rPr lang="ru-RU" sz="2400" b="1" i="1" dirty="0">
                <a:latin typeface="Gabriola" pitchFamily="82" charset="0"/>
              </a:rPr>
              <a:t>я</a:t>
            </a:r>
            <a:r>
              <a:rPr lang="ru-RU" sz="2400" b="1" dirty="0">
                <a:latin typeface="Gabriola" pitchFamily="82" charset="0"/>
              </a:rPr>
              <a:t> </a:t>
            </a:r>
            <a:r>
              <a:rPr lang="ru-RU" sz="2400" b="1" i="1" dirty="0">
                <a:latin typeface="Gabriola" pitchFamily="82" charset="0"/>
              </a:rPr>
              <a:t>играла</a:t>
            </a:r>
            <a:r>
              <a:rPr lang="ru-RU" sz="2400" b="1" dirty="0">
                <a:latin typeface="Gabriola" pitchFamily="82" charset="0"/>
              </a:rPr>
              <a:t>; </a:t>
            </a:r>
            <a:r>
              <a:rPr lang="ru-RU" sz="2400" b="1" i="1" dirty="0">
                <a:latin typeface="Gabriola" pitchFamily="82" charset="0"/>
              </a:rPr>
              <a:t>ты</a:t>
            </a:r>
            <a:r>
              <a:rPr lang="ru-RU" sz="2400" b="1" dirty="0">
                <a:latin typeface="Gabriola" pitchFamily="82" charset="0"/>
              </a:rPr>
              <a:t> </a:t>
            </a:r>
            <a:r>
              <a:rPr lang="ru-RU" sz="2400" b="1" i="1" dirty="0">
                <a:latin typeface="Gabriola" pitchFamily="82" charset="0"/>
              </a:rPr>
              <a:t>писал</a:t>
            </a:r>
            <a:r>
              <a:rPr lang="ru-RU" sz="2400" b="1" dirty="0">
                <a:latin typeface="Gabriola" pitchFamily="82" charset="0"/>
              </a:rPr>
              <a:t> – </a:t>
            </a:r>
            <a:r>
              <a:rPr lang="ru-RU" sz="2400" b="1" i="1" dirty="0">
                <a:latin typeface="Gabriola" pitchFamily="82" charset="0"/>
              </a:rPr>
              <a:t>ты</a:t>
            </a:r>
            <a:r>
              <a:rPr lang="ru-RU" sz="2400" b="1" dirty="0">
                <a:latin typeface="Gabriola" pitchFamily="82" charset="0"/>
              </a:rPr>
              <a:t> </a:t>
            </a:r>
            <a:r>
              <a:rPr lang="ru-RU" sz="2400" b="1" i="1" dirty="0">
                <a:latin typeface="Gabriola" pitchFamily="82" charset="0"/>
              </a:rPr>
              <a:t>писала</a:t>
            </a:r>
            <a:r>
              <a:rPr lang="ru-RU" sz="2400" b="1" dirty="0">
                <a:latin typeface="Gabriola" pitchFamily="82" charset="0"/>
              </a:rPr>
              <a:t>; </a:t>
            </a:r>
            <a:r>
              <a:rPr lang="ru-RU" sz="2400" b="1" i="1" dirty="0">
                <a:latin typeface="Gabriola" pitchFamily="82" charset="0"/>
              </a:rPr>
              <a:t>он</a:t>
            </a:r>
            <a:r>
              <a:rPr lang="ru-RU" sz="2400" b="1" dirty="0">
                <a:latin typeface="Gabriola" pitchFamily="82" charset="0"/>
              </a:rPr>
              <a:t> </a:t>
            </a:r>
            <a:r>
              <a:rPr lang="ru-RU" sz="2400" b="1" i="1" dirty="0">
                <a:latin typeface="Gabriola" pitchFamily="82" charset="0"/>
              </a:rPr>
              <a:t>пришел</a:t>
            </a:r>
            <a:r>
              <a:rPr lang="ru-RU" sz="2400" b="1" dirty="0">
                <a:latin typeface="Gabriola" pitchFamily="82" charset="0"/>
              </a:rPr>
              <a:t> – </a:t>
            </a:r>
            <a:r>
              <a:rPr lang="ru-RU" sz="2400" b="1" i="1" dirty="0">
                <a:latin typeface="Gabriola" pitchFamily="82" charset="0"/>
              </a:rPr>
              <a:t>она</a:t>
            </a:r>
            <a:r>
              <a:rPr lang="ru-RU" sz="2400" b="1" dirty="0">
                <a:latin typeface="Gabriola" pitchFamily="82" charset="0"/>
              </a:rPr>
              <a:t> </a:t>
            </a:r>
            <a:r>
              <a:rPr lang="ru-RU" sz="2400" b="1" i="1" dirty="0">
                <a:latin typeface="Gabriola" pitchFamily="82" charset="0"/>
              </a:rPr>
              <a:t>пришла</a:t>
            </a:r>
            <a:r>
              <a:rPr lang="ru-RU" sz="2400" b="1" dirty="0">
                <a:latin typeface="Gabriola" pitchFamily="82" charset="0"/>
              </a:rPr>
              <a:t>; </a:t>
            </a:r>
            <a:r>
              <a:rPr lang="ru-RU" sz="2400" b="1" i="1" dirty="0">
                <a:latin typeface="Gabriola" pitchFamily="82" charset="0"/>
              </a:rPr>
              <a:t>наш</a:t>
            </a:r>
            <a:r>
              <a:rPr lang="ru-RU" sz="2400" b="1" dirty="0">
                <a:latin typeface="Gabriola" pitchFamily="82" charset="0"/>
              </a:rPr>
              <a:t> </a:t>
            </a:r>
            <a:r>
              <a:rPr lang="ru-RU" sz="2400" b="1" i="1" dirty="0">
                <a:latin typeface="Gabriola" pitchFamily="82" charset="0"/>
              </a:rPr>
              <a:t>забияка</a:t>
            </a:r>
            <a:r>
              <a:rPr lang="ru-RU" sz="2400" b="1" dirty="0">
                <a:latin typeface="Gabriola" pitchFamily="82" charset="0"/>
              </a:rPr>
              <a:t> </a:t>
            </a:r>
            <a:r>
              <a:rPr lang="ru-RU" sz="2400" b="1" i="1" dirty="0">
                <a:latin typeface="Gabriola" pitchFamily="82" charset="0"/>
              </a:rPr>
              <a:t>подрался</a:t>
            </a:r>
            <a:r>
              <a:rPr lang="ru-RU" sz="2400" b="1" dirty="0">
                <a:latin typeface="Gabriola" pitchFamily="82" charset="0"/>
              </a:rPr>
              <a:t> – </a:t>
            </a:r>
            <a:r>
              <a:rPr lang="ru-RU" sz="2400" b="1" i="1" dirty="0">
                <a:latin typeface="Gabriola" pitchFamily="82" charset="0"/>
              </a:rPr>
              <a:t>наша</a:t>
            </a:r>
            <a:r>
              <a:rPr lang="ru-RU" sz="2400" b="1" dirty="0">
                <a:latin typeface="Gabriola" pitchFamily="82" charset="0"/>
              </a:rPr>
              <a:t> </a:t>
            </a:r>
            <a:r>
              <a:rPr lang="ru-RU" sz="2400" b="1" i="1" dirty="0">
                <a:latin typeface="Gabriola" pitchFamily="82" charset="0"/>
              </a:rPr>
              <a:t>забияка</a:t>
            </a:r>
            <a:r>
              <a:rPr lang="ru-RU" sz="2400" b="1" dirty="0">
                <a:latin typeface="Gabriola" pitchFamily="82" charset="0"/>
              </a:rPr>
              <a:t> </a:t>
            </a:r>
            <a:r>
              <a:rPr lang="ru-RU" sz="2400" b="1" i="1" dirty="0">
                <a:latin typeface="Gabriola" pitchFamily="82" charset="0"/>
              </a:rPr>
              <a:t>подралась</a:t>
            </a:r>
            <a:r>
              <a:rPr lang="ru-RU" sz="2400" b="1" dirty="0">
                <a:latin typeface="Gabriola" pitchFamily="82" charset="0"/>
              </a:rPr>
              <a:t>); б) ту же соотнесенность по полу, поддержанную соотнесенностью с грамматическим родом существительного (</a:t>
            </a:r>
            <a:r>
              <a:rPr lang="ru-RU" sz="2400" b="1" i="1" dirty="0">
                <a:latin typeface="Gabriola" pitchFamily="82" charset="0"/>
              </a:rPr>
              <a:t>студент</a:t>
            </a:r>
            <a:r>
              <a:rPr lang="ru-RU" sz="2400" b="1" dirty="0">
                <a:latin typeface="Gabriola" pitchFamily="82" charset="0"/>
              </a:rPr>
              <a:t> </a:t>
            </a:r>
            <a:r>
              <a:rPr lang="ru-RU" sz="2400" b="1" i="1" dirty="0">
                <a:latin typeface="Gabriola" pitchFamily="82" charset="0"/>
              </a:rPr>
              <a:t>вернулся</a:t>
            </a:r>
            <a:r>
              <a:rPr lang="ru-RU" sz="2400" b="1" dirty="0">
                <a:latin typeface="Gabriola" pitchFamily="82" charset="0"/>
              </a:rPr>
              <a:t> – </a:t>
            </a:r>
            <a:r>
              <a:rPr lang="ru-RU" sz="2400" b="1" i="1" dirty="0">
                <a:latin typeface="Gabriola" pitchFamily="82" charset="0"/>
              </a:rPr>
              <a:t>студентка</a:t>
            </a:r>
            <a:r>
              <a:rPr lang="ru-RU" sz="2400" b="1" dirty="0">
                <a:latin typeface="Gabriola" pitchFamily="82" charset="0"/>
              </a:rPr>
              <a:t> </a:t>
            </a:r>
            <a:r>
              <a:rPr lang="ru-RU" sz="2400" b="1" i="1" dirty="0">
                <a:latin typeface="Gabriola" pitchFamily="82" charset="0"/>
              </a:rPr>
              <a:t>вернулась</a:t>
            </a:r>
            <a:r>
              <a:rPr lang="ru-RU" sz="2400" b="1" dirty="0">
                <a:latin typeface="Gabriola" pitchFamily="82" charset="0"/>
              </a:rPr>
              <a:t>), или в) только синтаксическую связь с именем – названием предмета в соответствии с грамматическим родом этого имени (</a:t>
            </a:r>
            <a:r>
              <a:rPr lang="ru-RU" sz="2400" b="1" i="1" dirty="0">
                <a:latin typeface="Gabriola" pitchFamily="82" charset="0"/>
              </a:rPr>
              <a:t>стол</a:t>
            </a:r>
            <a:r>
              <a:rPr lang="ru-RU" sz="2400" b="1" dirty="0">
                <a:latin typeface="Gabriola" pitchFamily="82" charset="0"/>
              </a:rPr>
              <a:t> </a:t>
            </a:r>
            <a:r>
              <a:rPr lang="ru-RU" sz="2400" b="1" i="1" dirty="0">
                <a:latin typeface="Gabriola" pitchFamily="82" charset="0"/>
              </a:rPr>
              <a:t>стоял</a:t>
            </a:r>
            <a:r>
              <a:rPr lang="ru-RU" sz="2400" b="1" dirty="0">
                <a:latin typeface="Gabriola" pitchFamily="82" charset="0"/>
              </a:rPr>
              <a:t>, </a:t>
            </a:r>
            <a:r>
              <a:rPr lang="ru-RU" sz="2400" b="1" i="1" dirty="0">
                <a:latin typeface="Gabriola" pitchFamily="82" charset="0"/>
              </a:rPr>
              <a:t>книга</a:t>
            </a:r>
            <a:r>
              <a:rPr lang="ru-RU" sz="2400" b="1" dirty="0">
                <a:latin typeface="Gabriola" pitchFamily="82" charset="0"/>
              </a:rPr>
              <a:t> </a:t>
            </a:r>
            <a:r>
              <a:rPr lang="ru-RU" sz="2400" b="1" i="1" dirty="0">
                <a:latin typeface="Gabriola" pitchFamily="82" charset="0"/>
              </a:rPr>
              <a:t>упала</a:t>
            </a:r>
            <a:r>
              <a:rPr lang="ru-RU" sz="2400" b="1" dirty="0">
                <a:latin typeface="Gabriola" pitchFamily="82" charset="0"/>
              </a:rPr>
              <a:t>, </a:t>
            </a:r>
            <a:r>
              <a:rPr lang="ru-RU" sz="2400" b="1" i="1" dirty="0">
                <a:latin typeface="Gabriola" pitchFamily="82" charset="0"/>
              </a:rPr>
              <a:t>море</a:t>
            </a:r>
            <a:r>
              <a:rPr lang="ru-RU" sz="2400" b="1" dirty="0">
                <a:latin typeface="Gabriola" pitchFamily="82" charset="0"/>
              </a:rPr>
              <a:t> </a:t>
            </a:r>
            <a:r>
              <a:rPr lang="ru-RU" sz="2400" b="1" i="1" dirty="0">
                <a:latin typeface="Gabriola" pitchFamily="82" charset="0"/>
              </a:rPr>
              <a:t>шумело</a:t>
            </a:r>
            <a:r>
              <a:rPr lang="ru-RU" sz="2400" b="1" dirty="0">
                <a:latin typeface="Gabriola" pitchFamily="82" charset="0"/>
              </a:rPr>
              <a:t>). Сочетания типа </a:t>
            </a:r>
            <a:r>
              <a:rPr lang="ru-RU" sz="2400" b="1" i="1" dirty="0">
                <a:latin typeface="Gabriola" pitchFamily="82" charset="0"/>
              </a:rPr>
              <a:t>Дитя</a:t>
            </a:r>
            <a:r>
              <a:rPr lang="ru-RU" sz="2400" b="1" dirty="0">
                <a:latin typeface="Gabriola" pitchFamily="82" charset="0"/>
              </a:rPr>
              <a:t> </a:t>
            </a:r>
            <a:r>
              <a:rPr lang="ru-RU" sz="2400" b="1" i="1" dirty="0">
                <a:latin typeface="Gabriola" pitchFamily="82" charset="0"/>
              </a:rPr>
              <a:t>играло</a:t>
            </a:r>
            <a:r>
              <a:rPr lang="ru-RU" sz="2400" b="1" dirty="0">
                <a:latin typeface="Gabriola" pitchFamily="82" charset="0"/>
              </a:rPr>
              <a:t>, </a:t>
            </a:r>
            <a:r>
              <a:rPr lang="ru-RU" sz="2400" b="1" i="1" dirty="0" err="1">
                <a:latin typeface="Gabriola" pitchFamily="82" charset="0"/>
              </a:rPr>
              <a:t>Появилосьчудовище</a:t>
            </a:r>
            <a:r>
              <a:rPr lang="ru-RU" sz="2400" b="1" dirty="0">
                <a:latin typeface="Gabriola" pitchFamily="82" charset="0"/>
              </a:rPr>
              <a:t> отражают синтаксическую связь глагольной формы с именем и не сигнализируют о поле лица.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751344"/>
            <a:ext cx="8352928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Gabriola" pitchFamily="82" charset="0"/>
              </a:rPr>
              <a:t>Морфологические значения рода выражаются флексиями: значение муж. р. – нулевой флексией, жен. р. – флексией -</a:t>
            </a:r>
            <a:r>
              <a:rPr lang="ru-RU" sz="3200" b="1" i="1" dirty="0">
                <a:latin typeface="Gabriola" pitchFamily="82" charset="0"/>
              </a:rPr>
              <a:t>а</a:t>
            </a:r>
            <a:r>
              <a:rPr lang="ru-RU" sz="3200" b="1" dirty="0">
                <a:latin typeface="Gabriola" pitchFamily="82" charset="0"/>
              </a:rPr>
              <a:t>, сред. р. – флексией -</a:t>
            </a:r>
            <a:r>
              <a:rPr lang="ru-RU" sz="3200" b="1" i="1" dirty="0">
                <a:latin typeface="Gabriola" pitchFamily="82" charset="0"/>
              </a:rPr>
              <a:t>о</a:t>
            </a:r>
            <a:r>
              <a:rPr lang="ru-RU" sz="3200" b="1" dirty="0">
                <a:latin typeface="Gabriola" pitchFamily="82" charset="0"/>
              </a:rPr>
              <a:t>. Родовые формы одновременно выражают значение ед. ч. Они лишены показателей значения лица. Во мн. ч. глагола родовых различий нет.</a:t>
            </a:r>
          </a:p>
          <a:p>
            <a:r>
              <a:rPr lang="ru-RU" sz="3200" b="1" dirty="0">
                <a:latin typeface="Gabriola" pitchFamily="82" charset="0"/>
              </a:rPr>
              <a:t>   Морфологические значения рода глагола повторяют то характерное для существительного противопоставление по роду, в котором значение сред. р. как преимущественно предметное противопоставлено значениям муж. и жен. р. как значениям предметно-личным.</a:t>
            </a:r>
          </a:p>
          <a:p>
            <a:r>
              <a:rPr lang="ru-RU" dirty="0"/>
              <a:t> 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908720"/>
            <a:ext cx="835292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Gabriola" pitchFamily="82" charset="0"/>
              </a:rPr>
              <a:t> </a:t>
            </a:r>
            <a:r>
              <a:rPr lang="ru-RU" sz="3200" b="1" dirty="0">
                <a:latin typeface="Gabriola" pitchFamily="82" charset="0"/>
              </a:rPr>
              <a:t>Форма сред. р. противопоставлена другим родовым формам как такая, которая может представлять действие как </a:t>
            </a:r>
            <a:r>
              <a:rPr lang="ru-RU" sz="3200" b="1" dirty="0" smtClean="0">
                <a:latin typeface="Gabriola" pitchFamily="82" charset="0"/>
              </a:rPr>
              <a:t>безличное:</a:t>
            </a:r>
            <a:r>
              <a:rPr lang="ru-RU" sz="3200" b="1" dirty="0">
                <a:latin typeface="Gabriola" pitchFamily="82" charset="0"/>
              </a:rPr>
              <a:t> </a:t>
            </a:r>
            <a:r>
              <a:rPr lang="ru-RU" sz="3200" b="1" i="1" dirty="0" err="1" smtClean="0">
                <a:latin typeface="Gabriola" pitchFamily="82" charset="0"/>
              </a:rPr>
              <a:t>Милыйбрат</a:t>
            </a:r>
            <a:r>
              <a:rPr lang="ru-RU" sz="3200" b="1" dirty="0">
                <a:latin typeface="Gabriola" pitchFamily="82" charset="0"/>
              </a:rPr>
              <a:t>! </a:t>
            </a:r>
            <a:r>
              <a:rPr lang="ru-RU" sz="3200" b="1" i="1" dirty="0">
                <a:latin typeface="Gabriola" pitchFamily="82" charset="0"/>
              </a:rPr>
              <a:t>Завечерело</a:t>
            </a:r>
            <a:r>
              <a:rPr lang="ru-RU" sz="3200" b="1" dirty="0">
                <a:latin typeface="Gabriola" pitchFamily="82" charset="0"/>
              </a:rPr>
              <a:t>, </a:t>
            </a:r>
            <a:r>
              <a:rPr lang="ru-RU" sz="3200" b="1" i="1" dirty="0">
                <a:latin typeface="Gabriola" pitchFamily="82" charset="0"/>
              </a:rPr>
              <a:t>Чуть</a:t>
            </a:r>
            <a:r>
              <a:rPr lang="ru-RU" sz="3200" b="1" dirty="0">
                <a:latin typeface="Gabriola" pitchFamily="82" charset="0"/>
              </a:rPr>
              <a:t> </a:t>
            </a:r>
            <a:r>
              <a:rPr lang="ru-RU" sz="3200" b="1" i="1" dirty="0">
                <a:latin typeface="Gabriola" pitchFamily="82" charset="0"/>
              </a:rPr>
              <a:t>слышны</a:t>
            </a:r>
            <a:r>
              <a:rPr lang="ru-RU" sz="3200" b="1" dirty="0">
                <a:latin typeface="Gabriola" pitchFamily="82" charset="0"/>
              </a:rPr>
              <a:t> </a:t>
            </a:r>
            <a:r>
              <a:rPr lang="ru-RU" sz="3200" b="1" i="1" dirty="0">
                <a:latin typeface="Gabriola" pitchFamily="82" charset="0"/>
              </a:rPr>
              <a:t>колокола</a:t>
            </a:r>
            <a:r>
              <a:rPr lang="ru-RU" sz="3200" b="1" dirty="0">
                <a:latin typeface="Gabriola" pitchFamily="82" charset="0"/>
              </a:rPr>
              <a:t> (Блок); </a:t>
            </a:r>
            <a:r>
              <a:rPr lang="ru-RU" sz="3200" b="1" i="1" dirty="0">
                <a:latin typeface="Gabriola" pitchFamily="82" charset="0"/>
              </a:rPr>
              <a:t>А</a:t>
            </a:r>
            <a:r>
              <a:rPr lang="ru-RU" sz="3200" b="1" dirty="0">
                <a:latin typeface="Gabriola" pitchFamily="82" charset="0"/>
              </a:rPr>
              <a:t> </a:t>
            </a:r>
            <a:r>
              <a:rPr lang="ru-RU" sz="3200" b="1" i="1" dirty="0">
                <a:latin typeface="Gabriola" pitchFamily="82" charset="0"/>
              </a:rPr>
              <a:t>так</a:t>
            </a:r>
            <a:r>
              <a:rPr lang="ru-RU" sz="3200" b="1" dirty="0">
                <a:latin typeface="Gabriola" pitchFamily="82" charset="0"/>
              </a:rPr>
              <a:t> </a:t>
            </a:r>
            <a:r>
              <a:rPr lang="ru-RU" sz="3200" b="1" i="1" dirty="0">
                <a:latin typeface="Gabriola" pitchFamily="82" charset="0"/>
              </a:rPr>
              <a:t>как</a:t>
            </a:r>
            <a:r>
              <a:rPr lang="ru-RU" sz="3200" b="1" dirty="0">
                <a:latin typeface="Gabriola" pitchFamily="82" charset="0"/>
              </a:rPr>
              <a:t> </a:t>
            </a:r>
            <a:r>
              <a:rPr lang="ru-RU" sz="3200" b="1" i="1" dirty="0">
                <a:latin typeface="Gabriola" pitchFamily="82" charset="0"/>
              </a:rPr>
              <a:t>мне</a:t>
            </a:r>
            <a:r>
              <a:rPr lang="ru-RU" sz="3200" b="1" dirty="0">
                <a:latin typeface="Gabriola" pitchFamily="82" charset="0"/>
              </a:rPr>
              <a:t> </a:t>
            </a:r>
            <a:r>
              <a:rPr lang="ru-RU" sz="3200" b="1" i="1" dirty="0">
                <a:latin typeface="Gabriola" pitchFamily="82" charset="0"/>
              </a:rPr>
              <a:t>бумаги</a:t>
            </a:r>
            <a:r>
              <a:rPr lang="ru-RU" sz="3200" b="1" dirty="0">
                <a:latin typeface="Gabriola" pitchFamily="82" charset="0"/>
              </a:rPr>
              <a:t> </a:t>
            </a:r>
            <a:r>
              <a:rPr lang="ru-RU" sz="3200" b="1" i="1" dirty="0">
                <a:latin typeface="Gabriola" pitchFamily="82" charset="0"/>
              </a:rPr>
              <a:t>не</a:t>
            </a:r>
            <a:r>
              <a:rPr lang="ru-RU" sz="3200" b="1" dirty="0">
                <a:latin typeface="Gabriola" pitchFamily="82" charset="0"/>
              </a:rPr>
              <a:t> </a:t>
            </a:r>
            <a:r>
              <a:rPr lang="ru-RU" sz="3200" b="1" i="1" dirty="0">
                <a:latin typeface="Gabriola" pitchFamily="82" charset="0"/>
              </a:rPr>
              <a:t>хватило</a:t>
            </a:r>
            <a:r>
              <a:rPr lang="ru-RU" sz="3200" b="1" dirty="0">
                <a:latin typeface="Gabriola" pitchFamily="82" charset="0"/>
              </a:rPr>
              <a:t>, </a:t>
            </a:r>
            <a:r>
              <a:rPr lang="ru-RU" sz="3200" b="1" i="1" dirty="0">
                <a:latin typeface="Gabriola" pitchFamily="82" charset="0"/>
              </a:rPr>
              <a:t>Я</a:t>
            </a:r>
            <a:r>
              <a:rPr lang="ru-RU" sz="3200" b="1" dirty="0">
                <a:latin typeface="Gabriola" pitchFamily="82" charset="0"/>
              </a:rPr>
              <a:t> </a:t>
            </a:r>
            <a:r>
              <a:rPr lang="ru-RU" sz="3200" b="1" i="1" dirty="0">
                <a:latin typeface="Gabriola" pitchFamily="82" charset="0"/>
              </a:rPr>
              <a:t>на</a:t>
            </a:r>
            <a:r>
              <a:rPr lang="ru-RU" sz="3200" b="1" dirty="0">
                <a:latin typeface="Gabriola" pitchFamily="82" charset="0"/>
              </a:rPr>
              <a:t> </a:t>
            </a:r>
            <a:r>
              <a:rPr lang="ru-RU" sz="3200" b="1" i="1" dirty="0">
                <a:latin typeface="Gabriola" pitchFamily="82" charset="0"/>
              </a:rPr>
              <a:t>твоем</a:t>
            </a:r>
            <a:r>
              <a:rPr lang="ru-RU" sz="3200" b="1" dirty="0">
                <a:latin typeface="Gabriola" pitchFamily="82" charset="0"/>
              </a:rPr>
              <a:t> </a:t>
            </a:r>
            <a:r>
              <a:rPr lang="ru-RU" sz="3200" b="1" i="1" dirty="0">
                <a:latin typeface="Gabriola" pitchFamily="82" charset="0"/>
              </a:rPr>
              <a:t>пишу</a:t>
            </a:r>
            <a:r>
              <a:rPr lang="ru-RU" sz="3200" b="1" dirty="0">
                <a:latin typeface="Gabriola" pitchFamily="82" charset="0"/>
              </a:rPr>
              <a:t> </a:t>
            </a:r>
            <a:r>
              <a:rPr lang="ru-RU" sz="3200" b="1" i="1" dirty="0">
                <a:latin typeface="Gabriola" pitchFamily="82" charset="0"/>
              </a:rPr>
              <a:t>черновике</a:t>
            </a:r>
            <a:r>
              <a:rPr lang="ru-RU" sz="3200" b="1" dirty="0">
                <a:latin typeface="Gabriola" pitchFamily="82" charset="0"/>
              </a:rPr>
              <a:t> (</a:t>
            </a:r>
            <a:r>
              <a:rPr lang="ru-RU" sz="3200" b="1" dirty="0" err="1">
                <a:latin typeface="Gabriola" pitchFamily="82" charset="0"/>
              </a:rPr>
              <a:t>Ахм</a:t>
            </a:r>
            <a:r>
              <a:rPr lang="ru-RU" sz="3200" b="1" dirty="0">
                <a:latin typeface="Gabriola" pitchFamily="82" charset="0"/>
              </a:rPr>
              <a:t>.); </a:t>
            </a:r>
            <a:r>
              <a:rPr lang="ru-RU" sz="3200" b="1" i="1" dirty="0">
                <a:latin typeface="Gabriola" pitchFamily="82" charset="0"/>
              </a:rPr>
              <a:t>Ночь</a:t>
            </a:r>
            <a:r>
              <a:rPr lang="ru-RU" sz="3200" b="1" dirty="0">
                <a:latin typeface="Gabriola" pitchFamily="82" charset="0"/>
              </a:rPr>
              <a:t> </a:t>
            </a:r>
            <a:r>
              <a:rPr lang="ru-RU" sz="3200" b="1" i="1" dirty="0">
                <a:latin typeface="Gabriola" pitchFamily="82" charset="0"/>
              </a:rPr>
              <a:t>расцветала</a:t>
            </a:r>
            <a:r>
              <a:rPr lang="ru-RU" sz="3200" b="1" dirty="0">
                <a:latin typeface="Gabriola" pitchFamily="82" charset="0"/>
              </a:rPr>
              <a:t>. </a:t>
            </a:r>
            <a:r>
              <a:rPr lang="ru-RU" sz="3200" b="1" i="1" dirty="0">
                <a:latin typeface="Gabriola" pitchFamily="82" charset="0"/>
              </a:rPr>
              <a:t>Тянуло</a:t>
            </a:r>
            <a:r>
              <a:rPr lang="ru-RU" sz="3200" b="1" dirty="0">
                <a:latin typeface="Gabriola" pitchFamily="82" charset="0"/>
              </a:rPr>
              <a:t> </a:t>
            </a:r>
            <a:r>
              <a:rPr lang="ru-RU" sz="3200" b="1" i="1" dirty="0">
                <a:latin typeface="Gabriola" pitchFamily="82" charset="0"/>
              </a:rPr>
              <a:t>уже</a:t>
            </a:r>
            <a:r>
              <a:rPr lang="ru-RU" sz="3200" b="1" dirty="0">
                <a:latin typeface="Gabriola" pitchFamily="82" charset="0"/>
              </a:rPr>
              <a:t> </a:t>
            </a:r>
            <a:r>
              <a:rPr lang="ru-RU" sz="3200" b="1" i="1" dirty="0">
                <a:latin typeface="Gabriola" pitchFamily="82" charset="0"/>
              </a:rPr>
              <a:t>к</a:t>
            </a:r>
            <a:r>
              <a:rPr lang="ru-RU" sz="3200" b="1" dirty="0">
                <a:latin typeface="Gabriola" pitchFamily="82" charset="0"/>
              </a:rPr>
              <a:t> </a:t>
            </a:r>
            <a:r>
              <a:rPr lang="ru-RU" sz="3200" b="1" i="1" dirty="0">
                <a:latin typeface="Gabriola" pitchFamily="82" charset="0"/>
              </a:rPr>
              <a:t>утру</a:t>
            </a:r>
            <a:r>
              <a:rPr lang="ru-RU" sz="3200" b="1" dirty="0">
                <a:latin typeface="Gabriola" pitchFamily="82" charset="0"/>
              </a:rPr>
              <a:t>, </a:t>
            </a:r>
            <a:r>
              <a:rPr lang="ru-RU" sz="3200" b="1" i="1" dirty="0">
                <a:latin typeface="Gabriola" pitchFamily="82" charset="0"/>
              </a:rPr>
              <a:t>и</a:t>
            </a:r>
            <a:r>
              <a:rPr lang="ru-RU" sz="3200" b="1" dirty="0">
                <a:latin typeface="Gabriola" pitchFamily="82" charset="0"/>
              </a:rPr>
              <a:t> </a:t>
            </a:r>
            <a:r>
              <a:rPr lang="ru-RU" sz="3200" b="1" i="1" dirty="0">
                <a:latin typeface="Gabriola" pitchFamily="82" charset="0"/>
              </a:rPr>
              <a:t>погребенный</a:t>
            </a:r>
            <a:r>
              <a:rPr lang="ru-RU" sz="3200" b="1" dirty="0">
                <a:latin typeface="Gabriola" pitchFamily="82" charset="0"/>
              </a:rPr>
              <a:t> </a:t>
            </a:r>
            <a:r>
              <a:rPr lang="ru-RU" sz="3200" b="1" i="1" dirty="0">
                <a:latin typeface="Gabriola" pitchFamily="82" charset="0"/>
              </a:rPr>
              <a:t>под</a:t>
            </a:r>
            <a:r>
              <a:rPr lang="ru-RU" sz="3200" b="1" dirty="0">
                <a:latin typeface="Gabriola" pitchFamily="82" charset="0"/>
              </a:rPr>
              <a:t> </a:t>
            </a:r>
            <a:r>
              <a:rPr lang="ru-RU" sz="3200" b="1" i="1" dirty="0">
                <a:latin typeface="Gabriola" pitchFamily="82" charset="0"/>
              </a:rPr>
              <a:t>мохнатым</a:t>
            </a:r>
            <a:r>
              <a:rPr lang="ru-RU" sz="3200" b="1" dirty="0">
                <a:latin typeface="Gabriola" pitchFamily="82" charset="0"/>
              </a:rPr>
              <a:t> </a:t>
            </a:r>
            <a:r>
              <a:rPr lang="ru-RU" sz="3200" b="1" i="1" dirty="0">
                <a:latin typeface="Gabriola" pitchFamily="82" charset="0"/>
              </a:rPr>
              <a:t>снегом</a:t>
            </a:r>
            <a:r>
              <a:rPr lang="ru-RU" sz="3200" b="1" dirty="0">
                <a:latin typeface="Gabriola" pitchFamily="82" charset="0"/>
              </a:rPr>
              <a:t> </a:t>
            </a:r>
            <a:r>
              <a:rPr lang="ru-RU" sz="3200" b="1" i="1" dirty="0">
                <a:latin typeface="Gabriola" pitchFamily="82" charset="0"/>
              </a:rPr>
              <a:t>спал</a:t>
            </a:r>
            <a:r>
              <a:rPr lang="ru-RU" sz="3200" b="1" dirty="0">
                <a:latin typeface="Gabriola" pitchFamily="82" charset="0"/>
              </a:rPr>
              <a:t> </a:t>
            </a:r>
            <a:r>
              <a:rPr lang="ru-RU" sz="3200" b="1" i="1" dirty="0">
                <a:latin typeface="Gabriola" pitchFamily="82" charset="0"/>
              </a:rPr>
              <a:t>дом</a:t>
            </a:r>
            <a:r>
              <a:rPr lang="ru-RU" sz="3200" b="1" dirty="0">
                <a:latin typeface="Gabriola" pitchFamily="82" charset="0"/>
              </a:rPr>
              <a:t> (</a:t>
            </a:r>
            <a:r>
              <a:rPr lang="ru-RU" sz="3200" b="1" dirty="0" err="1">
                <a:latin typeface="Gabriola" pitchFamily="82" charset="0"/>
              </a:rPr>
              <a:t>Булг</a:t>
            </a:r>
            <a:r>
              <a:rPr lang="ru-RU" sz="3200" b="1" dirty="0">
                <a:latin typeface="Gabriola" pitchFamily="82" charset="0"/>
              </a:rPr>
              <a:t>.).</a:t>
            </a:r>
          </a:p>
          <a:p>
            <a:r>
              <a:rPr lang="ru-RU" sz="3200" b="1" dirty="0">
                <a:latin typeface="Gabriola" pitchFamily="82" charset="0"/>
              </a:rPr>
              <a:t>   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33</TotalTime>
  <Words>23</Words>
  <Application>Microsoft Office PowerPoint</Application>
  <PresentationFormat>Экран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Аспект</vt:lpstr>
      <vt:lpstr>Слайд 1</vt:lpstr>
      <vt:lpstr>Слайд 2</vt:lpstr>
      <vt:lpstr>Слайд 3</vt:lpstr>
      <vt:lpstr>Слайд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</cp:revision>
  <dcterms:created xsi:type="dcterms:W3CDTF">2018-12-05T21:04:38Z</dcterms:created>
  <dcterms:modified xsi:type="dcterms:W3CDTF">2018-12-05T21:38:37Z</dcterms:modified>
</cp:coreProperties>
</file>