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33"/>
  </p:notesMasterIdLst>
  <p:sldIdLst>
    <p:sldId id="256" r:id="rId2"/>
    <p:sldId id="269" r:id="rId3"/>
    <p:sldId id="306" r:id="rId4"/>
    <p:sldId id="307" r:id="rId5"/>
    <p:sldId id="308" r:id="rId6"/>
    <p:sldId id="309" r:id="rId7"/>
    <p:sldId id="288" r:id="rId8"/>
    <p:sldId id="289" r:id="rId9"/>
    <p:sldId id="319" r:id="rId10"/>
    <p:sldId id="310" r:id="rId11"/>
    <p:sldId id="314" r:id="rId12"/>
    <p:sldId id="311" r:id="rId13"/>
    <p:sldId id="290" r:id="rId14"/>
    <p:sldId id="320" r:id="rId15"/>
    <p:sldId id="297" r:id="rId16"/>
    <p:sldId id="292" r:id="rId17"/>
    <p:sldId id="299" r:id="rId18"/>
    <p:sldId id="298" r:id="rId19"/>
    <p:sldId id="294" r:id="rId20"/>
    <p:sldId id="304" r:id="rId21"/>
    <p:sldId id="323" r:id="rId22"/>
    <p:sldId id="305" r:id="rId23"/>
    <p:sldId id="312" r:id="rId24"/>
    <p:sldId id="293" r:id="rId25"/>
    <p:sldId id="313" r:id="rId26"/>
    <p:sldId id="300" r:id="rId27"/>
    <p:sldId id="316" r:id="rId28"/>
    <p:sldId id="301" r:id="rId29"/>
    <p:sldId id="317" r:id="rId30"/>
    <p:sldId id="315" r:id="rId31"/>
    <p:sldId id="322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94712" autoAdjust="0"/>
  </p:normalViewPr>
  <p:slideViewPr>
    <p:cSldViewPr snapToGrid="0"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6B3B707-A013-4E9F-9C1D-D50AA54FC560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87DF7A8-DF61-4992-AD72-5B04D80D5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C1612-9151-49D5-9AB2-E1C8E984EFAE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1E2B6-1223-4F44-86EA-AF3EF9C10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7755F-58E5-4C8D-A5B5-7569D57B6352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CF113-ADC4-4164-9A46-D5E877FC5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52E86-2D57-4C14-9BE9-4A55E23829A6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7C251-92C6-4D65-A151-4343087E0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9D9A8-0888-4E5C-AF38-9B1FE8871D9D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165B1-7819-4F8C-85CB-2D7E65044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08C49-8DCC-40BC-A610-0581037DACEE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5B1AA-2A99-4B01-917F-6CFF84E2D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F9BD2-B311-4D84-A652-38F4BCF154B5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F9219-57FC-4DB0-8DCB-67840C3AC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494CB-91CC-4764-9266-C0DC601BC0EE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CAAB0-6C9F-4FDE-9AAE-FD2847E9A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77562-A0D1-4448-A215-F07ADAFE0C86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3E064-F290-4879-9009-2CCA521B7F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70872-2DAB-443D-AAF4-830CAE4EAB02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3DDE6-B1BE-4BE9-8710-38B93B0B4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EE509-E123-4957-9FBE-443271618D60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2D042-BB1A-4218-A01C-C8D258C77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61280-0B15-493E-B62C-8189BBE8E516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371D3-3958-41C6-9BBC-570F38FE5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02F2C-BB3E-4E3B-A19E-600532A36678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54D4C-EC8F-4449-9437-62A06B9722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6721FE-62D4-4A55-8606-61F1957D46BA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E0DE9A-B201-495C-B20E-D9DA8EFF3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64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multycourse.com.ua/ua/glossary/89" TargetMode="External"/><Relationship Id="rId2" Type="http://schemas.openxmlformats.org/officeDocument/2006/relationships/hyperlink" Target="http://multycourse.com.ua/ua/glossary/88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ips.ligazakon.net/document/view/t012628?ed=2017_09_05&amp;an=77849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19063"/>
            <a:ext cx="9144000" cy="1373187"/>
          </a:xfrm>
        </p:spPr>
        <p:txBody>
          <a:bodyPr anchor="b"/>
          <a:lstStyle/>
          <a:p>
            <a:pPr algn="ctr" eaLnBrk="1" hangingPunct="1">
              <a:lnSpc>
                <a:spcPct val="70000"/>
              </a:lnSpc>
            </a:pPr>
            <a:r>
              <a:rPr lang="uk-UA" b="1"/>
              <a:t>Загальні закономірності росту та розвитку дітей і підлітків</a:t>
            </a:r>
            <a:r>
              <a:rPr lang="ru-RU" sz="5400"/>
              <a:t> </a:t>
            </a:r>
          </a:p>
        </p:txBody>
      </p:sp>
      <p:sp>
        <p:nvSpPr>
          <p:cNvPr id="15362" name="Rectangle 9"/>
          <p:cNvSpPr>
            <a:spLocks noChangeArrowheads="1"/>
          </p:cNvSpPr>
          <p:nvPr/>
        </p:nvSpPr>
        <p:spPr bwMode="auto">
          <a:xfrm>
            <a:off x="5018088" y="1952625"/>
            <a:ext cx="4125912" cy="381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ctr"/>
            <a:r>
              <a:rPr lang="uk-UA" sz="2800">
                <a:solidFill>
                  <a:schemeClr val="tx1"/>
                </a:solidFill>
              </a:rPr>
              <a:t>План</a:t>
            </a:r>
          </a:p>
          <a:p>
            <a:pPr indent="449263">
              <a:buFontTx/>
              <a:buAutoNum type="arabicPeriod"/>
            </a:pPr>
            <a:r>
              <a:rPr lang="uk-UA">
                <a:solidFill>
                  <a:schemeClr val="tx1"/>
                </a:solidFill>
              </a:rPr>
              <a:t>Основні функціональні властивості організму людини.</a:t>
            </a:r>
          </a:p>
          <a:p>
            <a:pPr indent="449263">
              <a:buFontTx/>
              <a:buAutoNum type="arabicPeriod"/>
            </a:pPr>
            <a:r>
              <a:rPr lang="uk-UA">
                <a:solidFill>
                  <a:schemeClr val="tx1"/>
                </a:solidFill>
              </a:rPr>
              <a:t>Поняття про онтогенез.</a:t>
            </a:r>
            <a:r>
              <a:rPr lang="ru-RU">
                <a:solidFill>
                  <a:schemeClr val="tx1"/>
                </a:solidFill>
              </a:rPr>
              <a:t> </a:t>
            </a:r>
            <a:r>
              <a:rPr lang="uk-UA">
                <a:solidFill>
                  <a:schemeClr val="tx1"/>
                </a:solidFill>
              </a:rPr>
              <a:t>Критичні  періоди онтогенезу.</a:t>
            </a:r>
            <a:r>
              <a:rPr lang="ru-RU">
                <a:solidFill>
                  <a:schemeClr val="tx1"/>
                </a:solidFill>
              </a:rPr>
              <a:t> </a:t>
            </a:r>
          </a:p>
          <a:p>
            <a:pPr indent="449263">
              <a:buFontTx/>
              <a:buAutoNum type="arabicPeriod"/>
            </a:pPr>
            <a:r>
              <a:rPr lang="uk-UA">
                <a:solidFill>
                  <a:schemeClr val="tx1"/>
                </a:solidFill>
              </a:rPr>
              <a:t>Вплив різних чинників на ріст і розвиток у постембріогенезі.</a:t>
            </a:r>
            <a:r>
              <a:rPr lang="ru-RU">
                <a:solidFill>
                  <a:schemeClr val="tx1"/>
                </a:solidFill>
              </a:rPr>
              <a:t> </a:t>
            </a:r>
          </a:p>
          <a:p>
            <a:pPr indent="449263">
              <a:buFontTx/>
              <a:buAutoNum type="arabicPeriod"/>
            </a:pPr>
            <a:r>
              <a:rPr lang="uk-UA">
                <a:solidFill>
                  <a:schemeClr val="tx1"/>
                </a:solidFill>
              </a:rPr>
              <a:t>Основи вікової періодизації. Найхарактерніші  риси  різних  періодів  розвитку  людини. </a:t>
            </a:r>
          </a:p>
          <a:p>
            <a:pPr indent="449263">
              <a:buFontTx/>
              <a:buAutoNum type="arabicPeriod"/>
            </a:pPr>
            <a:r>
              <a:rPr lang="uk-UA">
                <a:solidFill>
                  <a:schemeClr val="tx1"/>
                </a:solidFill>
              </a:rPr>
              <a:t>Поняття  про  акселерацію  і  ретардацію. </a:t>
            </a:r>
            <a:endParaRPr lang="ru-RU">
              <a:solidFill>
                <a:schemeClr val="tx1"/>
              </a:solidFill>
            </a:endParaRPr>
          </a:p>
          <a:p>
            <a:pPr indent="449263">
              <a:buFontTx/>
              <a:buAutoNum type="arabicPeriod"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536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" y="1528763"/>
            <a:ext cx="50006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/>
          </p:cNvSpPr>
          <p:nvPr>
            <p:ph type="body" idx="1"/>
          </p:nvPr>
        </p:nvSpPr>
        <p:spPr>
          <a:xfrm>
            <a:off x="298450" y="535709"/>
            <a:ext cx="8664575" cy="6207991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700"/>
              </a:spcBef>
              <a:buFont typeface="Arial" charset="0"/>
              <a:buNone/>
            </a:pPr>
            <a:r>
              <a:rPr lang="ru-RU" b="1" dirty="0" err="1"/>
              <a:t>Розвиток</a:t>
            </a:r>
            <a:r>
              <a:rPr lang="ru-RU" b="1" dirty="0"/>
              <a:t> </a:t>
            </a:r>
            <a:r>
              <a:rPr lang="ru-RU" b="1" dirty="0" err="1"/>
              <a:t>організму</a:t>
            </a:r>
            <a:r>
              <a:rPr lang="ru-RU" b="1" dirty="0"/>
              <a:t> – </a:t>
            </a:r>
            <a:r>
              <a:rPr lang="ru-RU" dirty="0" err="1"/>
              <a:t>безперервний</a:t>
            </a:r>
            <a:r>
              <a:rPr lang="ru-RU" dirty="0"/>
              <a:t> </a:t>
            </a:r>
            <a:r>
              <a:rPr lang="ru-RU" dirty="0" err="1"/>
              <a:t>процес</a:t>
            </a:r>
            <a:r>
              <a:rPr lang="ru-RU" dirty="0"/>
              <a:t>, у 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періоди</a:t>
            </a:r>
            <a:r>
              <a:rPr lang="ru-RU" dirty="0"/>
              <a:t> </a:t>
            </a:r>
            <a:r>
              <a:rPr lang="ru-RU" dirty="0" err="1"/>
              <a:t>повільних</a:t>
            </a:r>
            <a:r>
              <a:rPr lang="ru-RU" dirty="0"/>
              <a:t> </a:t>
            </a:r>
            <a:r>
              <a:rPr lang="ru-RU" dirty="0" err="1"/>
              <a:t>кількісних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</a:t>
            </a:r>
            <a:r>
              <a:rPr lang="ru-RU" dirty="0" err="1"/>
              <a:t>закономірно</a:t>
            </a:r>
            <a:r>
              <a:rPr lang="ru-RU" dirty="0"/>
              <a:t> </a:t>
            </a:r>
            <a:r>
              <a:rPr lang="ru-RU" dirty="0" err="1"/>
              <a:t>призводять</a:t>
            </a:r>
            <a:r>
              <a:rPr lang="ru-RU" dirty="0"/>
              <a:t> до </a:t>
            </a:r>
            <a:r>
              <a:rPr lang="ru-RU" dirty="0" err="1"/>
              <a:t>різких</a:t>
            </a:r>
            <a:r>
              <a:rPr lang="ru-RU" dirty="0"/>
              <a:t>, </a:t>
            </a:r>
            <a:r>
              <a:rPr lang="ru-RU" dirty="0" err="1"/>
              <a:t>стрибкоподібних</a:t>
            </a:r>
            <a:r>
              <a:rPr lang="ru-RU" dirty="0"/>
              <a:t>, </a:t>
            </a:r>
            <a:r>
              <a:rPr lang="ru-RU" dirty="0" err="1"/>
              <a:t>якісних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структур і </a:t>
            </a:r>
            <a:r>
              <a:rPr lang="ru-RU" dirty="0" err="1"/>
              <a:t>функцій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. </a:t>
            </a:r>
          </a:p>
          <a:p>
            <a:pPr>
              <a:lnSpc>
                <a:spcPct val="75000"/>
              </a:lnSpc>
              <a:spcBef>
                <a:spcPts val="700"/>
              </a:spcBef>
              <a:buFont typeface="Arial" charset="0"/>
              <a:buNone/>
            </a:pPr>
            <a:r>
              <a:rPr lang="ru-RU" b="1" dirty="0"/>
              <a:t>У </a:t>
            </a:r>
            <a:r>
              <a:rPr lang="ru-RU" b="1" dirty="0" err="1"/>
              <a:t>зв’язку</a:t>
            </a:r>
            <a:r>
              <a:rPr lang="ru-RU" b="1" dirty="0"/>
              <a:t> з </a:t>
            </a:r>
            <a:r>
              <a:rPr lang="ru-RU" b="1" dirty="0" err="1"/>
              <a:t>цим</a:t>
            </a:r>
            <a:r>
              <a:rPr lang="ru-RU" b="1" dirty="0"/>
              <a:t> </a:t>
            </a:r>
            <a:r>
              <a:rPr lang="ru-RU" b="1" u="sng" dirty="0" err="1"/>
              <a:t>важко</a:t>
            </a:r>
            <a:r>
              <a:rPr lang="ru-RU" b="1" u="sng" dirty="0"/>
              <a:t> </a:t>
            </a:r>
            <a:r>
              <a:rPr lang="ru-RU" b="1" u="sng" dirty="0" err="1"/>
              <a:t>чітко</a:t>
            </a:r>
            <a:r>
              <a:rPr lang="ru-RU" b="1" u="sng" dirty="0"/>
              <a:t> </a:t>
            </a:r>
            <a:r>
              <a:rPr lang="ru-RU" b="1" u="sng" dirty="0" err="1"/>
              <a:t>встановити</a:t>
            </a:r>
            <a:r>
              <a:rPr lang="ru-RU" b="1" u="sng" dirty="0"/>
              <a:t> </a:t>
            </a:r>
            <a:r>
              <a:rPr lang="ru-RU" b="1" u="sng" dirty="0" err="1"/>
              <a:t>межі</a:t>
            </a:r>
            <a:r>
              <a:rPr lang="ru-RU" b="1" u="sng" dirty="0"/>
              <a:t> </a:t>
            </a:r>
            <a:r>
              <a:rPr lang="ru-RU" b="1" u="sng" dirty="0" err="1"/>
              <a:t>етапів</a:t>
            </a:r>
            <a:r>
              <a:rPr lang="ru-RU" b="1" u="sng" dirty="0"/>
              <a:t> постнатального </a:t>
            </a:r>
            <a:r>
              <a:rPr lang="ru-RU" b="1" u="sng" dirty="0" err="1"/>
              <a:t>розвитку</a:t>
            </a:r>
            <a:r>
              <a:rPr lang="ru-RU" b="1" u="sng" dirty="0"/>
              <a:t> </a:t>
            </a:r>
            <a:r>
              <a:rPr lang="ru-RU" b="1" u="sng" dirty="0" err="1"/>
              <a:t>людини</a:t>
            </a:r>
            <a:r>
              <a:rPr lang="ru-RU" b="1" u="sng" dirty="0"/>
              <a:t>. </a:t>
            </a:r>
          </a:p>
          <a:p>
            <a:pPr>
              <a:lnSpc>
                <a:spcPct val="75000"/>
              </a:lnSpc>
              <a:spcBef>
                <a:spcPts val="700"/>
              </a:spcBef>
              <a:buFont typeface="Arial" charset="0"/>
              <a:buNone/>
            </a:pPr>
            <a:r>
              <a:rPr lang="ru-RU" b="1" dirty="0"/>
              <a:t>Проблема </a:t>
            </a:r>
            <a:r>
              <a:rPr lang="ru-RU" b="1" dirty="0" err="1"/>
              <a:t>вікової</a:t>
            </a:r>
            <a:r>
              <a:rPr lang="ru-RU" b="1" dirty="0"/>
              <a:t> </a:t>
            </a:r>
            <a:r>
              <a:rPr lang="ru-RU" b="1" dirty="0" err="1"/>
              <a:t>періодизації</a:t>
            </a:r>
            <a:r>
              <a:rPr lang="ru-RU" b="1" dirty="0"/>
              <a:t> </a:t>
            </a:r>
            <a:r>
              <a:rPr lang="ru-RU" b="1" dirty="0" err="1"/>
              <a:t>залишається</a:t>
            </a:r>
            <a:r>
              <a:rPr lang="ru-RU" b="1" dirty="0"/>
              <a:t> </a:t>
            </a:r>
            <a:r>
              <a:rPr lang="ru-RU" b="1" u="sng" dirty="0"/>
              <a:t>актуальною для </a:t>
            </a:r>
            <a:r>
              <a:rPr lang="ru-RU" b="1" u="sng" dirty="0" err="1"/>
              <a:t>всього</a:t>
            </a:r>
            <a:r>
              <a:rPr lang="ru-RU" b="1" u="sng" dirty="0"/>
              <a:t> комплексу наук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досліджують</a:t>
            </a:r>
            <a:r>
              <a:rPr lang="ru-RU" b="1" dirty="0"/>
              <a:t> </a:t>
            </a:r>
            <a:r>
              <a:rPr lang="ru-RU" b="1" dirty="0" err="1"/>
              <a:t>розвиток</a:t>
            </a:r>
            <a:r>
              <a:rPr lang="ru-RU" b="1" dirty="0"/>
              <a:t> </a:t>
            </a:r>
            <a:r>
              <a:rPr lang="ru-RU" b="1" dirty="0" err="1"/>
              <a:t>людини</a:t>
            </a:r>
            <a:r>
              <a:rPr lang="ru-RU" b="1" dirty="0"/>
              <a:t>, </a:t>
            </a:r>
            <a:r>
              <a:rPr lang="ru-RU" b="1" dirty="0" err="1"/>
              <a:t>бо</a:t>
            </a:r>
            <a:r>
              <a:rPr lang="ru-RU" b="1" dirty="0"/>
              <a:t>:</a:t>
            </a:r>
          </a:p>
          <a:p>
            <a:pPr>
              <a:lnSpc>
                <a:spcPct val="75000"/>
              </a:lnSpc>
              <a:spcBef>
                <a:spcPts val="700"/>
              </a:spcBef>
              <a:buFont typeface="Arial" charset="0"/>
              <a:buNone/>
            </a:pPr>
            <a:r>
              <a:rPr lang="uk-UA" b="1" dirty="0"/>
              <a:t>*Нерівномірність росту і розвитку </a:t>
            </a:r>
            <a:r>
              <a:rPr lang="uk-UA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 основою для правильного групування дітей різного віку </a:t>
            </a:r>
            <a:r>
              <a:rPr lang="uk-UA" b="1" dirty="0"/>
              <a:t>і розробки наукових принципів вікової періодизації. </a:t>
            </a:r>
          </a:p>
          <a:p>
            <a:pPr>
              <a:lnSpc>
                <a:spcPct val="75000"/>
              </a:lnSpc>
              <a:spcBef>
                <a:spcPts val="700"/>
              </a:spcBef>
              <a:buFont typeface="Arial" charset="0"/>
              <a:buNone/>
            </a:pPr>
            <a:r>
              <a:rPr lang="uk-UA" b="1" dirty="0"/>
              <a:t>*При організації навчально-виховного процесу виникає необхідність об</a:t>
            </a:r>
            <a:r>
              <a:rPr lang="ru-RU" b="1" dirty="0"/>
              <a:t>’</a:t>
            </a:r>
            <a:r>
              <a:rPr lang="uk-UA" b="1" dirty="0" err="1"/>
              <a:t>єднувати</a:t>
            </a:r>
            <a:r>
              <a:rPr lang="uk-UA" b="1" dirty="0"/>
              <a:t> дітей різного віку. </a:t>
            </a:r>
          </a:p>
          <a:p>
            <a:pPr>
              <a:lnSpc>
                <a:spcPct val="75000"/>
              </a:lnSpc>
              <a:spcBef>
                <a:spcPts val="700"/>
              </a:spcBef>
              <a:buFont typeface="Arial" charset="0"/>
              <a:buNone/>
            </a:pPr>
            <a:r>
              <a:rPr lang="uk-UA" b="1" dirty="0"/>
              <a:t>*Необхідно також вірно встановити віковий час переходу дітей у ясла, сад, школу і визначити можливість початку трудової діяльності.</a:t>
            </a:r>
            <a:r>
              <a:rPr lang="ru-RU" b="1" dirty="0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/>
          </p:cNvSpPr>
          <p:nvPr>
            <p:ph type="body" idx="1"/>
          </p:nvPr>
        </p:nvSpPr>
        <p:spPr>
          <a:xfrm>
            <a:off x="628650" y="748145"/>
            <a:ext cx="7886700" cy="542881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/>
              <a:t>У </a:t>
            </a:r>
            <a:r>
              <a:rPr lang="ru-RU" dirty="0" err="1"/>
              <a:t>своєму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організм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 проходить три </a:t>
            </a:r>
            <a:r>
              <a:rPr lang="ru-RU" dirty="0" err="1"/>
              <a:t>етапи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- </a:t>
            </a:r>
            <a:r>
              <a:rPr lang="ru-RU" b="1" i="1" u="sng" dirty="0" err="1"/>
              <a:t>еволюційний</a:t>
            </a:r>
            <a:r>
              <a:rPr lang="ru-RU" dirty="0"/>
              <a:t> - </a:t>
            </a:r>
            <a:r>
              <a:rPr lang="ru-RU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перевагою</a:t>
            </a:r>
            <a:r>
              <a:rPr lang="ru-RU" dirty="0"/>
              <a:t> </a:t>
            </a:r>
            <a:r>
              <a:rPr lang="ru-RU" dirty="0" err="1"/>
              <a:t>розмноження</a:t>
            </a:r>
            <a:r>
              <a:rPr lang="ru-RU" dirty="0"/>
              <a:t> </a:t>
            </a:r>
            <a:r>
              <a:rPr lang="ru-RU" dirty="0" err="1"/>
              <a:t>клітин</a:t>
            </a:r>
            <a:r>
              <a:rPr lang="ru-RU" dirty="0"/>
              <a:t> над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руйнуванням</a:t>
            </a:r>
            <a:r>
              <a:rPr lang="ru-RU" dirty="0"/>
              <a:t> (</a:t>
            </a:r>
            <a:r>
              <a:rPr lang="ru-RU" dirty="0" err="1"/>
              <a:t>від</a:t>
            </a:r>
            <a:r>
              <a:rPr lang="ru-RU" dirty="0"/>
              <a:t> моменту </a:t>
            </a:r>
            <a:r>
              <a:rPr lang="ru-RU" dirty="0" err="1"/>
              <a:t>народження</a:t>
            </a:r>
            <a:r>
              <a:rPr lang="ru-RU" dirty="0"/>
              <a:t> </a:t>
            </a:r>
            <a:r>
              <a:rPr lang="ru-RU" dirty="0" err="1"/>
              <a:t>дитини</a:t>
            </a:r>
            <a:r>
              <a:rPr lang="ru-RU" dirty="0"/>
              <a:t> до 21 </a:t>
            </a:r>
            <a:r>
              <a:rPr lang="ru-RU" dirty="0" err="1"/>
              <a:t>років</a:t>
            </a:r>
            <a:r>
              <a:rPr lang="ru-RU" dirty="0"/>
              <a:t>);</a:t>
            </a:r>
            <a:br>
              <a:rPr lang="ru-RU" dirty="0"/>
            </a:br>
            <a:r>
              <a:rPr lang="ru-RU" dirty="0"/>
              <a:t>- </a:t>
            </a:r>
            <a:r>
              <a:rPr lang="ru-RU" b="1" i="1" u="sng" dirty="0" err="1"/>
              <a:t>стабільний</a:t>
            </a:r>
            <a:r>
              <a:rPr lang="ru-RU" dirty="0"/>
              <a:t> - </a:t>
            </a:r>
            <a:r>
              <a:rPr lang="ru-RU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зрівноваженістю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</a:t>
            </a:r>
            <a:r>
              <a:rPr lang="ru-RU" dirty="0" err="1"/>
              <a:t>утворення</a:t>
            </a:r>
            <a:r>
              <a:rPr lang="ru-RU" dirty="0"/>
              <a:t> і </a:t>
            </a:r>
            <a:r>
              <a:rPr lang="ru-RU" dirty="0" err="1"/>
              <a:t>руйнування</a:t>
            </a:r>
            <a:r>
              <a:rPr lang="ru-RU" dirty="0"/>
              <a:t> </a:t>
            </a:r>
            <a:r>
              <a:rPr lang="ru-RU" dirty="0" err="1"/>
              <a:t>клітин</a:t>
            </a:r>
            <a:r>
              <a:rPr lang="ru-RU" dirty="0"/>
              <a:t>, </a:t>
            </a:r>
            <a:r>
              <a:rPr lang="ru-RU" dirty="0" err="1"/>
              <a:t>збереженням</a:t>
            </a:r>
            <a:r>
              <a:rPr lang="ru-RU" dirty="0"/>
              <a:t> </a:t>
            </a:r>
            <a:r>
              <a:rPr lang="ru-RU" dirty="0" err="1"/>
              <a:t>маси</a:t>
            </a:r>
            <a:r>
              <a:rPr lang="ru-RU" dirty="0"/>
              <a:t> й </a:t>
            </a:r>
            <a:r>
              <a:rPr lang="ru-RU" dirty="0" err="1"/>
              <a:t>розмірів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 й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частин</a:t>
            </a:r>
            <a:r>
              <a:rPr lang="ru-RU" dirty="0"/>
              <a:t>;</a:t>
            </a:r>
            <a:br>
              <a:rPr lang="ru-RU" dirty="0"/>
            </a:br>
            <a:r>
              <a:rPr lang="ru-RU" dirty="0"/>
              <a:t>- </a:t>
            </a:r>
            <a:r>
              <a:rPr lang="ru-RU" b="1" i="1" u="sng" dirty="0" err="1"/>
              <a:t>інволюційний</a:t>
            </a:r>
            <a:r>
              <a:rPr lang="ru-RU" dirty="0"/>
              <a:t> </a:t>
            </a:r>
            <a:r>
              <a:rPr lang="ru-RU" dirty="0" err="1"/>
              <a:t>етап</a:t>
            </a:r>
            <a:r>
              <a:rPr lang="ru-RU" dirty="0"/>
              <a:t> - </a:t>
            </a:r>
            <a:r>
              <a:rPr lang="ru-RU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перевагою</a:t>
            </a:r>
            <a:r>
              <a:rPr lang="ru-RU" dirty="0"/>
              <a:t> </a:t>
            </a:r>
            <a:r>
              <a:rPr lang="ru-RU" dirty="0" err="1"/>
              <a:t>руйнівних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над </a:t>
            </a:r>
            <a:r>
              <a:rPr lang="ru-RU" dirty="0" err="1"/>
              <a:t>утворювальними</a:t>
            </a:r>
            <a:r>
              <a:rPr lang="ru-RU" dirty="0"/>
              <a:t>, а тому </a:t>
            </a:r>
            <a:r>
              <a:rPr lang="ru-RU" dirty="0" err="1"/>
              <a:t>спостерігається</a:t>
            </a:r>
            <a:r>
              <a:rPr lang="ru-RU" dirty="0"/>
              <a:t> </a:t>
            </a:r>
            <a:r>
              <a:rPr lang="ru-RU" dirty="0" err="1"/>
              <a:t>зменшення</a:t>
            </a:r>
            <a:r>
              <a:rPr lang="ru-RU" dirty="0"/>
              <a:t> </a:t>
            </a:r>
            <a:r>
              <a:rPr lang="ru-RU" dirty="0" err="1"/>
              <a:t>маси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 та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розмірів</a:t>
            </a:r>
            <a:r>
              <a:rPr lang="ru-RU" dirty="0"/>
              <a:t>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>
            <a:spLocks noGrp="1"/>
          </p:cNvSpPr>
          <p:nvPr>
            <p:ph type="body" idx="1"/>
          </p:nvPr>
        </p:nvSpPr>
        <p:spPr>
          <a:xfrm>
            <a:off x="628650" y="572655"/>
            <a:ext cx="7886700" cy="5604308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b="1" dirty="0"/>
              <a:t>Схема </a:t>
            </a:r>
            <a:r>
              <a:rPr lang="ru-RU" b="1" dirty="0" err="1"/>
              <a:t>періодизації</a:t>
            </a:r>
            <a:r>
              <a:rPr lang="ru-RU" b="1" dirty="0"/>
              <a:t> постнатального онтогенезу</a:t>
            </a:r>
            <a:r>
              <a:rPr lang="ru-RU" dirty="0"/>
              <a:t>, </a:t>
            </a:r>
            <a:r>
              <a:rPr lang="ru-RU" dirty="0" err="1"/>
              <a:t>запропонована</a:t>
            </a:r>
            <a:r>
              <a:rPr lang="ru-RU" dirty="0"/>
              <a:t> у рамках </a:t>
            </a:r>
            <a:r>
              <a:rPr lang="ru-RU" dirty="0" err="1"/>
              <a:t>школи</a:t>
            </a:r>
            <a:r>
              <a:rPr lang="ru-RU" dirty="0"/>
              <a:t> Нагорного (1963). </a:t>
            </a:r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цими</a:t>
            </a:r>
            <a:r>
              <a:rPr lang="ru-RU" dirty="0"/>
              <a:t> </a:t>
            </a:r>
            <a:r>
              <a:rPr lang="ru-RU" dirty="0" err="1"/>
              <a:t>уявленнями</a:t>
            </a:r>
            <a:r>
              <a:rPr lang="ru-RU" dirty="0"/>
              <a:t>, </a:t>
            </a:r>
            <a:r>
              <a:rPr lang="ru-RU" dirty="0" err="1"/>
              <a:t>постнатальний</a:t>
            </a:r>
            <a:r>
              <a:rPr lang="ru-RU" dirty="0"/>
              <a:t> </a:t>
            </a:r>
            <a:r>
              <a:rPr lang="ru-RU" dirty="0" err="1"/>
              <a:t>період</a:t>
            </a:r>
            <a:r>
              <a:rPr lang="ru-RU" dirty="0"/>
              <a:t> </a:t>
            </a:r>
            <a:r>
              <a:rPr lang="ru-RU" dirty="0" err="1"/>
              <a:t>поділяється</a:t>
            </a:r>
            <a:r>
              <a:rPr lang="ru-RU" dirty="0"/>
              <a:t> на 3 </a:t>
            </a:r>
            <a:r>
              <a:rPr lang="ru-RU" dirty="0" err="1"/>
              <a:t>великі</a:t>
            </a:r>
            <a:r>
              <a:rPr lang="ru-RU" dirty="0"/>
              <a:t> </a:t>
            </a:r>
            <a:r>
              <a:rPr lang="ru-RU" dirty="0" err="1"/>
              <a:t>періоди</a:t>
            </a:r>
            <a:r>
              <a:rPr lang="ru-RU" dirty="0"/>
              <a:t>: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dirty="0"/>
              <a:t> </a:t>
            </a:r>
            <a:r>
              <a:rPr lang="ru-RU" b="1" i="1" u="sng" dirty="0" err="1"/>
              <a:t>період</a:t>
            </a:r>
            <a:r>
              <a:rPr lang="ru-RU" b="1" i="1" u="sng" dirty="0"/>
              <a:t> росту</a:t>
            </a:r>
            <a:r>
              <a:rPr lang="ru-RU" dirty="0"/>
              <a:t> (</a:t>
            </a:r>
            <a:r>
              <a:rPr lang="ru-RU" dirty="0" err="1"/>
              <a:t>відбувається</a:t>
            </a:r>
            <a:r>
              <a:rPr lang="ru-RU" dirty="0"/>
              <a:t>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маси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 і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морфологічних</a:t>
            </a:r>
            <a:r>
              <a:rPr lang="ru-RU" dirty="0"/>
              <a:t>, </a:t>
            </a:r>
            <a:r>
              <a:rPr lang="ru-RU" dirty="0" err="1"/>
              <a:t>фізіологічних</a:t>
            </a:r>
            <a:r>
              <a:rPr lang="ru-RU" dirty="0"/>
              <a:t> і </a:t>
            </a:r>
            <a:r>
              <a:rPr lang="ru-RU" dirty="0" err="1"/>
              <a:t>біохімічних</a:t>
            </a:r>
            <a:r>
              <a:rPr lang="ru-RU" dirty="0"/>
              <a:t> </a:t>
            </a:r>
            <a:r>
              <a:rPr lang="ru-RU" dirty="0" err="1"/>
              <a:t>особливостей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);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dirty="0"/>
              <a:t> </a:t>
            </a:r>
            <a:r>
              <a:rPr lang="ru-RU" b="1" i="1" u="sng" dirty="0" err="1"/>
              <a:t>період</a:t>
            </a:r>
            <a:r>
              <a:rPr lang="ru-RU" b="1" i="1" u="sng" dirty="0"/>
              <a:t> </a:t>
            </a:r>
            <a:r>
              <a:rPr lang="ru-RU" b="1" i="1" u="sng" dirty="0" err="1"/>
              <a:t>зрілості</a:t>
            </a:r>
            <a:r>
              <a:rPr lang="ru-RU" dirty="0"/>
              <a:t> (</a:t>
            </a:r>
            <a:r>
              <a:rPr lang="ru-RU" dirty="0" err="1"/>
              <a:t>усі</a:t>
            </a:r>
            <a:r>
              <a:rPr lang="ru-RU" dirty="0"/>
              <a:t> характеристики </a:t>
            </a:r>
            <a:r>
              <a:rPr lang="ru-RU" dirty="0" err="1"/>
              <a:t>організму</a:t>
            </a:r>
            <a:r>
              <a:rPr lang="ru-RU" dirty="0"/>
              <a:t> </a:t>
            </a:r>
            <a:r>
              <a:rPr lang="ru-RU" dirty="0" err="1"/>
              <a:t>досягають</a:t>
            </a:r>
            <a:r>
              <a:rPr lang="ru-RU" dirty="0"/>
              <a:t> </a:t>
            </a:r>
            <a:r>
              <a:rPr lang="ru-RU" dirty="0" err="1"/>
              <a:t>повноцінного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і </a:t>
            </a:r>
            <a:r>
              <a:rPr lang="ru-RU" dirty="0" err="1"/>
              <a:t>залишаються</a:t>
            </a:r>
            <a:r>
              <a:rPr lang="ru-RU" dirty="0"/>
              <a:t> </a:t>
            </a:r>
            <a:r>
              <a:rPr lang="ru-RU" dirty="0" err="1"/>
              <a:t>стабільними</a:t>
            </a:r>
            <a:r>
              <a:rPr lang="ru-RU" dirty="0"/>
              <a:t>);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dirty="0"/>
              <a:t> </a:t>
            </a:r>
            <a:r>
              <a:rPr lang="ru-RU" b="1" i="1" u="sng" dirty="0" err="1"/>
              <a:t>період</a:t>
            </a:r>
            <a:r>
              <a:rPr lang="ru-RU" b="1" i="1" u="sng" dirty="0"/>
              <a:t> </a:t>
            </a:r>
            <a:r>
              <a:rPr lang="ru-RU" b="1" i="1" u="sng" dirty="0" err="1"/>
              <a:t>старіння</a:t>
            </a:r>
            <a:r>
              <a:rPr lang="ru-RU" dirty="0"/>
              <a:t> (</a:t>
            </a:r>
            <a:r>
              <a:rPr lang="ru-RU" dirty="0" err="1"/>
              <a:t>зменшення</a:t>
            </a:r>
            <a:r>
              <a:rPr lang="ru-RU" dirty="0"/>
              <a:t> </a:t>
            </a:r>
            <a:r>
              <a:rPr lang="ru-RU" dirty="0" err="1"/>
              <a:t>розмірів</a:t>
            </a:r>
            <a:r>
              <a:rPr lang="ru-RU" dirty="0"/>
              <a:t> і </a:t>
            </a:r>
            <a:r>
              <a:rPr lang="ru-RU" dirty="0" err="1"/>
              <a:t>маси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, </a:t>
            </a:r>
            <a:r>
              <a:rPr lang="ru-RU" dirty="0" err="1"/>
              <a:t>погіршення</a:t>
            </a:r>
            <a:r>
              <a:rPr lang="ru-RU" dirty="0"/>
              <a:t> </a:t>
            </a:r>
            <a:r>
              <a:rPr lang="ru-RU" dirty="0" err="1"/>
              <a:t>фізіологічних</a:t>
            </a:r>
            <a:r>
              <a:rPr lang="ru-RU" dirty="0"/>
              <a:t> </a:t>
            </a:r>
            <a:r>
              <a:rPr lang="ru-RU" dirty="0" err="1"/>
              <a:t>функцій</a:t>
            </a:r>
            <a:r>
              <a:rPr lang="ru-RU" dirty="0"/>
              <a:t>, </a:t>
            </a:r>
            <a:r>
              <a:rPr lang="ru-RU" dirty="0" err="1"/>
              <a:t>завершується</a:t>
            </a:r>
            <a:r>
              <a:rPr lang="ru-RU" dirty="0"/>
              <a:t> </a:t>
            </a:r>
            <a:r>
              <a:rPr lang="ru-RU" dirty="0" err="1"/>
              <a:t>смертю</a:t>
            </a:r>
            <a:r>
              <a:rPr lang="ru-RU" dirty="0"/>
              <a:t>).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275" y="215900"/>
            <a:ext cx="8497888" cy="631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922337"/>
          </a:xfrm>
          <a:solidFill>
            <a:srgbClr val="FFCC99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uk-UA" sz="3200" b="1">
                <a:solidFill>
                  <a:srgbClr val="070614"/>
                </a:solidFill>
              </a:rPr>
              <a:t>Схема періодизації індивідуального розвитку за В.В. Бунаком, 1965</a:t>
            </a:r>
            <a:r>
              <a:rPr lang="uk-UA" sz="3200">
                <a:solidFill>
                  <a:srgbClr val="070614"/>
                </a:solidFill>
              </a:rPr>
              <a:t>.</a:t>
            </a:r>
            <a:endParaRPr lang="ru-RU" sz="3200">
              <a:solidFill>
                <a:srgbClr val="070614"/>
              </a:solidFill>
            </a:endParaRPr>
          </a:p>
        </p:txBody>
      </p:sp>
      <p:sp>
        <p:nvSpPr>
          <p:cNvPr id="26626" name="Line 3"/>
          <p:cNvSpPr>
            <a:spLocks noChangeShapeType="1"/>
          </p:cNvSpPr>
          <p:nvPr/>
        </p:nvSpPr>
        <p:spPr bwMode="auto">
          <a:xfrm>
            <a:off x="6532563" y="-7334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7" name="Line 4"/>
          <p:cNvSpPr>
            <a:spLocks noChangeShapeType="1"/>
          </p:cNvSpPr>
          <p:nvPr/>
        </p:nvSpPr>
        <p:spPr bwMode="auto">
          <a:xfrm>
            <a:off x="6532563" y="-5524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8" name="Line 5"/>
          <p:cNvSpPr>
            <a:spLocks noChangeShapeType="1"/>
          </p:cNvSpPr>
          <p:nvPr/>
        </p:nvSpPr>
        <p:spPr bwMode="auto">
          <a:xfrm>
            <a:off x="6532563" y="-5524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9" name="Line 6"/>
          <p:cNvSpPr>
            <a:spLocks noChangeShapeType="1"/>
          </p:cNvSpPr>
          <p:nvPr/>
        </p:nvSpPr>
        <p:spPr bwMode="auto">
          <a:xfrm>
            <a:off x="6532563" y="4159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0" name="Line 7"/>
          <p:cNvSpPr>
            <a:spLocks noChangeShapeType="1"/>
          </p:cNvSpPr>
          <p:nvPr/>
        </p:nvSpPr>
        <p:spPr bwMode="auto">
          <a:xfrm>
            <a:off x="6532563" y="5969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1" name="Line 8"/>
          <p:cNvSpPr>
            <a:spLocks noChangeShapeType="1"/>
          </p:cNvSpPr>
          <p:nvPr/>
        </p:nvSpPr>
        <p:spPr bwMode="auto">
          <a:xfrm>
            <a:off x="6532563" y="2349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2" name="Line 9"/>
          <p:cNvSpPr>
            <a:spLocks noChangeShapeType="1"/>
          </p:cNvSpPr>
          <p:nvPr/>
        </p:nvSpPr>
        <p:spPr bwMode="auto">
          <a:xfrm>
            <a:off x="6565900" y="-2762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3" name="Line 10"/>
          <p:cNvSpPr>
            <a:spLocks noChangeShapeType="1"/>
          </p:cNvSpPr>
          <p:nvPr/>
        </p:nvSpPr>
        <p:spPr bwMode="auto">
          <a:xfrm>
            <a:off x="6565900" y="-952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4" name="Line 11"/>
          <p:cNvSpPr>
            <a:spLocks noChangeShapeType="1"/>
          </p:cNvSpPr>
          <p:nvPr/>
        </p:nvSpPr>
        <p:spPr bwMode="auto">
          <a:xfrm>
            <a:off x="6565900" y="-952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5" name="Line 12"/>
          <p:cNvSpPr>
            <a:spLocks noChangeShapeType="1"/>
          </p:cNvSpPr>
          <p:nvPr/>
        </p:nvSpPr>
        <p:spPr bwMode="auto">
          <a:xfrm>
            <a:off x="6565900" y="8731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6" name="Line 13"/>
          <p:cNvSpPr>
            <a:spLocks noChangeShapeType="1"/>
          </p:cNvSpPr>
          <p:nvPr/>
        </p:nvSpPr>
        <p:spPr bwMode="auto">
          <a:xfrm>
            <a:off x="6565900" y="10541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7" name="Line 14"/>
          <p:cNvSpPr>
            <a:spLocks noChangeShapeType="1"/>
          </p:cNvSpPr>
          <p:nvPr/>
        </p:nvSpPr>
        <p:spPr bwMode="auto">
          <a:xfrm>
            <a:off x="6565900" y="6921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8" name="Line 15"/>
          <p:cNvSpPr>
            <a:spLocks noChangeShapeType="1"/>
          </p:cNvSpPr>
          <p:nvPr/>
        </p:nvSpPr>
        <p:spPr bwMode="auto">
          <a:xfrm>
            <a:off x="6565900" y="-2762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9" name="Line 16"/>
          <p:cNvSpPr>
            <a:spLocks noChangeShapeType="1"/>
          </p:cNvSpPr>
          <p:nvPr/>
        </p:nvSpPr>
        <p:spPr bwMode="auto">
          <a:xfrm>
            <a:off x="6565900" y="-952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0" name="Line 17"/>
          <p:cNvSpPr>
            <a:spLocks noChangeShapeType="1"/>
          </p:cNvSpPr>
          <p:nvPr/>
        </p:nvSpPr>
        <p:spPr bwMode="auto">
          <a:xfrm>
            <a:off x="6565900" y="-952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1" name="Line 18"/>
          <p:cNvSpPr>
            <a:spLocks noChangeShapeType="1"/>
          </p:cNvSpPr>
          <p:nvPr/>
        </p:nvSpPr>
        <p:spPr bwMode="auto">
          <a:xfrm>
            <a:off x="6565900" y="87312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2" name="Line 19"/>
          <p:cNvSpPr>
            <a:spLocks noChangeShapeType="1"/>
          </p:cNvSpPr>
          <p:nvPr/>
        </p:nvSpPr>
        <p:spPr bwMode="auto">
          <a:xfrm>
            <a:off x="6565900" y="10541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3" name="Line 20"/>
          <p:cNvSpPr>
            <a:spLocks noChangeShapeType="1"/>
          </p:cNvSpPr>
          <p:nvPr/>
        </p:nvSpPr>
        <p:spPr bwMode="auto">
          <a:xfrm>
            <a:off x="6565900" y="6921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47251" name="Group 1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723062"/>
              </p:ext>
            </p:extLst>
          </p:nvPr>
        </p:nvGraphicFramePr>
        <p:xfrm>
          <a:off x="357188" y="1041400"/>
          <a:ext cx="8591550" cy="5868620"/>
        </p:xfrm>
        <a:graphic>
          <a:graphicData uri="http://schemas.openxmlformats.org/drawingml/2006/table">
            <a:tbl>
              <a:tblPr/>
              <a:tblGrid>
                <a:gridCol w="1933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5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3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54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38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04662">
                <a:tc rowSpan="2">
                  <a:txBody>
                    <a:bodyPr/>
                    <a:lstStyle/>
                    <a:p>
                      <a:pPr marL="0" marR="0" lvl="0" indent="0" algn="ctr" defTabSz="2667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Стадія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Період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Вік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Стать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чоловіча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жіноча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4662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Внутрішньоутробний (пренатальний) цикл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758">
                <a:tc rowSpan="5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Ембріональний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0-8 тиж.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7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Перехідний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8-16 тиж.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Фетальний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Ранній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4-6 міс.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Середній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7-8 міс.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Пізній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8-10 міс.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4662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Позаутробний (постнатальний) цикл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4662">
                <a:tc rowSpan="9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Прогресивна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Дитячий  (малюковий, грудний))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Початковий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1-6 міс.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Середній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7-9 міс.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Кінцевий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10-12 міс.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Перше дитинство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Початковий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1-4 роки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Кінцевий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5-7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Друге дитинство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Початковий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8-10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8-9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Кінцевий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11-13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10-12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57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Підлітковий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14-17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12-16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57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Юнацький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18-21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17-20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4662">
                <a:tc rowSpan="4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Стабільна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Дорослий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Перший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22-28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21-26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29-35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27-32 год.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Зрілий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Перший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36-45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33-40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46-55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41-50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04662">
                <a:tc rowSpan="5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Регресивна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Літній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Перший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56-63 роки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51-57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0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64-70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58-63 роки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0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Старечий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Перший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71-77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64-70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0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78-83 роки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70-77 років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3020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Пізньостаречий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 роки і старше</a:t>
                      </a:r>
                      <a:endParaRPr kumimoji="0" lang="uk-UA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 років  старше</a:t>
                      </a:r>
                      <a:endParaRPr kumimoji="0" lang="uk-UA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538" y="149225"/>
            <a:ext cx="9034462" cy="659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0175"/>
            <a:ext cx="9144000" cy="658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" y="236538"/>
            <a:ext cx="8675688" cy="638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650" y="254000"/>
            <a:ext cx="8705850" cy="638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213" y="207963"/>
            <a:ext cx="8818562" cy="648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115888" y="127000"/>
            <a:ext cx="8875712" cy="1171575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ru-RU" sz="3600" b="1" u="sng"/>
              <a:t>Основні функціональні властивості організму</a:t>
            </a:r>
            <a:r>
              <a:rPr lang="ru-RU" sz="3600" b="1"/>
              <a:t>: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0" y="1241425"/>
            <a:ext cx="9144000" cy="54927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i="1"/>
              <a:t>1.  Обмін речовин і енергії</a:t>
            </a:r>
          </a:p>
          <a:p>
            <a:pPr>
              <a:buFont typeface="Arial" charset="0"/>
              <a:buNone/>
            </a:pPr>
            <a:r>
              <a:rPr lang="ru-RU" b="1" i="1"/>
              <a:t>2. Саморегуляція –  </a:t>
            </a:r>
            <a:r>
              <a:rPr lang="ru-RU" b="1"/>
              <a:t>здатність організму здійснювати регуляцію фізіологічних функцій. Розрізняють 2 механізми регуляції функцій</a:t>
            </a:r>
            <a:r>
              <a:rPr lang="ru-RU" b="1" i="1"/>
              <a:t> :</a:t>
            </a:r>
          </a:p>
          <a:p>
            <a:r>
              <a:rPr lang="ru-RU" b="1"/>
              <a:t>нервова</a:t>
            </a:r>
            <a:r>
              <a:rPr lang="ru-RU" b="1" i="1"/>
              <a:t> </a:t>
            </a:r>
            <a:r>
              <a:rPr lang="ru-RU" i="1"/>
              <a:t>(здійснюється за допомогою НС);</a:t>
            </a:r>
          </a:p>
          <a:p>
            <a:r>
              <a:rPr lang="ru-RU" b="1"/>
              <a:t>гуморальна</a:t>
            </a:r>
            <a:r>
              <a:rPr lang="ru-RU" b="1" i="1"/>
              <a:t> </a:t>
            </a:r>
            <a:r>
              <a:rPr lang="ru-RU" i="1"/>
              <a:t>(здійснюється за допомогою хімічних  речовин, розчинених у рідинах організму).</a:t>
            </a:r>
          </a:p>
          <a:p>
            <a:pPr>
              <a:buFont typeface="Arial" charset="0"/>
              <a:buNone/>
            </a:pPr>
            <a:r>
              <a:rPr lang="ru-RU" b="1"/>
              <a:t>3.</a:t>
            </a:r>
            <a:r>
              <a:rPr lang="ru-RU"/>
              <a:t> </a:t>
            </a:r>
            <a:r>
              <a:rPr lang="ru-RU" b="1" i="1"/>
              <a:t>Гомеостаз </a:t>
            </a:r>
            <a:r>
              <a:rPr lang="ru-RU"/>
              <a:t>– </a:t>
            </a:r>
            <a:r>
              <a:rPr lang="ru-RU" b="1"/>
              <a:t>сталість внутрішнього середовища</a:t>
            </a:r>
            <a:r>
              <a:rPr lang="ru-RU"/>
              <a:t>.</a:t>
            </a:r>
          </a:p>
          <a:p>
            <a:pPr>
              <a:buFont typeface="Arial" charset="0"/>
              <a:buNone/>
            </a:pPr>
            <a:r>
              <a:rPr lang="ru-RU" b="1" i="1"/>
              <a:t>4.</a:t>
            </a:r>
            <a:r>
              <a:rPr lang="ru-RU"/>
              <a:t> </a:t>
            </a:r>
            <a:r>
              <a:rPr lang="ru-RU" b="1" i="1"/>
              <a:t>Адаптація</a:t>
            </a:r>
            <a:r>
              <a:rPr lang="ru-RU"/>
              <a:t> – </a:t>
            </a:r>
            <a:r>
              <a:rPr lang="ru-RU" b="1"/>
              <a:t>пристосування організму до умов зовнішнього середовища</a:t>
            </a:r>
            <a:r>
              <a:rPr lang="ru-RU"/>
              <a:t>.</a:t>
            </a:r>
          </a:p>
          <a:p>
            <a:pPr>
              <a:buFont typeface="Arial" charset="0"/>
              <a:buNone/>
            </a:pPr>
            <a:r>
              <a:rPr lang="ru-RU" b="1" i="1"/>
              <a:t>5</a:t>
            </a:r>
            <a:r>
              <a:rPr lang="ru-RU"/>
              <a:t> </a:t>
            </a:r>
            <a:r>
              <a:rPr lang="ru-RU" b="1" i="1"/>
              <a:t> Ріст, розвиток, розмноження</a:t>
            </a:r>
            <a:r>
              <a:rPr lang="ru-RU"/>
              <a:t> (забезпечує самовідновлення та самовідтворення організмів)   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563" y="234950"/>
            <a:ext cx="8742362" cy="643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4988" y="828675"/>
            <a:ext cx="5432425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088" y="354013"/>
            <a:ext cx="8650287" cy="619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" y="458788"/>
            <a:ext cx="8474075" cy="611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750"/>
            <a:ext cx="9144000" cy="655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628650" y="407988"/>
            <a:ext cx="7886700" cy="61341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>
                <a:hlinkClick r:id="rId2"/>
              </a:rPr>
              <a:t>Вік</a:t>
            </a:r>
            <a:r>
              <a:rPr lang="ru-RU"/>
              <a:t> – це категорія, що слугує для позначення характеристик індивідуального розвитку.</a:t>
            </a:r>
          </a:p>
          <a:p>
            <a:pPr>
              <a:lnSpc>
                <a:spcPct val="80000"/>
              </a:lnSpc>
            </a:pPr>
            <a:r>
              <a:rPr lang="ru-RU" u="sng">
                <a:solidFill>
                  <a:schemeClr val="hlink"/>
                </a:solidFill>
              </a:rPr>
              <a:t>Віковий період</a:t>
            </a:r>
            <a:r>
              <a:rPr lang="ru-RU"/>
              <a:t> - відрізок часу життя індивіда, протягом якого процеси росту, розвитку й функціональні особливості організму однакові і відносно стійкі. </a:t>
            </a:r>
          </a:p>
          <a:p>
            <a:pPr>
              <a:lnSpc>
                <a:spcPct val="80000"/>
              </a:lnSpc>
            </a:pPr>
            <a:r>
              <a:rPr lang="ru-RU">
                <a:hlinkClick r:id="rId3"/>
              </a:rPr>
              <a:t>Вікова періодизація</a:t>
            </a:r>
            <a:r>
              <a:rPr lang="ru-RU"/>
              <a:t> – це спроба виокремити загальні закономірності, яким підпорядковується життєвий цикл людини.</a:t>
            </a:r>
          </a:p>
          <a:p>
            <a:pPr>
              <a:lnSpc>
                <a:spcPct val="80000"/>
              </a:lnSpc>
            </a:pPr>
            <a:r>
              <a:rPr lang="uk-UA" u="sng">
                <a:solidFill>
                  <a:schemeClr val="hlink"/>
                </a:solidFill>
              </a:rPr>
              <a:t>Хронологічний вік</a:t>
            </a:r>
            <a:r>
              <a:rPr lang="uk-UA"/>
              <a:t> – період від народження до моменту обстеження, що має вікову межу (день, місяць, рік). </a:t>
            </a:r>
          </a:p>
          <a:p>
            <a:pPr>
              <a:lnSpc>
                <a:spcPct val="80000"/>
              </a:lnSpc>
            </a:pPr>
            <a:r>
              <a:rPr lang="uk-UA" u="sng">
                <a:solidFill>
                  <a:schemeClr val="hlink"/>
                </a:solidFill>
              </a:rPr>
              <a:t>Біологічний вік</a:t>
            </a:r>
            <a:r>
              <a:rPr lang="uk-UA"/>
              <a:t> – сукупність морфофункціональних особливостей організму, що залежать від індивідуального темпу росту і розвитку.</a:t>
            </a:r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600" y="271463"/>
            <a:ext cx="8661400" cy="632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>
          <a:xfrm>
            <a:off x="280988" y="369455"/>
            <a:ext cx="8509000" cy="1071418"/>
          </a:xfrm>
        </p:spPr>
        <p:txBody>
          <a:bodyPr/>
          <a:lstStyle/>
          <a:p>
            <a:pPr>
              <a:lnSpc>
                <a:spcPts val="2800"/>
              </a:lnSpc>
            </a:pPr>
            <a:r>
              <a:rPr lang="ru-RU" sz="3600" b="1" u="sng" dirty="0" err="1"/>
              <a:t>Існує</a:t>
            </a:r>
            <a:r>
              <a:rPr lang="ru-RU" sz="3600" b="1" u="sng" dirty="0"/>
              <a:t> </a:t>
            </a:r>
            <a:r>
              <a:rPr lang="ru-RU" sz="3600" b="1" u="sng" dirty="0" err="1"/>
              <a:t>багато</a:t>
            </a:r>
            <a:r>
              <a:rPr lang="ru-RU" sz="3600" b="1" u="sng" dirty="0"/>
              <a:t> </a:t>
            </a:r>
            <a:r>
              <a:rPr lang="ru-RU" sz="3600" b="1" u="sng" dirty="0" err="1"/>
              <a:t>різних</a:t>
            </a:r>
            <a:r>
              <a:rPr lang="ru-RU" sz="3600" b="1" u="sng" dirty="0"/>
              <a:t> </a:t>
            </a:r>
            <a:r>
              <a:rPr lang="ru-RU" sz="3600" b="1" u="sng" dirty="0" err="1"/>
              <a:t>теорій</a:t>
            </a:r>
            <a:r>
              <a:rPr lang="ru-RU" sz="3600" b="1" u="sng" dirty="0"/>
              <a:t>, </a:t>
            </a:r>
            <a:r>
              <a:rPr lang="ru-RU" sz="3600" b="1" u="sng" dirty="0" err="1"/>
              <a:t>що</a:t>
            </a:r>
            <a:r>
              <a:rPr lang="ru-RU" sz="3600" b="1" u="sng" dirty="0"/>
              <a:t> </a:t>
            </a:r>
            <a:r>
              <a:rPr lang="ru-RU" sz="3600" b="1" u="sng" dirty="0" err="1"/>
              <a:t>пояснюють</a:t>
            </a:r>
            <a:r>
              <a:rPr lang="ru-RU" sz="3600" b="1" u="sng" dirty="0"/>
              <a:t> </a:t>
            </a:r>
            <a:r>
              <a:rPr lang="ru-RU" sz="3600" b="1" u="sng" dirty="0" err="1"/>
              <a:t>явище</a:t>
            </a:r>
            <a:r>
              <a:rPr lang="ru-RU" sz="3600" b="1" u="sng" dirty="0"/>
              <a:t> </a:t>
            </a:r>
            <a:r>
              <a:rPr lang="ru-RU" sz="3600" b="1" u="sng" dirty="0" err="1"/>
              <a:t>акселерації</a:t>
            </a:r>
            <a:r>
              <a:rPr lang="ru-RU" sz="3600" b="1" u="sng" dirty="0"/>
              <a:t>:</a:t>
            </a:r>
            <a:r>
              <a:rPr lang="ru-RU" sz="3600" dirty="0"/>
              <a:t> </a:t>
            </a:r>
          </a:p>
        </p:txBody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>
          <a:xfrm>
            <a:off x="198438" y="1440873"/>
            <a:ext cx="8801100" cy="5248852"/>
          </a:xfrm>
        </p:spPr>
        <p:txBody>
          <a:bodyPr/>
          <a:lstStyle/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ru-RU" sz="2400" dirty="0"/>
              <a:t>1. </a:t>
            </a:r>
            <a:r>
              <a:rPr lang="ru-RU" sz="2400" b="1" i="1" u="sng" dirty="0" err="1"/>
              <a:t>Геліогенна</a:t>
            </a:r>
            <a:r>
              <a:rPr lang="ru-RU" sz="2400" b="1" i="1" u="sng" dirty="0"/>
              <a:t> </a:t>
            </a:r>
            <a:r>
              <a:rPr lang="ru-RU" sz="2400" b="1" i="1" u="sng" dirty="0" err="1"/>
              <a:t>теорія</a:t>
            </a:r>
            <a:r>
              <a:rPr lang="ru-RU" sz="2400" dirty="0"/>
              <a:t>. </a:t>
            </a:r>
            <a:r>
              <a:rPr lang="ru-RU" sz="2400" dirty="0" err="1"/>
              <a:t>Відповідно</a:t>
            </a:r>
            <a:r>
              <a:rPr lang="ru-RU" sz="2400" dirty="0"/>
              <a:t> до </a:t>
            </a:r>
            <a:r>
              <a:rPr lang="ru-RU" sz="2400" dirty="0" err="1"/>
              <a:t>цієї</a:t>
            </a:r>
            <a:r>
              <a:rPr lang="ru-RU" sz="2400" dirty="0"/>
              <a:t> </a:t>
            </a:r>
            <a:r>
              <a:rPr lang="ru-RU" sz="2400" dirty="0" err="1"/>
              <a:t>теорії</a:t>
            </a:r>
            <a:r>
              <a:rPr lang="ru-RU" sz="2400" dirty="0"/>
              <a:t> </a:t>
            </a:r>
            <a:r>
              <a:rPr lang="ru-RU" sz="2400" dirty="0" err="1"/>
              <a:t>вчені</a:t>
            </a:r>
            <a:r>
              <a:rPr lang="ru-RU" sz="2400" dirty="0"/>
              <a:t> </a:t>
            </a:r>
            <a:r>
              <a:rPr lang="ru-RU" sz="2400" dirty="0" err="1"/>
              <a:t>пов'язують</a:t>
            </a:r>
            <a:r>
              <a:rPr lang="ru-RU" sz="2400" dirty="0"/>
              <a:t> </a:t>
            </a:r>
            <a:r>
              <a:rPr lang="ru-RU" sz="2400" dirty="0" err="1"/>
              <a:t>акселерацію</a:t>
            </a:r>
            <a:r>
              <a:rPr lang="ru-RU" sz="2400" dirty="0"/>
              <a:t> з </a:t>
            </a:r>
            <a:r>
              <a:rPr lang="ru-RU" sz="2400" dirty="0" err="1"/>
              <a:t>посиленим</a:t>
            </a:r>
            <a:r>
              <a:rPr lang="ru-RU" sz="2400" dirty="0"/>
              <a:t> </a:t>
            </a:r>
            <a:r>
              <a:rPr lang="ru-RU" sz="2400" dirty="0" err="1"/>
              <a:t>ультрафіолетовим</a:t>
            </a:r>
            <a:r>
              <a:rPr lang="ru-RU" sz="2400" dirty="0"/>
              <a:t> </a:t>
            </a:r>
            <a:r>
              <a:rPr lang="ru-RU" sz="2400" dirty="0" err="1"/>
              <a:t>опроміненням</a:t>
            </a:r>
            <a:r>
              <a:rPr lang="ru-RU" sz="2400" dirty="0"/>
              <a:t>, вони </a:t>
            </a:r>
            <a:r>
              <a:rPr lang="ru-RU" sz="2400" dirty="0" err="1"/>
              <a:t>вважають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сучасні</a:t>
            </a:r>
            <a:r>
              <a:rPr lang="ru-RU" sz="2400" dirty="0"/>
              <a:t> </a:t>
            </a:r>
            <a:r>
              <a:rPr lang="ru-RU" sz="2400" dirty="0" err="1"/>
              <a:t>діти</a:t>
            </a:r>
            <a:r>
              <a:rPr lang="ru-RU" sz="2400" dirty="0"/>
              <a:t> </a:t>
            </a:r>
            <a:r>
              <a:rPr lang="ru-RU" sz="2400" dirty="0" err="1"/>
              <a:t>більше</a:t>
            </a:r>
            <a:r>
              <a:rPr lang="ru-RU" sz="2400" dirty="0"/>
              <a:t> </a:t>
            </a:r>
            <a:r>
              <a:rPr lang="ru-RU" sz="2400" dirty="0" err="1"/>
              <a:t>піддаються</a:t>
            </a:r>
            <a:r>
              <a:rPr lang="ru-RU" sz="2400" dirty="0"/>
              <a:t> </a:t>
            </a:r>
            <a:r>
              <a:rPr lang="ru-RU" sz="2400" dirty="0" err="1"/>
              <a:t>дії</a:t>
            </a:r>
            <a:r>
              <a:rPr lang="ru-RU" sz="2400" dirty="0"/>
              <a:t> </a:t>
            </a:r>
            <a:r>
              <a:rPr lang="ru-RU" sz="2400" dirty="0" err="1"/>
              <a:t>сонячної</a:t>
            </a:r>
            <a:r>
              <a:rPr lang="ru-RU" sz="2400" dirty="0"/>
              <a:t> </a:t>
            </a:r>
            <a:r>
              <a:rPr lang="ru-RU" sz="2400" dirty="0" err="1"/>
              <a:t>радіації</a:t>
            </a:r>
            <a:r>
              <a:rPr lang="ru-RU" sz="2400" dirty="0"/>
              <a:t>. 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ru-RU" sz="2400" dirty="0"/>
              <a:t>2. </a:t>
            </a:r>
            <a:r>
              <a:rPr lang="ru-RU" sz="2400" b="1" i="1" u="sng" dirty="0" err="1"/>
              <a:t>Аліментарна</a:t>
            </a:r>
            <a:r>
              <a:rPr lang="ru-RU" sz="2400" b="1" i="1" u="sng" dirty="0"/>
              <a:t> </a:t>
            </a:r>
            <a:r>
              <a:rPr lang="ru-RU" sz="2400" b="1" i="1" u="sng" dirty="0" err="1"/>
              <a:t>теорія</a:t>
            </a:r>
            <a:r>
              <a:rPr lang="ru-RU" sz="2400" dirty="0"/>
              <a:t>. Тут </a:t>
            </a:r>
            <a:r>
              <a:rPr lang="ru-RU" sz="2400" dirty="0" err="1"/>
              <a:t>учені</a:t>
            </a:r>
            <a:r>
              <a:rPr lang="ru-RU" sz="2400" dirty="0"/>
              <a:t> </a:t>
            </a:r>
            <a:r>
              <a:rPr lang="ru-RU" sz="2400" dirty="0" err="1"/>
              <a:t>пов'язують</a:t>
            </a:r>
            <a:r>
              <a:rPr lang="ru-RU" sz="2400" dirty="0"/>
              <a:t> </a:t>
            </a:r>
            <a:r>
              <a:rPr lang="ru-RU" sz="2400" dirty="0" err="1"/>
              <a:t>акселерацію</a:t>
            </a:r>
            <a:r>
              <a:rPr lang="ru-RU" sz="2400" dirty="0"/>
              <a:t> з </a:t>
            </a:r>
            <a:r>
              <a:rPr lang="ru-RU" sz="2400" dirty="0" err="1"/>
              <a:t>посиленим</a:t>
            </a:r>
            <a:r>
              <a:rPr lang="ru-RU" sz="2400" dirty="0"/>
              <a:t> </a:t>
            </a:r>
            <a:r>
              <a:rPr lang="ru-RU" sz="2400" dirty="0" err="1"/>
              <a:t>споживанням</a:t>
            </a:r>
            <a:r>
              <a:rPr lang="ru-RU" sz="2400" dirty="0"/>
              <a:t> </a:t>
            </a:r>
            <a:r>
              <a:rPr lang="ru-RU" sz="2400" dirty="0" err="1"/>
              <a:t>білків</a:t>
            </a:r>
            <a:r>
              <a:rPr lang="ru-RU" sz="2400" dirty="0"/>
              <a:t>.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ru-RU" sz="2400" dirty="0"/>
              <a:t>3. </a:t>
            </a:r>
            <a:r>
              <a:rPr lang="ru-RU" sz="2400" b="1" i="1" u="sng" dirty="0" err="1"/>
              <a:t>Нутрігенна</a:t>
            </a:r>
            <a:r>
              <a:rPr lang="ru-RU" sz="2400" b="1" i="1" u="sng" dirty="0"/>
              <a:t> </a:t>
            </a:r>
            <a:r>
              <a:rPr lang="ru-RU" sz="2400" b="1" i="1" u="sng" dirty="0" err="1"/>
              <a:t>теорія</a:t>
            </a:r>
            <a:r>
              <a:rPr lang="ru-RU" sz="2400" dirty="0"/>
              <a:t>. </a:t>
            </a:r>
            <a:r>
              <a:rPr lang="ru-RU" sz="2400" dirty="0" err="1"/>
              <a:t>Відповідно</a:t>
            </a:r>
            <a:r>
              <a:rPr lang="ru-RU" sz="2400" dirty="0"/>
              <a:t> до </a:t>
            </a:r>
            <a:r>
              <a:rPr lang="ru-RU" sz="2400" dirty="0" err="1"/>
              <a:t>цієї</a:t>
            </a:r>
            <a:r>
              <a:rPr lang="ru-RU" sz="2400" dirty="0"/>
              <a:t> </a:t>
            </a:r>
            <a:r>
              <a:rPr lang="ru-RU" sz="2400" dirty="0" err="1"/>
              <a:t>теорії</a:t>
            </a:r>
            <a:r>
              <a:rPr lang="ru-RU" sz="2400" dirty="0"/>
              <a:t> </a:t>
            </a:r>
            <a:r>
              <a:rPr lang="ru-RU" sz="2400" dirty="0" err="1"/>
              <a:t>вчені</a:t>
            </a:r>
            <a:r>
              <a:rPr lang="ru-RU" sz="2400" dirty="0"/>
              <a:t> </a:t>
            </a:r>
            <a:r>
              <a:rPr lang="ru-RU" sz="2400" dirty="0" err="1"/>
              <a:t>пов'язують</a:t>
            </a:r>
            <a:r>
              <a:rPr lang="ru-RU" sz="2400" dirty="0"/>
              <a:t> </a:t>
            </a:r>
            <a:r>
              <a:rPr lang="ru-RU" sz="2400" dirty="0" err="1"/>
              <a:t>акселерацію</a:t>
            </a:r>
            <a:r>
              <a:rPr lang="ru-RU" sz="2400" dirty="0"/>
              <a:t> з </a:t>
            </a:r>
            <a:r>
              <a:rPr lang="ru-RU" sz="2400" dirty="0" err="1"/>
              <a:t>посиленим</a:t>
            </a:r>
            <a:r>
              <a:rPr lang="ru-RU" sz="2400" dirty="0"/>
              <a:t> </a:t>
            </a:r>
            <a:r>
              <a:rPr lang="ru-RU" sz="2400" dirty="0" err="1"/>
              <a:t>споживанням</a:t>
            </a:r>
            <a:r>
              <a:rPr lang="ru-RU" sz="2400" dirty="0"/>
              <a:t> </a:t>
            </a:r>
            <a:r>
              <a:rPr lang="ru-RU" sz="2400" dirty="0" err="1"/>
              <a:t>вітамінів</a:t>
            </a:r>
            <a:r>
              <a:rPr lang="ru-RU" sz="2400" dirty="0"/>
              <a:t> і </a:t>
            </a:r>
            <a:r>
              <a:rPr lang="ru-RU" sz="2400" dirty="0" err="1"/>
              <a:t>мінеральних</a:t>
            </a:r>
            <a:r>
              <a:rPr lang="ru-RU" sz="2400" dirty="0"/>
              <a:t> солей. 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ru-RU" sz="2400" dirty="0"/>
              <a:t>4. </a:t>
            </a:r>
            <a:r>
              <a:rPr lang="ru-RU" sz="2400" b="1" i="1" u="sng" dirty="0" err="1"/>
              <a:t>Генетична</a:t>
            </a:r>
            <a:r>
              <a:rPr lang="ru-RU" sz="2400" b="1" i="1" u="sng" dirty="0"/>
              <a:t> </a:t>
            </a:r>
            <a:r>
              <a:rPr lang="ru-RU" sz="2400" b="1" i="1" u="sng" dirty="0" err="1"/>
              <a:t>теорія</a:t>
            </a:r>
            <a:r>
              <a:rPr lang="ru-RU" sz="2400" dirty="0"/>
              <a:t>. За </a:t>
            </a:r>
            <a:r>
              <a:rPr lang="ru-RU" sz="2400" dirty="0" err="1"/>
              <a:t>цією</a:t>
            </a:r>
            <a:r>
              <a:rPr lang="ru-RU" sz="2400" dirty="0"/>
              <a:t> </a:t>
            </a:r>
            <a:r>
              <a:rPr lang="ru-RU" sz="2400" dirty="0" err="1"/>
              <a:t>теорією</a:t>
            </a:r>
            <a:r>
              <a:rPr lang="ru-RU" sz="2400" dirty="0"/>
              <a:t> </a:t>
            </a:r>
            <a:r>
              <a:rPr lang="ru-RU" sz="2400" dirty="0" err="1"/>
              <a:t>зміни</a:t>
            </a:r>
            <a:r>
              <a:rPr lang="ru-RU" sz="2400" dirty="0"/>
              <a:t> росту </a:t>
            </a:r>
            <a:r>
              <a:rPr lang="ru-RU" sz="2400" dirty="0" err="1"/>
              <a:t>пов'язують</a:t>
            </a:r>
            <a:r>
              <a:rPr lang="ru-RU" sz="2400" dirty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циклічними</a:t>
            </a:r>
            <a:r>
              <a:rPr lang="ru-RU" sz="2400" dirty="0"/>
              <a:t> </a:t>
            </a:r>
            <a:r>
              <a:rPr lang="ru-RU" sz="2400" dirty="0" err="1"/>
              <a:t>змінами</a:t>
            </a:r>
            <a:r>
              <a:rPr lang="ru-RU" sz="2400" dirty="0"/>
              <a:t> у </a:t>
            </a:r>
            <a:r>
              <a:rPr lang="ru-RU" sz="2400" dirty="0" err="1"/>
              <a:t>природі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спричиняють</a:t>
            </a:r>
            <a:r>
              <a:rPr lang="ru-RU" sz="2400" dirty="0"/>
              <a:t> </a:t>
            </a:r>
            <a:r>
              <a:rPr lang="ru-RU" sz="2400" dirty="0" err="1"/>
              <a:t>спалахи</a:t>
            </a:r>
            <a:r>
              <a:rPr lang="ru-RU" sz="2400" dirty="0"/>
              <a:t> росту. В </a:t>
            </a:r>
            <a:r>
              <a:rPr lang="ru-RU" sz="2400" dirty="0" err="1"/>
              <a:t>історії</a:t>
            </a:r>
            <a:r>
              <a:rPr lang="ru-RU" sz="2400" dirty="0"/>
              <a:t> </a:t>
            </a:r>
            <a:r>
              <a:rPr lang="ru-RU" sz="2400" dirty="0" err="1"/>
              <a:t>людства</a:t>
            </a:r>
            <a:r>
              <a:rPr lang="ru-RU" sz="2400" dirty="0"/>
              <a:t> </a:t>
            </a:r>
            <a:r>
              <a:rPr lang="ru-RU" sz="2400" dirty="0" err="1"/>
              <a:t>можна</a:t>
            </a:r>
            <a:r>
              <a:rPr lang="ru-RU" sz="2400" dirty="0"/>
              <a:t> </a:t>
            </a:r>
            <a:r>
              <a:rPr lang="ru-RU" sz="2400" dirty="0" err="1"/>
              <a:t>виділити</a:t>
            </a:r>
            <a:r>
              <a:rPr lang="ru-RU" sz="2400" dirty="0"/>
              <a:t> </a:t>
            </a:r>
            <a:r>
              <a:rPr lang="ru-RU" sz="2400" dirty="0" err="1"/>
              <a:t>коливання</a:t>
            </a:r>
            <a:r>
              <a:rPr lang="ru-RU" sz="2400" dirty="0"/>
              <a:t> росту </a:t>
            </a:r>
            <a:r>
              <a:rPr lang="ru-RU" sz="2400" dirty="0" err="1"/>
              <a:t>людини</a:t>
            </a:r>
            <a:r>
              <a:rPr lang="ru-RU" sz="2400" dirty="0"/>
              <a:t>: </a:t>
            </a:r>
            <a:r>
              <a:rPr lang="ru-RU" sz="2400" dirty="0" err="1"/>
              <a:t>маленькі</a:t>
            </a:r>
            <a:r>
              <a:rPr lang="ru-RU" sz="2400" dirty="0"/>
              <a:t> </a:t>
            </a:r>
            <a:r>
              <a:rPr lang="ru-RU" sz="2400" dirty="0" err="1"/>
              <a:t>синантропи</a:t>
            </a:r>
            <a:r>
              <a:rPr lang="ru-RU" sz="2400" dirty="0"/>
              <a:t> й </a:t>
            </a:r>
            <a:r>
              <a:rPr lang="ru-RU" sz="2400" dirty="0" err="1"/>
              <a:t>великі</a:t>
            </a:r>
            <a:r>
              <a:rPr lang="ru-RU" sz="2400" dirty="0"/>
              <a:t> </a:t>
            </a:r>
            <a:r>
              <a:rPr lang="ru-RU" sz="2400" dirty="0" err="1"/>
              <a:t>кроманьйонці</a:t>
            </a:r>
            <a:r>
              <a:rPr lang="ru-RU" sz="2400" dirty="0"/>
              <a:t>, </a:t>
            </a:r>
            <a:r>
              <a:rPr lang="ru-RU" sz="2400" dirty="0" err="1"/>
              <a:t>відносно</a:t>
            </a:r>
            <a:r>
              <a:rPr lang="ru-RU" sz="2400" dirty="0"/>
              <a:t> маленький </a:t>
            </a:r>
            <a:r>
              <a:rPr lang="ru-RU" sz="2400" dirty="0" err="1"/>
              <a:t>зріст</a:t>
            </a:r>
            <a:r>
              <a:rPr lang="ru-RU" sz="2400" dirty="0"/>
              <a:t> </a:t>
            </a:r>
            <a:r>
              <a:rPr lang="ru-RU" sz="2400" dirty="0" err="1"/>
              <a:t>чоловіків</a:t>
            </a:r>
            <a:r>
              <a:rPr lang="ru-RU" sz="2400" dirty="0"/>
              <a:t> у </a:t>
            </a:r>
            <a:r>
              <a:rPr lang="ru-RU" sz="2400" dirty="0" err="1"/>
              <a:t>середні</a:t>
            </a:r>
            <a:r>
              <a:rPr lang="ru-RU" sz="2400" dirty="0"/>
              <a:t> </a:t>
            </a:r>
            <a:r>
              <a:rPr lang="ru-RU" sz="2400" dirty="0" err="1"/>
              <a:t>віки</a:t>
            </a:r>
            <a:r>
              <a:rPr lang="ru-RU" sz="2400" dirty="0"/>
              <a:t> і </a:t>
            </a:r>
            <a:r>
              <a:rPr lang="ru-RU" sz="2400" dirty="0" err="1"/>
              <a:t>збільшення</a:t>
            </a:r>
            <a:r>
              <a:rPr lang="ru-RU" sz="2400" dirty="0"/>
              <a:t> </a:t>
            </a:r>
            <a:r>
              <a:rPr lang="ru-RU" sz="2400" dirty="0" err="1"/>
              <a:t>зросту</a:t>
            </a:r>
            <a:r>
              <a:rPr lang="ru-RU" sz="2400" dirty="0"/>
              <a:t> у </a:t>
            </a:r>
            <a:r>
              <a:rPr lang="ru-RU" sz="2400" dirty="0" err="1"/>
              <a:t>чоловіків</a:t>
            </a:r>
            <a:r>
              <a:rPr lang="ru-RU" sz="2400" dirty="0"/>
              <a:t> з </a:t>
            </a:r>
            <a:r>
              <a:rPr lang="ru-RU" sz="2400" dirty="0" err="1"/>
              <a:t>кінця</a:t>
            </a:r>
            <a:r>
              <a:rPr lang="ru-RU" sz="2400" dirty="0"/>
              <a:t> 19-го </a:t>
            </a:r>
            <a:r>
              <a:rPr lang="ru-RU" sz="2400" dirty="0" err="1"/>
              <a:t>століття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675" y="254000"/>
            <a:ext cx="8539163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3"/>
          <p:cNvSpPr>
            <a:spLocks noGrp="1"/>
          </p:cNvSpPr>
          <p:nvPr>
            <p:ph type="body" idx="1"/>
          </p:nvPr>
        </p:nvSpPr>
        <p:spPr>
          <a:xfrm>
            <a:off x="538163" y="905164"/>
            <a:ext cx="8242300" cy="5694074"/>
          </a:xfrm>
        </p:spPr>
        <p:txBody>
          <a:bodyPr/>
          <a:lstStyle/>
          <a:p>
            <a:r>
              <a:rPr lang="ru-RU" b="1" dirty="0" err="1"/>
              <a:t>Явище</a:t>
            </a:r>
            <a:r>
              <a:rPr lang="ru-RU" b="1" dirty="0"/>
              <a:t> </a:t>
            </a:r>
            <a:r>
              <a:rPr lang="ru-RU" b="1" dirty="0" err="1"/>
              <a:t>ретардації</a:t>
            </a:r>
            <a:r>
              <a:rPr lang="ru-RU" b="1" dirty="0"/>
              <a:t> </a:t>
            </a:r>
            <a:r>
              <a:rPr lang="ru-RU" b="1" dirty="0" err="1"/>
              <a:t>розвитку</a:t>
            </a:r>
            <a:r>
              <a:rPr lang="ru-RU" b="1" dirty="0"/>
              <a:t> </a:t>
            </a:r>
            <a:r>
              <a:rPr lang="ru-RU" b="1" dirty="0" err="1"/>
              <a:t>дітей</a:t>
            </a:r>
            <a:r>
              <a:rPr lang="ru-RU" b="1" dirty="0"/>
              <a:t> і </a:t>
            </a:r>
            <a:r>
              <a:rPr lang="ru-RU" b="1" dirty="0" err="1"/>
              <a:t>підлітків</a:t>
            </a:r>
            <a:r>
              <a:rPr lang="ru-RU" b="1" dirty="0"/>
              <a:t> </a:t>
            </a:r>
            <a:r>
              <a:rPr lang="ru-RU" b="1" dirty="0" err="1"/>
              <a:t>цікавить</a:t>
            </a:r>
            <a:r>
              <a:rPr lang="ru-RU" b="1" dirty="0"/>
              <a:t> </a:t>
            </a:r>
            <a:r>
              <a:rPr lang="ru-RU" b="1" dirty="0" err="1"/>
              <a:t>учених</a:t>
            </a:r>
            <a:r>
              <a:rPr lang="ru-RU" b="1" dirty="0"/>
              <a:t> </a:t>
            </a:r>
            <a:r>
              <a:rPr lang="ru-RU" b="1" dirty="0" err="1"/>
              <a:t>головним</a:t>
            </a:r>
            <a:r>
              <a:rPr lang="ru-RU" b="1" dirty="0"/>
              <a:t> чином у </a:t>
            </a:r>
            <a:r>
              <a:rPr lang="ru-RU" b="1" dirty="0" err="1"/>
              <a:t>зв'язку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вирішенням</a:t>
            </a:r>
            <a:r>
              <a:rPr lang="ru-RU" b="1" dirty="0"/>
              <a:t> </a:t>
            </a:r>
            <a:r>
              <a:rPr lang="ru-RU" b="1" dirty="0" err="1"/>
              <a:t>проблеми</a:t>
            </a:r>
            <a:r>
              <a:rPr lang="ru-RU" b="1" dirty="0"/>
              <a:t> </a:t>
            </a:r>
            <a:r>
              <a:rPr lang="ru-RU" b="1" dirty="0" err="1"/>
              <a:t>шкільної</a:t>
            </a:r>
            <a:r>
              <a:rPr lang="ru-RU" b="1" dirty="0"/>
              <a:t> </a:t>
            </a:r>
            <a:r>
              <a:rPr lang="ru-RU" b="1" dirty="0" err="1"/>
              <a:t>зрілості</a:t>
            </a:r>
            <a:r>
              <a:rPr lang="ru-RU" b="1" dirty="0"/>
              <a:t>. </a:t>
            </a:r>
          </a:p>
          <a:p>
            <a:r>
              <a:rPr lang="ru-RU" b="1" u="sng" dirty="0"/>
              <a:t>Число </a:t>
            </a:r>
            <a:r>
              <a:rPr lang="ru-RU" b="1" u="sng" dirty="0" err="1"/>
              <a:t>дітей</a:t>
            </a:r>
            <a:r>
              <a:rPr lang="ru-RU" b="1" u="sng" dirty="0"/>
              <a:t> </a:t>
            </a:r>
            <a:r>
              <a:rPr lang="ru-RU" b="1" u="sng" dirty="0" err="1"/>
              <a:t>із</a:t>
            </a:r>
            <a:r>
              <a:rPr lang="ru-RU" b="1" u="sng" dirty="0"/>
              <a:t> </a:t>
            </a:r>
            <a:r>
              <a:rPr lang="ru-RU" b="1" u="sng" dirty="0" err="1"/>
              <a:t>ретардацією</a:t>
            </a:r>
            <a:r>
              <a:rPr lang="ru-RU" b="1" u="sng" dirty="0"/>
              <a:t> </a:t>
            </a:r>
            <a:r>
              <a:rPr lang="ru-RU" b="1" dirty="0" err="1"/>
              <a:t>усередині</a:t>
            </a:r>
            <a:r>
              <a:rPr lang="ru-RU" b="1" dirty="0"/>
              <a:t> </a:t>
            </a:r>
            <a:r>
              <a:rPr lang="ru-RU" b="1" dirty="0" err="1"/>
              <a:t>вікових</a:t>
            </a:r>
            <a:r>
              <a:rPr lang="ru-RU" b="1" dirty="0"/>
              <a:t> </a:t>
            </a:r>
            <a:r>
              <a:rPr lang="ru-RU" b="1" dirty="0" err="1"/>
              <a:t>груп</a:t>
            </a:r>
            <a:r>
              <a:rPr lang="ru-RU" b="1" dirty="0"/>
              <a:t> </a:t>
            </a:r>
            <a:r>
              <a:rPr lang="ru-RU" b="1" u="sng" dirty="0" err="1"/>
              <a:t>досягає</a:t>
            </a:r>
            <a:r>
              <a:rPr lang="ru-RU" b="1" u="sng" dirty="0"/>
              <a:t> 13-20%, </a:t>
            </a:r>
            <a:r>
              <a:rPr lang="ru-RU" b="1" dirty="0"/>
              <a:t>і </a:t>
            </a:r>
            <a:r>
              <a:rPr lang="ru-RU" b="1" dirty="0" err="1"/>
              <a:t>це</a:t>
            </a:r>
            <a:r>
              <a:rPr lang="ru-RU" b="1" dirty="0"/>
              <a:t> особливо </a:t>
            </a:r>
            <a:r>
              <a:rPr lang="ru-RU" b="1" dirty="0" err="1"/>
              <a:t>важливо</a:t>
            </a:r>
            <a:r>
              <a:rPr lang="ru-RU" b="1" dirty="0"/>
              <a:t> </a:t>
            </a:r>
            <a:r>
              <a:rPr lang="ru-RU" b="1" dirty="0" err="1"/>
              <a:t>враховувати</a:t>
            </a:r>
            <a:r>
              <a:rPr lang="ru-RU" b="1" dirty="0"/>
              <a:t> при </a:t>
            </a:r>
            <a:r>
              <a:rPr lang="ru-RU" b="1" dirty="0" err="1"/>
              <a:t>вступі</a:t>
            </a:r>
            <a:r>
              <a:rPr lang="ru-RU" b="1" dirty="0"/>
              <a:t> </a:t>
            </a:r>
            <a:r>
              <a:rPr lang="ru-RU" b="1" dirty="0" err="1"/>
              <a:t>дітей</a:t>
            </a:r>
            <a:r>
              <a:rPr lang="ru-RU" b="1" dirty="0"/>
              <a:t> до </a:t>
            </a:r>
            <a:r>
              <a:rPr lang="ru-RU" b="1" dirty="0" err="1"/>
              <a:t>школи</a:t>
            </a:r>
            <a:r>
              <a:rPr lang="ru-RU" b="1" dirty="0"/>
              <a:t>. </a:t>
            </a:r>
          </a:p>
          <a:p>
            <a:r>
              <a:rPr lang="ru-RU" b="1" dirty="0" err="1"/>
              <a:t>Біологічні</a:t>
            </a:r>
            <a:r>
              <a:rPr lang="ru-RU" b="1" dirty="0"/>
              <a:t> </a:t>
            </a:r>
            <a:r>
              <a:rPr lang="ru-RU" b="1" dirty="0" err="1"/>
              <a:t>механізми</a:t>
            </a:r>
            <a:r>
              <a:rPr lang="ru-RU" b="1" dirty="0"/>
              <a:t> </a:t>
            </a:r>
            <a:r>
              <a:rPr lang="ru-RU" b="1" dirty="0" err="1"/>
              <a:t>ретардації</a:t>
            </a:r>
            <a:r>
              <a:rPr lang="ru-RU" b="1" dirty="0"/>
              <a:t> </a:t>
            </a:r>
            <a:r>
              <a:rPr lang="ru-RU" b="1" dirty="0" err="1"/>
              <a:t>фізичного</a:t>
            </a:r>
            <a:r>
              <a:rPr lang="ru-RU" b="1" dirty="0"/>
              <a:t> </a:t>
            </a:r>
            <a:r>
              <a:rPr lang="ru-RU" b="1" dirty="0" err="1"/>
              <a:t>розвитку</a:t>
            </a:r>
            <a:r>
              <a:rPr lang="ru-RU" b="1" dirty="0"/>
              <a:t> </a:t>
            </a:r>
            <a:r>
              <a:rPr lang="ru-RU" b="1" dirty="0" err="1"/>
              <a:t>дітей</a:t>
            </a:r>
            <a:r>
              <a:rPr lang="ru-RU" b="1" dirty="0"/>
              <a:t> і </a:t>
            </a:r>
            <a:r>
              <a:rPr lang="ru-RU" b="1" dirty="0" err="1"/>
              <a:t>підлітків</a:t>
            </a:r>
            <a:r>
              <a:rPr lang="ru-RU" b="1" dirty="0"/>
              <a:t> мало </a:t>
            </a:r>
            <a:r>
              <a:rPr lang="ru-RU" b="1" dirty="0" err="1"/>
              <a:t>вивчені</a:t>
            </a:r>
            <a:r>
              <a:rPr lang="ru-RU" b="1" dirty="0"/>
              <a:t>. </a:t>
            </a:r>
            <a:r>
              <a:rPr lang="ru-RU" b="1" dirty="0" err="1"/>
              <a:t>Важливе</a:t>
            </a:r>
            <a:r>
              <a:rPr lang="ru-RU" b="1" dirty="0"/>
              <a:t> </a:t>
            </a:r>
            <a:r>
              <a:rPr lang="ru-RU" b="1" dirty="0" err="1"/>
              <a:t>значення</a:t>
            </a:r>
            <a:r>
              <a:rPr lang="ru-RU" b="1" dirty="0"/>
              <a:t> </a:t>
            </a:r>
            <a:r>
              <a:rPr lang="ru-RU" b="1" dirty="0" err="1"/>
              <a:t>мають</a:t>
            </a:r>
            <a:r>
              <a:rPr lang="ru-RU" b="1" dirty="0"/>
              <a:t> </a:t>
            </a:r>
            <a:r>
              <a:rPr lang="ru-RU" b="1" dirty="0" err="1"/>
              <a:t>ендогенні</a:t>
            </a:r>
            <a:r>
              <a:rPr lang="ru-RU" b="1" dirty="0"/>
              <a:t> (</a:t>
            </a:r>
            <a:r>
              <a:rPr lang="ru-RU" sz="2400" b="1" i="1" dirty="0" err="1"/>
              <a:t>різні</a:t>
            </a:r>
            <a:r>
              <a:rPr lang="ru-RU" sz="2400" b="1" i="1" dirty="0"/>
              <a:t> </a:t>
            </a:r>
            <a:r>
              <a:rPr lang="ru-RU" sz="2400" b="1" i="1" dirty="0" err="1"/>
              <a:t>спадкові</a:t>
            </a:r>
            <a:r>
              <a:rPr lang="ru-RU" sz="2400" b="1" i="1" dirty="0"/>
              <a:t>, </a:t>
            </a:r>
            <a:r>
              <a:rPr lang="ru-RU" sz="2400" b="1" i="1" dirty="0" err="1"/>
              <a:t>уроджені</a:t>
            </a:r>
            <a:r>
              <a:rPr lang="ru-RU" sz="2400" b="1" i="1" dirty="0"/>
              <a:t> й </a:t>
            </a:r>
            <a:r>
              <a:rPr lang="ru-RU" sz="2400" b="1" i="1" dirty="0" err="1"/>
              <a:t>придбані</a:t>
            </a:r>
            <a:r>
              <a:rPr lang="ru-RU" sz="2400" b="1" i="1" dirty="0"/>
              <a:t> у постнатальному </a:t>
            </a:r>
            <a:r>
              <a:rPr lang="ru-RU" sz="2400" b="1" i="1" dirty="0" err="1"/>
              <a:t>онтогенезі</a:t>
            </a:r>
            <a:r>
              <a:rPr lang="ru-RU" sz="2400" b="1" i="1" dirty="0"/>
              <a:t> </a:t>
            </a:r>
            <a:r>
              <a:rPr lang="ru-RU" sz="2400" b="1" i="1" dirty="0" err="1"/>
              <a:t>органічні</a:t>
            </a:r>
            <a:r>
              <a:rPr lang="ru-RU" sz="2400" b="1" i="1" dirty="0"/>
              <a:t> </a:t>
            </a:r>
            <a:r>
              <a:rPr lang="ru-RU" sz="2400" b="1" i="1" dirty="0" err="1"/>
              <a:t>порушення</a:t>
            </a:r>
            <a:r>
              <a:rPr lang="ru-RU" b="1" dirty="0"/>
              <a:t>) й </a:t>
            </a:r>
            <a:r>
              <a:rPr lang="ru-RU" b="1" dirty="0" err="1"/>
              <a:t>екзогенні</a:t>
            </a:r>
            <a:r>
              <a:rPr lang="ru-RU" b="1" dirty="0"/>
              <a:t> причини (</a:t>
            </a:r>
            <a:r>
              <a:rPr lang="ru-RU" sz="2400" b="1" i="1" dirty="0" err="1"/>
              <a:t>різні</a:t>
            </a:r>
            <a:r>
              <a:rPr lang="ru-RU" sz="2400" b="1" i="1" dirty="0"/>
              <a:t> </a:t>
            </a:r>
            <a:r>
              <a:rPr lang="ru-RU" sz="2400" b="1" i="1" dirty="0" err="1"/>
              <a:t>фактори</a:t>
            </a:r>
            <a:r>
              <a:rPr lang="ru-RU" sz="2400" b="1" i="1" dirty="0"/>
              <a:t> </a:t>
            </a:r>
            <a:r>
              <a:rPr lang="ru-RU" sz="2400" b="1" i="1" dirty="0" err="1"/>
              <a:t>соціального</a:t>
            </a:r>
            <a:r>
              <a:rPr lang="ru-RU" sz="2400" b="1" i="1" dirty="0"/>
              <a:t> характеру</a:t>
            </a:r>
            <a:r>
              <a:rPr lang="ru-RU" sz="2400" b="1" dirty="0"/>
              <a:t>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Grp="1"/>
          </p:cNvSpPr>
          <p:nvPr>
            <p:ph type="title" idx="4294967295"/>
          </p:nvPr>
        </p:nvSpPr>
        <p:spPr>
          <a:xfrm>
            <a:off x="136525" y="0"/>
            <a:ext cx="9136063" cy="6858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600" b="1" u="sng"/>
              <a:t>3"кити" фізіології – це система, регуляція і збудливість.</a:t>
            </a:r>
            <a:br>
              <a:rPr lang="ru-RU" sz="3600" b="1" u="sng"/>
            </a:br>
            <a:br>
              <a:rPr lang="ru-RU" sz="1200" b="1" u="sng"/>
            </a:br>
            <a:r>
              <a:rPr lang="ru-RU" sz="3200" b="1" i="1" u="sng"/>
              <a:t>Регуляція</a:t>
            </a:r>
            <a:r>
              <a:rPr lang="ru-RU" sz="3200" b="1"/>
              <a:t> – це сукупність фізіологічних процесів, що виникають в організмі у відповідь на дію факторів зовнішнього і внутрішнього  середовища і призводять до змін, які носять пристосувальний характер з метою або втримати вихідні константи організму на певному рівні, або перевести їх на інший, більш вигідний для організму в певних умовах рівень.</a:t>
            </a:r>
            <a:br>
              <a:rPr lang="ru-RU" sz="3200" b="1"/>
            </a:br>
            <a:br>
              <a:rPr lang="ru-RU" sz="1200" b="1"/>
            </a:br>
            <a:r>
              <a:rPr lang="ru-RU" sz="3200" b="1" u="sng"/>
              <a:t>Збудливість</a:t>
            </a:r>
            <a:r>
              <a:rPr lang="ru-RU" sz="3200" b="1"/>
              <a:t> – це здатність живої тканини відповідати на дію подразника збудженням (</a:t>
            </a:r>
            <a:r>
              <a:rPr lang="ru-RU" sz="3200" b="1" i="1"/>
              <a:t>характерна для </a:t>
            </a:r>
            <a:r>
              <a:rPr lang="uk-UA" sz="3200" b="1" i="1"/>
              <a:t>м’язової, нервової та секреторної</a:t>
            </a:r>
            <a:r>
              <a:rPr lang="ru-RU" sz="3200"/>
              <a:t>)</a:t>
            </a:r>
            <a:r>
              <a:rPr lang="ru-RU" sz="3200" b="1"/>
              <a:t>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11188"/>
          </a:xfrm>
        </p:spPr>
        <p:txBody>
          <a:bodyPr/>
          <a:lstStyle/>
          <a:p>
            <a:pPr>
              <a:defRPr/>
            </a:pPr>
            <a:r>
              <a:rPr lang="ru-RU" sz="3200" b="1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Педагогічна</a:t>
            </a:r>
            <a:r>
              <a:rPr lang="ru-RU" sz="32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b="1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вікова</a:t>
            </a:r>
            <a:r>
              <a:rPr lang="ru-RU" sz="32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b="1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періодизація</a:t>
            </a:r>
            <a:r>
              <a:rPr lang="ru-RU" sz="32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>
          <a:xfrm>
            <a:off x="304801" y="976313"/>
            <a:ext cx="8839199" cy="5200650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800"/>
              </a:spcBef>
            </a:pPr>
            <a:r>
              <a:rPr lang="ru-RU" sz="2400" b="1" dirty="0"/>
              <a:t>— </a:t>
            </a:r>
            <a:r>
              <a:rPr lang="ru-RU" sz="2400" b="1" dirty="0" err="1"/>
              <a:t>немовля</a:t>
            </a:r>
            <a:r>
              <a:rPr lang="ru-RU" sz="2400" b="1" dirty="0"/>
              <a:t> (</a:t>
            </a:r>
            <a:r>
              <a:rPr lang="ru-RU" sz="2400" b="1" dirty="0" err="1"/>
              <a:t>від</a:t>
            </a:r>
            <a:r>
              <a:rPr lang="ru-RU" sz="2400" b="1" dirty="0"/>
              <a:t> </a:t>
            </a:r>
            <a:r>
              <a:rPr lang="ru-RU" sz="2400" b="1" dirty="0" err="1"/>
              <a:t>народження</a:t>
            </a:r>
            <a:r>
              <a:rPr lang="ru-RU" sz="2400" b="1" dirty="0"/>
              <a:t> до року; </a:t>
            </a:r>
            <a:r>
              <a:rPr lang="ru-RU" sz="2400" b="1" dirty="0" err="1"/>
              <a:t>окремо</a:t>
            </a:r>
            <a:r>
              <a:rPr lang="ru-RU" sz="2400" b="1" dirty="0"/>
              <a:t> </a:t>
            </a:r>
            <a:r>
              <a:rPr lang="ru-RU" sz="2400" b="1" dirty="0" err="1"/>
              <a:t>акцентується</a:t>
            </a:r>
            <a:r>
              <a:rPr lang="ru-RU" sz="2400" b="1" dirty="0"/>
              <a:t> на </a:t>
            </a:r>
            <a:r>
              <a:rPr lang="ru-RU" sz="2400" b="1" dirty="0" err="1"/>
              <a:t>першому</a:t>
            </a:r>
            <a:r>
              <a:rPr lang="ru-RU" sz="2400" b="1" dirty="0"/>
              <a:t> </a:t>
            </a:r>
            <a:r>
              <a:rPr lang="ru-RU" sz="2400" b="1" dirty="0" err="1"/>
              <a:t>місяці</a:t>
            </a:r>
            <a:r>
              <a:rPr lang="ru-RU" sz="2400" b="1" dirty="0"/>
              <a:t> як </a:t>
            </a:r>
            <a:r>
              <a:rPr lang="ru-RU" sz="2400" b="1" dirty="0" err="1"/>
              <a:t>періоді</a:t>
            </a:r>
            <a:r>
              <a:rPr lang="ru-RU" sz="2400" b="1" dirty="0"/>
              <a:t> </a:t>
            </a:r>
            <a:r>
              <a:rPr lang="ru-RU" sz="2400" b="1" dirty="0" err="1"/>
              <a:t>народженості</a:t>
            </a:r>
            <a:r>
              <a:rPr lang="ru-RU" sz="2400" b="1" dirty="0"/>
              <a:t>);</a:t>
            </a:r>
          </a:p>
          <a:p>
            <a:pPr>
              <a:lnSpc>
                <a:spcPct val="75000"/>
              </a:lnSpc>
              <a:spcBef>
                <a:spcPts val="800"/>
              </a:spcBef>
            </a:pPr>
            <a:r>
              <a:rPr lang="ru-RU" sz="2400" b="1" dirty="0"/>
              <a:t>— </a:t>
            </a:r>
            <a:r>
              <a:rPr lang="ru-RU" sz="2400" b="1" dirty="0" err="1"/>
              <a:t>переддошкільне</a:t>
            </a:r>
            <a:r>
              <a:rPr lang="ru-RU" sz="2400" b="1" dirty="0"/>
              <a:t> (</a:t>
            </a:r>
            <a:r>
              <a:rPr lang="ru-RU" sz="2400" b="1" dirty="0" err="1"/>
              <a:t>раннє</a:t>
            </a:r>
            <a:r>
              <a:rPr lang="ru-RU" sz="2400" b="1" dirty="0"/>
              <a:t>) </a:t>
            </a:r>
            <a:r>
              <a:rPr lang="ru-RU" sz="2400" b="1" dirty="0" err="1"/>
              <a:t>дитинство</a:t>
            </a:r>
            <a:r>
              <a:rPr lang="ru-RU" sz="2400" b="1" dirty="0"/>
              <a:t> (</a:t>
            </a:r>
            <a:r>
              <a:rPr lang="ru-RU" sz="2400" b="1" dirty="0" err="1"/>
              <a:t>від</a:t>
            </a:r>
            <a:r>
              <a:rPr lang="ru-RU" sz="2400" b="1" dirty="0"/>
              <a:t> 1 року до З </a:t>
            </a:r>
            <a:r>
              <a:rPr lang="ru-RU" sz="2400" b="1" dirty="0" err="1"/>
              <a:t>років</a:t>
            </a:r>
            <a:r>
              <a:rPr lang="ru-RU" sz="2400" b="1" dirty="0"/>
              <a:t>);</a:t>
            </a:r>
          </a:p>
          <a:p>
            <a:pPr>
              <a:lnSpc>
                <a:spcPct val="75000"/>
              </a:lnSpc>
              <a:spcBef>
                <a:spcPts val="800"/>
              </a:spcBef>
            </a:pPr>
            <a:r>
              <a:rPr lang="ru-RU" sz="2400" b="1" dirty="0"/>
              <a:t>— </a:t>
            </a:r>
            <a:r>
              <a:rPr lang="ru-RU" sz="2400" b="1" dirty="0" err="1"/>
              <a:t>дошкільне</a:t>
            </a:r>
            <a:r>
              <a:rPr lang="ru-RU" sz="2400" b="1" dirty="0"/>
              <a:t> </a:t>
            </a:r>
            <a:r>
              <a:rPr lang="ru-RU" sz="2400" b="1" dirty="0" err="1"/>
              <a:t>дитинство</a:t>
            </a:r>
            <a:r>
              <a:rPr lang="ru-RU" sz="2400" b="1" dirty="0"/>
              <a:t> (</a:t>
            </a:r>
            <a:r>
              <a:rPr lang="ru-RU" sz="2400" b="1" dirty="0" err="1"/>
              <a:t>від</a:t>
            </a:r>
            <a:r>
              <a:rPr lang="ru-RU" sz="2400" b="1" dirty="0"/>
              <a:t> 3 до 6 </a:t>
            </a:r>
            <a:r>
              <a:rPr lang="ru-RU" sz="2400" b="1" dirty="0" err="1"/>
              <a:t>років</a:t>
            </a:r>
            <a:r>
              <a:rPr lang="ru-RU" sz="2400" b="1" dirty="0"/>
              <a:t>);</a:t>
            </a:r>
          </a:p>
          <a:p>
            <a:pPr>
              <a:lnSpc>
                <a:spcPct val="75000"/>
              </a:lnSpc>
              <a:spcBef>
                <a:spcPts val="800"/>
              </a:spcBef>
            </a:pPr>
            <a:r>
              <a:rPr lang="ru-RU" sz="2400" b="1" dirty="0"/>
              <a:t>— </a:t>
            </a:r>
            <a:r>
              <a:rPr lang="ru-RU" sz="2400" b="1" dirty="0" err="1"/>
              <a:t>молодший</a:t>
            </a:r>
            <a:r>
              <a:rPr lang="ru-RU" sz="2400" b="1" dirty="0"/>
              <a:t> </a:t>
            </a:r>
            <a:r>
              <a:rPr lang="ru-RU" sz="2400" b="1" dirty="0" err="1"/>
              <a:t>шкільний</a:t>
            </a:r>
            <a:r>
              <a:rPr lang="ru-RU" sz="2400" b="1" dirty="0"/>
              <a:t> </a:t>
            </a:r>
            <a:r>
              <a:rPr lang="ru-RU" sz="2400" b="1" dirty="0" err="1"/>
              <a:t>вік</a:t>
            </a:r>
            <a:r>
              <a:rPr lang="ru-RU" sz="2400" b="1" dirty="0"/>
              <a:t> (</a:t>
            </a:r>
            <a:r>
              <a:rPr lang="ru-RU" sz="2400" b="1" dirty="0" err="1"/>
              <a:t>від</a:t>
            </a:r>
            <a:r>
              <a:rPr lang="ru-RU" sz="2400" b="1" dirty="0"/>
              <a:t> 6 до 11—12 </a:t>
            </a:r>
            <a:r>
              <a:rPr lang="ru-RU" sz="2400" b="1" dirty="0" err="1"/>
              <a:t>років</a:t>
            </a:r>
            <a:r>
              <a:rPr lang="ru-RU" sz="2400" b="1" dirty="0"/>
              <a:t>);</a:t>
            </a:r>
          </a:p>
          <a:p>
            <a:pPr>
              <a:lnSpc>
                <a:spcPct val="75000"/>
              </a:lnSpc>
              <a:spcBef>
                <a:spcPts val="800"/>
              </a:spcBef>
            </a:pPr>
            <a:r>
              <a:rPr lang="ru-RU" sz="2400" b="1" dirty="0"/>
              <a:t>— </a:t>
            </a:r>
            <a:r>
              <a:rPr lang="ru-RU" sz="2400" b="1" dirty="0" err="1"/>
              <a:t>середній</a:t>
            </a:r>
            <a:r>
              <a:rPr lang="ru-RU" sz="2400" b="1" dirty="0"/>
              <a:t> </a:t>
            </a:r>
            <a:r>
              <a:rPr lang="ru-RU" sz="2400" b="1" dirty="0" err="1"/>
              <a:t>шкільний</a:t>
            </a:r>
            <a:r>
              <a:rPr lang="ru-RU" sz="2400" b="1" dirty="0"/>
              <a:t> </a:t>
            </a:r>
            <a:r>
              <a:rPr lang="ru-RU" sz="2400" b="1" dirty="0" err="1"/>
              <a:t>вік</a:t>
            </a:r>
            <a:r>
              <a:rPr lang="ru-RU" sz="2400" b="1" dirty="0"/>
              <a:t> (</a:t>
            </a:r>
            <a:r>
              <a:rPr lang="ru-RU" sz="2400" b="1" dirty="0" err="1"/>
              <a:t>підлітковий</a:t>
            </a:r>
            <a:r>
              <a:rPr lang="ru-RU" sz="2400" b="1" dirty="0"/>
              <a:t>) (</a:t>
            </a:r>
            <a:r>
              <a:rPr lang="ru-RU" sz="2400" b="1" dirty="0" err="1"/>
              <a:t>від</a:t>
            </a:r>
            <a:r>
              <a:rPr lang="ru-RU" sz="2400" b="1" dirty="0"/>
              <a:t> 12 до 15 </a:t>
            </a:r>
            <a:r>
              <a:rPr lang="ru-RU" sz="2400" b="1" dirty="0" err="1"/>
              <a:t>років</a:t>
            </a:r>
            <a:r>
              <a:rPr lang="ru-RU" sz="2400" b="1" dirty="0"/>
              <a:t>);</a:t>
            </a:r>
          </a:p>
          <a:p>
            <a:pPr>
              <a:lnSpc>
                <a:spcPct val="75000"/>
              </a:lnSpc>
              <a:spcBef>
                <a:spcPts val="800"/>
              </a:spcBef>
            </a:pPr>
            <a:r>
              <a:rPr lang="ru-RU" sz="2400" b="1" dirty="0"/>
              <a:t>— старший </a:t>
            </a:r>
            <a:r>
              <a:rPr lang="ru-RU" sz="2400" b="1" dirty="0" err="1"/>
              <a:t>шкільний</a:t>
            </a:r>
            <a:r>
              <a:rPr lang="ru-RU" sz="2400" b="1" dirty="0"/>
              <a:t> </a:t>
            </a:r>
            <a:r>
              <a:rPr lang="ru-RU" sz="2400" b="1" dirty="0" err="1"/>
              <a:t>вік</a:t>
            </a:r>
            <a:r>
              <a:rPr lang="ru-RU" sz="2400" b="1" dirty="0"/>
              <a:t> (</a:t>
            </a:r>
            <a:r>
              <a:rPr lang="ru-RU" sz="2400" b="1" dirty="0" err="1"/>
              <a:t>юнацький</a:t>
            </a:r>
            <a:r>
              <a:rPr lang="ru-RU" sz="2400" b="1" dirty="0"/>
              <a:t>) (</a:t>
            </a:r>
            <a:r>
              <a:rPr lang="ru-RU" sz="2400" b="1" dirty="0" err="1"/>
              <a:t>від</a:t>
            </a:r>
            <a:r>
              <a:rPr lang="ru-RU" sz="2400" b="1" dirty="0"/>
              <a:t> 15 до 18 </a:t>
            </a:r>
            <a:r>
              <a:rPr lang="ru-RU" sz="2400" b="1" dirty="0" err="1"/>
              <a:t>років</a:t>
            </a:r>
            <a:r>
              <a:rPr lang="ru-RU" sz="2400" b="1" dirty="0"/>
              <a:t>).</a:t>
            </a:r>
          </a:p>
          <a:p>
            <a:pPr>
              <a:lnSpc>
                <a:spcPct val="75000"/>
              </a:lnSpc>
              <a:spcBef>
                <a:spcPts val="800"/>
              </a:spcBef>
              <a:buFont typeface="Arial" charset="0"/>
              <a:buNone/>
            </a:pP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Педагогічна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вікова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періодизація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виходить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із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завдань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виховання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дітей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різних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етапах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дошкільного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дитинства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відображає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практику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їхнього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навчання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виховання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дошкільних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закладах,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зумовлює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поділ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дитинства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</a:t>
            </a:r>
            <a:r>
              <a:rPr lang="ru-RU" sz="2400" b="1" dirty="0"/>
              <a:t>: </a:t>
            </a:r>
          </a:p>
          <a:p>
            <a:pPr>
              <a:lnSpc>
                <a:spcPct val="75000"/>
              </a:lnSpc>
              <a:spcBef>
                <a:spcPts val="800"/>
              </a:spcBef>
            </a:pPr>
            <a:r>
              <a:rPr lang="ru-RU" sz="2400" b="1" dirty="0" err="1"/>
              <a:t>ранній</a:t>
            </a:r>
            <a:r>
              <a:rPr lang="ru-RU" sz="2400" b="1" dirty="0"/>
              <a:t> </a:t>
            </a:r>
            <a:r>
              <a:rPr lang="ru-RU" sz="2400" b="1" dirty="0" err="1"/>
              <a:t>вік</a:t>
            </a:r>
            <a:r>
              <a:rPr lang="ru-RU" sz="2400" b="1" dirty="0"/>
              <a:t> (</a:t>
            </a:r>
            <a:r>
              <a:rPr lang="ru-RU" sz="2400" b="1" dirty="0" err="1"/>
              <a:t>від</a:t>
            </a:r>
            <a:r>
              <a:rPr lang="ru-RU" sz="2400" b="1" dirty="0"/>
              <a:t> </a:t>
            </a:r>
            <a:r>
              <a:rPr lang="ru-RU" sz="2400" b="1" dirty="0" err="1"/>
              <a:t>народження</a:t>
            </a:r>
            <a:r>
              <a:rPr lang="ru-RU" sz="2400" b="1" dirty="0"/>
              <a:t> до 2 </a:t>
            </a:r>
            <a:r>
              <a:rPr lang="ru-RU" sz="2400" b="1" dirty="0" err="1"/>
              <a:t>років</a:t>
            </a:r>
            <a:r>
              <a:rPr lang="ru-RU" sz="2400" b="1" dirty="0"/>
              <a:t>); </a:t>
            </a:r>
          </a:p>
          <a:p>
            <a:pPr>
              <a:lnSpc>
                <a:spcPct val="75000"/>
              </a:lnSpc>
              <a:spcBef>
                <a:spcPts val="800"/>
              </a:spcBef>
            </a:pPr>
            <a:r>
              <a:rPr lang="ru-RU" sz="2400" b="1" dirty="0" err="1"/>
              <a:t>молодший</a:t>
            </a:r>
            <a:r>
              <a:rPr lang="ru-RU" sz="2400" b="1" dirty="0"/>
              <a:t> </a:t>
            </a:r>
            <a:r>
              <a:rPr lang="ru-RU" sz="2400" b="1" dirty="0" err="1"/>
              <a:t>дошкільний</a:t>
            </a:r>
            <a:r>
              <a:rPr lang="ru-RU" sz="2400" b="1" dirty="0"/>
              <a:t> </a:t>
            </a:r>
            <a:r>
              <a:rPr lang="ru-RU" sz="2400" b="1" dirty="0" err="1"/>
              <a:t>вік</a:t>
            </a:r>
            <a:r>
              <a:rPr lang="ru-RU" sz="2400" b="1" dirty="0"/>
              <a:t> (</a:t>
            </a:r>
            <a:r>
              <a:rPr lang="ru-RU" sz="2400" b="1" dirty="0" err="1"/>
              <a:t>від</a:t>
            </a:r>
            <a:r>
              <a:rPr lang="ru-RU" sz="2400" b="1" dirty="0"/>
              <a:t> 2 до 4 </a:t>
            </a:r>
            <a:r>
              <a:rPr lang="ru-RU" sz="2400" b="1" dirty="0" err="1"/>
              <a:t>років</a:t>
            </a:r>
            <a:r>
              <a:rPr lang="ru-RU" sz="2400" b="1" dirty="0"/>
              <a:t>); </a:t>
            </a:r>
          </a:p>
          <a:p>
            <a:pPr>
              <a:lnSpc>
                <a:spcPct val="75000"/>
              </a:lnSpc>
              <a:spcBef>
                <a:spcPts val="800"/>
              </a:spcBef>
            </a:pPr>
            <a:r>
              <a:rPr lang="ru-RU" sz="2400" b="1" dirty="0" err="1"/>
              <a:t>середній</a:t>
            </a:r>
            <a:r>
              <a:rPr lang="ru-RU" sz="2400" b="1" dirty="0"/>
              <a:t> </a:t>
            </a:r>
            <a:r>
              <a:rPr lang="ru-RU" sz="2400" b="1" dirty="0" err="1"/>
              <a:t>дошкільний</a:t>
            </a:r>
            <a:r>
              <a:rPr lang="ru-RU" sz="2400" b="1" dirty="0"/>
              <a:t> </a:t>
            </a:r>
            <a:r>
              <a:rPr lang="ru-RU" sz="2400" b="1" dirty="0" err="1"/>
              <a:t>вік</a:t>
            </a:r>
            <a:r>
              <a:rPr lang="ru-RU" sz="2400" b="1" dirty="0"/>
              <a:t> (</a:t>
            </a:r>
            <a:r>
              <a:rPr lang="ru-RU" sz="2400" b="1" dirty="0" err="1"/>
              <a:t>від</a:t>
            </a:r>
            <a:r>
              <a:rPr lang="ru-RU" sz="2400" b="1" dirty="0"/>
              <a:t> 4 до 5 </a:t>
            </a:r>
            <a:r>
              <a:rPr lang="ru-RU" sz="2400" b="1" dirty="0" err="1"/>
              <a:t>років</a:t>
            </a:r>
            <a:r>
              <a:rPr lang="ru-RU" sz="2400" b="1" dirty="0"/>
              <a:t>); </a:t>
            </a:r>
          </a:p>
          <a:p>
            <a:pPr>
              <a:lnSpc>
                <a:spcPct val="75000"/>
              </a:lnSpc>
              <a:spcBef>
                <a:spcPts val="800"/>
              </a:spcBef>
            </a:pPr>
            <a:r>
              <a:rPr lang="ru-RU" sz="2400" b="1" dirty="0"/>
              <a:t>старший </a:t>
            </a:r>
            <a:r>
              <a:rPr lang="ru-RU" sz="2400" b="1" dirty="0" err="1"/>
              <a:t>дошкільний</a:t>
            </a:r>
            <a:r>
              <a:rPr lang="ru-RU" sz="2400" b="1" dirty="0"/>
              <a:t> </a:t>
            </a:r>
            <a:r>
              <a:rPr lang="ru-RU" sz="2400" b="1" dirty="0" err="1"/>
              <a:t>вік</a:t>
            </a:r>
            <a:r>
              <a:rPr lang="ru-RU" sz="2400" b="1" dirty="0"/>
              <a:t> (</a:t>
            </a:r>
            <a:r>
              <a:rPr lang="ru-RU" sz="2400" b="1" dirty="0" err="1"/>
              <a:t>від</a:t>
            </a:r>
            <a:r>
              <a:rPr lang="ru-RU" sz="2400" b="1" dirty="0"/>
              <a:t> 5 до 6-7 </a:t>
            </a:r>
            <a:r>
              <a:rPr lang="ru-RU" sz="2400" b="1" dirty="0" err="1"/>
              <a:t>років</a:t>
            </a:r>
            <a:r>
              <a:rPr lang="ru-RU" sz="2400" b="1" dirty="0"/>
              <a:t>).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3"/>
          <p:cNvSpPr>
            <a:spLocks noGrp="1"/>
          </p:cNvSpPr>
          <p:nvPr>
            <p:ph type="body" idx="1"/>
          </p:nvPr>
        </p:nvSpPr>
        <p:spPr>
          <a:xfrm>
            <a:off x="198438" y="773113"/>
            <a:ext cx="8783637" cy="54038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/>
              <a:t>Вікова періодизація </a:t>
            </a:r>
            <a:r>
              <a:rPr lang="ru-RU"/>
              <a:t>(</a:t>
            </a:r>
            <a:r>
              <a:rPr lang="ru-RU">
                <a:hlinkClick r:id="rId2"/>
              </a:rPr>
              <a:t>ВР України, Закон "Про дошкільну освіту" від 11.07.2001 N 2628-III</a:t>
            </a:r>
            <a:r>
              <a:rPr lang="ru-RU"/>
              <a:t>)</a:t>
            </a:r>
          </a:p>
          <a:p>
            <a:r>
              <a:rPr lang="ru-RU" b="1"/>
              <a:t>немовлята</a:t>
            </a:r>
            <a:r>
              <a:rPr lang="ru-RU"/>
              <a:t> (до одного року);</a:t>
            </a:r>
          </a:p>
          <a:p>
            <a:r>
              <a:rPr lang="ru-RU" b="1" i="1"/>
              <a:t>ранній вік</a:t>
            </a:r>
            <a:r>
              <a:rPr lang="ru-RU"/>
              <a:t> (від одного до трьох років);</a:t>
            </a:r>
          </a:p>
          <a:p>
            <a:r>
              <a:rPr lang="ru-RU" b="1" i="1"/>
              <a:t>передшкільний вік</a:t>
            </a:r>
            <a:r>
              <a:rPr lang="ru-RU"/>
              <a:t> (від трьох до шести (семи) років):</a:t>
            </a:r>
          </a:p>
          <a:p>
            <a:pPr>
              <a:buFont typeface="Arial" charset="0"/>
              <a:buNone/>
            </a:pPr>
            <a:r>
              <a:rPr lang="ru-RU"/>
              <a:t>        *молодший дошкільний вік (від трьох до чотирьох років);</a:t>
            </a:r>
          </a:p>
          <a:p>
            <a:pPr>
              <a:buFont typeface="Arial" charset="0"/>
              <a:buNone/>
            </a:pPr>
            <a:r>
              <a:rPr lang="ru-RU"/>
              <a:t>        *середній дошкільний вік (від чотирьох до п'яти років);</a:t>
            </a:r>
          </a:p>
          <a:p>
            <a:pPr>
              <a:buFont typeface="Arial" charset="0"/>
              <a:buNone/>
            </a:pPr>
            <a:r>
              <a:rPr lang="ru-RU"/>
              <a:t>        *старший дошкільний вік (від п'яти до шести (семи) років).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>
          <a:xfrm>
            <a:off x="225425" y="500063"/>
            <a:ext cx="8674100" cy="6189662"/>
          </a:xfrm>
        </p:spPr>
        <p:txBody>
          <a:bodyPr/>
          <a:lstStyle/>
          <a:p>
            <a:r>
              <a:rPr lang="ru-RU" b="1" dirty="0" err="1"/>
              <a:t>Ріст</a:t>
            </a:r>
            <a:r>
              <a:rPr lang="ru-RU" dirty="0"/>
              <a:t> -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розмірів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частин</a:t>
            </a:r>
            <a:r>
              <a:rPr lang="ru-RU" dirty="0"/>
              <a:t> і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унаслідок</a:t>
            </a:r>
            <a:r>
              <a:rPr lang="ru-RU" dirty="0"/>
              <a:t>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клітин</a:t>
            </a:r>
            <a:r>
              <a:rPr lang="ru-RU" dirty="0"/>
              <a:t> шляхом </a:t>
            </a:r>
            <a:r>
              <a:rPr lang="ru-RU" dirty="0" err="1"/>
              <a:t>поділу</a:t>
            </a:r>
            <a:r>
              <a:rPr lang="ru-RU" dirty="0"/>
              <a:t>,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лінійного</a:t>
            </a:r>
            <a:r>
              <a:rPr lang="ru-RU" dirty="0"/>
              <a:t> </a:t>
            </a:r>
            <a:r>
              <a:rPr lang="ru-RU" dirty="0" err="1"/>
              <a:t>розтягування</a:t>
            </a:r>
            <a:r>
              <a:rPr lang="ru-RU" dirty="0"/>
              <a:t> та </a:t>
            </a:r>
            <a:r>
              <a:rPr lang="ru-RU" dirty="0" err="1"/>
              <a:t>внутрішньої</a:t>
            </a:r>
            <a:r>
              <a:rPr lang="ru-RU" dirty="0"/>
              <a:t> </a:t>
            </a:r>
            <a:r>
              <a:rPr lang="ru-RU" dirty="0" err="1"/>
              <a:t>диференціації</a:t>
            </a:r>
            <a:r>
              <a:rPr lang="ru-RU" dirty="0"/>
              <a:t>.</a:t>
            </a:r>
          </a:p>
          <a:p>
            <a:r>
              <a:rPr lang="ru-RU" b="1" dirty="0" err="1"/>
              <a:t>Розвиток</a:t>
            </a:r>
            <a:r>
              <a:rPr lang="ru-RU" b="1" dirty="0"/>
              <a:t> -</a:t>
            </a:r>
            <a:r>
              <a:rPr lang="ru-RU" dirty="0"/>
              <a:t> </a:t>
            </a:r>
            <a:r>
              <a:rPr lang="ru-RU" dirty="0" err="1"/>
              <a:t>якісні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приводять</a:t>
            </a:r>
            <a:r>
              <a:rPr lang="ru-RU" dirty="0"/>
              <a:t> до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людського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частин</a:t>
            </a:r>
            <a:r>
              <a:rPr lang="ru-RU" dirty="0"/>
              <a:t> і </a:t>
            </a:r>
            <a:r>
              <a:rPr lang="ru-RU" dirty="0" err="1"/>
              <a:t>органів</a:t>
            </a:r>
            <a:r>
              <a:rPr lang="ru-RU" dirty="0"/>
              <a:t>. </a:t>
            </a:r>
            <a:r>
              <a:rPr lang="ru-RU" dirty="0" err="1"/>
              <a:t>Розвиток</a:t>
            </a:r>
            <a:r>
              <a:rPr lang="ru-RU" dirty="0"/>
              <a:t> у широкому </a:t>
            </a:r>
            <a:r>
              <a:rPr lang="ru-RU" dirty="0" err="1"/>
              <a:t>розумінні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кількісних</a:t>
            </a:r>
            <a:r>
              <a:rPr lang="ru-RU" dirty="0"/>
              <a:t> і </a:t>
            </a:r>
            <a:r>
              <a:rPr lang="ru-RU" dirty="0" err="1"/>
              <a:t>якісних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відбуваються</a:t>
            </a:r>
            <a:r>
              <a:rPr lang="ru-RU" dirty="0"/>
              <a:t> в </a:t>
            </a:r>
            <a:r>
              <a:rPr lang="ru-RU" dirty="0" err="1"/>
              <a:t>організмі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, і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призводять</a:t>
            </a:r>
            <a:r>
              <a:rPr lang="ru-RU" dirty="0"/>
              <a:t> до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рівнів</a:t>
            </a:r>
            <a:r>
              <a:rPr lang="ru-RU" dirty="0"/>
              <a:t> </a:t>
            </a:r>
            <a:r>
              <a:rPr lang="ru-RU" dirty="0" err="1"/>
              <a:t>складності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і </a:t>
            </a:r>
            <a:r>
              <a:rPr lang="ru-RU" dirty="0" err="1"/>
              <a:t>взаємодії</a:t>
            </a:r>
            <a:r>
              <a:rPr lang="ru-RU" dirty="0"/>
              <a:t>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систем. </a:t>
            </a:r>
          </a:p>
          <a:p>
            <a:pPr>
              <a:buFont typeface="Arial" charset="0"/>
              <a:buNone/>
            </a:pPr>
            <a:r>
              <a:rPr lang="ru-RU" u="sng" dirty="0" err="1"/>
              <a:t>Розвиток</a:t>
            </a:r>
            <a:r>
              <a:rPr lang="ru-RU" u="sng" dirty="0"/>
              <a:t> </a:t>
            </a:r>
            <a:r>
              <a:rPr lang="ru-RU" u="sng" dirty="0" err="1"/>
              <a:t>включає</a:t>
            </a:r>
            <a:r>
              <a:rPr lang="ru-RU" u="sng" dirty="0"/>
              <a:t> у себе три </a:t>
            </a:r>
            <a:r>
              <a:rPr lang="ru-RU" u="sng" dirty="0" err="1"/>
              <a:t>основних</a:t>
            </a:r>
            <a:r>
              <a:rPr lang="ru-RU" u="sng" dirty="0"/>
              <a:t> </a:t>
            </a:r>
            <a:r>
              <a:rPr lang="ru-RU" u="sng" dirty="0" err="1"/>
              <a:t>фактори</a:t>
            </a:r>
            <a:r>
              <a:rPr lang="ru-RU" dirty="0"/>
              <a:t>: </a:t>
            </a:r>
            <a:r>
              <a:rPr lang="ru-RU" dirty="0" err="1"/>
              <a:t>ріст</a:t>
            </a:r>
            <a:r>
              <a:rPr lang="ru-RU" dirty="0"/>
              <a:t>, </a:t>
            </a:r>
            <a:r>
              <a:rPr lang="ru-RU" dirty="0" err="1"/>
              <a:t>диференціювання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і тканин, </a:t>
            </a:r>
            <a:r>
              <a:rPr lang="ru-RU" dirty="0" err="1"/>
              <a:t>формоутворення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знаходяться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собою у </a:t>
            </a:r>
            <a:r>
              <a:rPr lang="ru-RU" dirty="0" err="1"/>
              <a:t>тісному</a:t>
            </a:r>
            <a:r>
              <a:rPr lang="ru-RU" dirty="0"/>
              <a:t> </a:t>
            </a:r>
            <a:r>
              <a:rPr lang="ru-RU" dirty="0" err="1"/>
              <a:t>взаємозв‘язку</a:t>
            </a:r>
            <a:r>
              <a:rPr lang="ru-RU" dirty="0"/>
              <a:t> та </a:t>
            </a:r>
            <a:r>
              <a:rPr lang="ru-RU" dirty="0" err="1"/>
              <a:t>взаємозалежності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/>
          </p:cNvSpPr>
          <p:nvPr>
            <p:ph type="body" idx="1"/>
          </p:nvPr>
        </p:nvSpPr>
        <p:spPr>
          <a:xfrm>
            <a:off x="261938" y="554038"/>
            <a:ext cx="8710612" cy="5622925"/>
          </a:xfrm>
        </p:spPr>
        <p:txBody>
          <a:bodyPr/>
          <a:lstStyle/>
          <a:p>
            <a:pPr>
              <a:lnSpc>
                <a:spcPct val="75000"/>
              </a:lnSpc>
              <a:buFont typeface="Arial" charset="0"/>
              <a:buNone/>
            </a:pPr>
            <a:r>
              <a:rPr lang="ru-RU" sz="3200" b="1" i="1" u="sng" dirty="0" err="1"/>
              <a:t>Індивідуальний</a:t>
            </a:r>
            <a:r>
              <a:rPr lang="ru-RU" sz="3200" b="1" i="1" u="sng" dirty="0"/>
              <a:t> </a:t>
            </a:r>
            <a:r>
              <a:rPr lang="ru-RU" sz="3200" b="1" i="1" u="sng" dirty="0" err="1"/>
              <a:t>розвиток</a:t>
            </a:r>
            <a:r>
              <a:rPr lang="ru-RU" sz="3200" b="1" i="1" u="sng" dirty="0"/>
              <a:t> </a:t>
            </a:r>
            <a:r>
              <a:rPr lang="ru-RU" sz="3200" b="1" i="1" u="sng" dirty="0" err="1"/>
              <a:t>організму</a:t>
            </a:r>
            <a:r>
              <a:rPr lang="ru-RU" sz="3200" b="1" i="1" u="sng" dirty="0"/>
              <a:t> (онтогенез</a:t>
            </a:r>
            <a:r>
              <a:rPr lang="ru-RU" sz="3200" b="1" dirty="0"/>
              <a:t>) є </a:t>
            </a:r>
            <a:r>
              <a:rPr lang="ru-RU" sz="3200" b="1" dirty="0" err="1"/>
              <a:t>неперервним</a:t>
            </a:r>
            <a:r>
              <a:rPr lang="ru-RU" sz="3200" b="1" dirty="0"/>
              <a:t> </a:t>
            </a:r>
            <a:r>
              <a:rPr lang="ru-RU" sz="3200" b="1" dirty="0" err="1"/>
              <a:t>єдиним</a:t>
            </a:r>
            <a:r>
              <a:rPr lang="ru-RU" sz="3200" b="1" dirty="0"/>
              <a:t> </a:t>
            </a:r>
            <a:r>
              <a:rPr lang="ru-RU" sz="3200" b="1" dirty="0" err="1"/>
              <a:t>процесом</a:t>
            </a:r>
            <a:r>
              <a:rPr lang="ru-RU" sz="3200" b="1" dirty="0"/>
              <a:t> </a:t>
            </a:r>
            <a:r>
              <a:rPr lang="ru-RU" sz="3200" b="1" dirty="0" err="1"/>
              <a:t>закономірних</a:t>
            </a:r>
            <a:r>
              <a:rPr lang="ru-RU" sz="3200" b="1" dirty="0"/>
              <a:t> </a:t>
            </a:r>
            <a:r>
              <a:rPr lang="ru-RU" sz="3200" b="1" dirty="0" err="1"/>
              <a:t>морфологічних</a:t>
            </a:r>
            <a:r>
              <a:rPr lang="ru-RU" sz="3200" b="1" dirty="0"/>
              <a:t>, </a:t>
            </a:r>
            <a:r>
              <a:rPr lang="ru-RU" sz="3200" b="1" dirty="0" err="1"/>
              <a:t>біохімічних</a:t>
            </a:r>
            <a:r>
              <a:rPr lang="ru-RU" sz="3200" b="1" dirty="0"/>
              <a:t> і </a:t>
            </a:r>
            <a:r>
              <a:rPr lang="ru-RU" sz="3200" b="1" dirty="0" err="1"/>
              <a:t>функціональних</a:t>
            </a:r>
            <a:r>
              <a:rPr lang="ru-RU" sz="3200" b="1" dirty="0"/>
              <a:t> </a:t>
            </a:r>
            <a:r>
              <a:rPr lang="ru-RU" sz="3200" b="1" dirty="0" err="1"/>
              <a:t>змін</a:t>
            </a:r>
            <a:r>
              <a:rPr lang="ru-RU" sz="3200" b="1" dirty="0"/>
              <a:t> </a:t>
            </a:r>
            <a:r>
              <a:rPr lang="ru-RU" sz="3200" b="1" dirty="0" err="1"/>
              <a:t>від</a:t>
            </a:r>
            <a:r>
              <a:rPr lang="ru-RU" sz="3200" b="1" dirty="0"/>
              <a:t> </a:t>
            </a:r>
            <a:r>
              <a:rPr lang="ru-RU" sz="3200" b="1" dirty="0" err="1"/>
              <a:t>народження</a:t>
            </a:r>
            <a:r>
              <a:rPr lang="ru-RU" sz="3200" b="1" dirty="0"/>
              <a:t> до </a:t>
            </a:r>
            <a:r>
              <a:rPr lang="ru-RU" sz="3200" b="1" dirty="0" err="1"/>
              <a:t>смерті</a:t>
            </a:r>
            <a:r>
              <a:rPr lang="ru-RU" sz="3200" b="1" dirty="0"/>
              <a:t>. </a:t>
            </a:r>
          </a:p>
          <a:p>
            <a:pPr>
              <a:lnSpc>
                <a:spcPct val="75000"/>
              </a:lnSpc>
              <a:buFont typeface="Arial" charset="0"/>
              <a:buNone/>
            </a:pPr>
            <a:r>
              <a:rPr lang="ru-RU" sz="3200" dirty="0" err="1"/>
              <a:t>Він</a:t>
            </a:r>
            <a:r>
              <a:rPr lang="ru-RU" sz="3200" dirty="0"/>
              <a:t> </a:t>
            </a:r>
            <a:r>
              <a:rPr lang="ru-RU" sz="3200" dirty="0" err="1"/>
              <a:t>зумовлений</a:t>
            </a:r>
            <a:r>
              <a:rPr lang="ru-RU" sz="3200" dirty="0"/>
              <a:t> </a:t>
            </a:r>
            <a:r>
              <a:rPr lang="ru-RU" sz="3200" dirty="0" err="1"/>
              <a:t>спадковими</a:t>
            </a:r>
            <a:r>
              <a:rPr lang="ru-RU" sz="3200" dirty="0"/>
              <a:t> факторами й </a:t>
            </a:r>
            <a:r>
              <a:rPr lang="ru-RU" sz="3200" dirty="0" err="1"/>
              <a:t>визначається</a:t>
            </a:r>
            <a:r>
              <a:rPr lang="ru-RU" sz="3200" dirty="0"/>
              <a:t> </a:t>
            </a:r>
            <a:r>
              <a:rPr lang="ru-RU" sz="3200" dirty="0" err="1"/>
              <a:t>генетичною</a:t>
            </a:r>
            <a:r>
              <a:rPr lang="ru-RU" sz="3200" dirty="0"/>
              <a:t> </a:t>
            </a:r>
            <a:r>
              <a:rPr lang="ru-RU" sz="3200" dirty="0" err="1"/>
              <a:t>програмою</a:t>
            </a:r>
            <a:r>
              <a:rPr lang="ru-RU" sz="3200" dirty="0"/>
              <a:t>, яка </a:t>
            </a:r>
            <a:r>
              <a:rPr lang="ru-RU" sz="3200" dirty="0" err="1"/>
              <a:t>реалізується</a:t>
            </a:r>
            <a:r>
              <a:rPr lang="ru-RU" sz="3200" dirty="0"/>
              <a:t> у </a:t>
            </a:r>
            <a:r>
              <a:rPr lang="ru-RU" sz="3200" dirty="0" err="1"/>
              <a:t>певних</a:t>
            </a:r>
            <a:r>
              <a:rPr lang="ru-RU" sz="3200" dirty="0"/>
              <a:t> </a:t>
            </a:r>
            <a:r>
              <a:rPr lang="ru-RU" sz="3200" dirty="0" err="1"/>
              <a:t>умовах</a:t>
            </a:r>
            <a:r>
              <a:rPr lang="ru-RU" sz="3200" dirty="0"/>
              <a:t> </a:t>
            </a:r>
            <a:r>
              <a:rPr lang="ru-RU" sz="3200" dirty="0" err="1"/>
              <a:t>навколишнього</a:t>
            </a:r>
            <a:r>
              <a:rPr lang="ru-RU" sz="3200" dirty="0"/>
              <a:t> </a:t>
            </a:r>
            <a:r>
              <a:rPr lang="ru-RU" sz="3200" dirty="0" err="1"/>
              <a:t>середовища</a:t>
            </a:r>
            <a:r>
              <a:rPr lang="ru-RU" sz="3200" dirty="0"/>
              <a:t>. </a:t>
            </a:r>
          </a:p>
          <a:p>
            <a:pPr>
              <a:lnSpc>
                <a:spcPct val="75000"/>
              </a:lnSpc>
              <a:buFont typeface="Arial" charset="0"/>
              <a:buNone/>
            </a:pPr>
            <a:r>
              <a:rPr lang="ru-RU" sz="3200" b="1" dirty="0"/>
              <a:t>В </a:t>
            </a:r>
            <a:r>
              <a:rPr lang="ru-RU" sz="3200" b="1" dirty="0" err="1"/>
              <a:t>онтогенезі</a:t>
            </a:r>
            <a:r>
              <a:rPr lang="ru-RU" sz="3200" b="1" dirty="0"/>
              <a:t> </a:t>
            </a:r>
            <a:r>
              <a:rPr lang="ru-RU" sz="3200" b="1" dirty="0" err="1"/>
              <a:t>людини</a:t>
            </a:r>
            <a:r>
              <a:rPr lang="ru-RU" sz="3200" b="1" dirty="0"/>
              <a:t> </a:t>
            </a:r>
            <a:r>
              <a:rPr lang="ru-RU" sz="3200" b="1" dirty="0" err="1"/>
              <a:t>неперервно</a:t>
            </a:r>
            <a:r>
              <a:rPr lang="ru-RU" sz="3200" b="1" dirty="0"/>
              <a:t> </a:t>
            </a:r>
            <a:r>
              <a:rPr lang="ru-RU" sz="3200" b="1" dirty="0" err="1"/>
              <a:t>здійснюються</a:t>
            </a:r>
            <a:r>
              <a:rPr lang="ru-RU" sz="3200" b="1" dirty="0"/>
              <a:t> два </a:t>
            </a:r>
            <a:r>
              <a:rPr lang="ru-RU" sz="3200" b="1" dirty="0" err="1"/>
              <a:t>взаємопов’язані</a:t>
            </a:r>
            <a:r>
              <a:rPr lang="ru-RU" sz="3200" b="1" dirty="0"/>
              <a:t> </a:t>
            </a:r>
            <a:r>
              <a:rPr lang="ru-RU" sz="3200" b="1" dirty="0" err="1"/>
              <a:t>процеси</a:t>
            </a:r>
            <a:r>
              <a:rPr lang="ru-RU" sz="3200" b="1" dirty="0"/>
              <a:t>: </a:t>
            </a:r>
            <a:r>
              <a:rPr lang="ru-RU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асиміляція</a:t>
            </a:r>
            <a:r>
              <a:rPr lang="ru-RU" sz="3200" b="1" dirty="0"/>
              <a:t> </a:t>
            </a:r>
            <a:r>
              <a:rPr lang="ru-RU" b="1" i="1" dirty="0"/>
              <a:t>(</a:t>
            </a:r>
            <a:r>
              <a:rPr lang="ru-RU" b="1" i="1" dirty="0" err="1"/>
              <a:t>переважає</a:t>
            </a:r>
            <a:r>
              <a:rPr lang="ru-RU" b="1" i="1" dirty="0"/>
              <a:t> у </a:t>
            </a:r>
            <a:r>
              <a:rPr lang="ru-RU" b="1" i="1" dirty="0" err="1"/>
              <a:t>період</a:t>
            </a:r>
            <a:r>
              <a:rPr lang="ru-RU" b="1" i="1" dirty="0"/>
              <a:t> росту і </a:t>
            </a:r>
            <a:r>
              <a:rPr lang="ru-RU" b="1" i="1" dirty="0" err="1"/>
              <a:t>формування</a:t>
            </a:r>
            <a:r>
              <a:rPr lang="ru-RU" b="1" i="1" dirty="0"/>
              <a:t> </a:t>
            </a:r>
            <a:r>
              <a:rPr lang="ru-RU" b="1" i="1" dirty="0" err="1"/>
              <a:t>організму</a:t>
            </a:r>
            <a:r>
              <a:rPr lang="ru-RU" b="1" i="1" dirty="0"/>
              <a:t>)</a:t>
            </a:r>
            <a:r>
              <a:rPr lang="ru-RU" sz="3200" b="1" dirty="0"/>
              <a:t> і </a:t>
            </a:r>
            <a:r>
              <a:rPr lang="ru-RU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дисиміляція</a:t>
            </a:r>
            <a:r>
              <a:rPr lang="ru-RU" sz="3200" b="1" dirty="0"/>
              <a:t>. На </a:t>
            </a:r>
            <a:r>
              <a:rPr lang="ru-RU" sz="3200" b="1" dirty="0" err="1"/>
              <a:t>різних</a:t>
            </a:r>
            <a:r>
              <a:rPr lang="ru-RU" sz="3200" b="1" dirty="0"/>
              <a:t> </a:t>
            </a:r>
            <a:r>
              <a:rPr lang="ru-RU" sz="3200" b="1" dirty="0" err="1"/>
              <a:t>етапах</a:t>
            </a:r>
            <a:r>
              <a:rPr lang="ru-RU" sz="3200" b="1" dirty="0"/>
              <a:t> </a:t>
            </a:r>
            <a:r>
              <a:rPr lang="ru-RU" sz="3200" b="1" dirty="0" err="1"/>
              <a:t>розвитку</a:t>
            </a:r>
            <a:r>
              <a:rPr lang="ru-RU" sz="3200" b="1" dirty="0"/>
              <a:t> </a:t>
            </a:r>
            <a:r>
              <a:rPr lang="ru-RU" sz="3200" b="1" dirty="0" err="1"/>
              <a:t>співвідношення</a:t>
            </a:r>
            <a:r>
              <a:rPr lang="ru-RU" sz="3200" b="1" dirty="0"/>
              <a:t> </a:t>
            </a:r>
            <a:r>
              <a:rPr lang="ru-RU" sz="3200" b="1" dirty="0" err="1"/>
              <a:t>між</a:t>
            </a:r>
            <a:r>
              <a:rPr lang="ru-RU" sz="3200" b="1" dirty="0"/>
              <a:t> ними </a:t>
            </a:r>
            <a:r>
              <a:rPr lang="ru-RU" sz="3200" b="1" dirty="0" err="1"/>
              <a:t>змінюється</a:t>
            </a:r>
            <a:r>
              <a:rPr lang="ru-RU" sz="3200" b="1" dirty="0"/>
              <a:t>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Grp="1"/>
          </p:cNvSpPr>
          <p:nvPr>
            <p:ph type="body" idx="1"/>
          </p:nvPr>
        </p:nvSpPr>
        <p:spPr>
          <a:xfrm>
            <a:off x="109538" y="812799"/>
            <a:ext cx="9034462" cy="5818909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800"/>
              </a:spcBef>
              <a:buFont typeface="Arial" charset="0"/>
              <a:buNone/>
            </a:pPr>
            <a:r>
              <a:rPr lang="ru-RU" b="1" dirty="0"/>
              <a:t>Онтогенез — </a:t>
            </a:r>
            <a:r>
              <a:rPr lang="ru-RU" b="1" dirty="0" err="1"/>
              <a:t>індивідуальний</a:t>
            </a:r>
            <a:r>
              <a:rPr lang="ru-RU" b="1" dirty="0"/>
              <a:t> </a:t>
            </a:r>
            <a:r>
              <a:rPr lang="ru-RU" b="1" dirty="0" err="1"/>
              <a:t>розвиток</a:t>
            </a:r>
            <a:r>
              <a:rPr lang="ru-RU" b="1" dirty="0"/>
              <a:t>:</a:t>
            </a:r>
            <a:endParaRPr lang="ru-RU" dirty="0"/>
          </a:p>
          <a:p>
            <a:pPr>
              <a:lnSpc>
                <a:spcPct val="75000"/>
              </a:lnSpc>
              <a:spcBef>
                <a:spcPts val="800"/>
              </a:spcBef>
            </a:pPr>
            <a:r>
              <a:rPr lang="ru-RU" b="1" u="sng" dirty="0" err="1"/>
              <a:t>антенатальний</a:t>
            </a:r>
            <a:r>
              <a:rPr lang="ru-RU" b="1" u="sng" dirty="0"/>
              <a:t> </a:t>
            </a:r>
            <a:r>
              <a:rPr lang="ru-RU" b="1" u="sng" dirty="0" err="1"/>
              <a:t>розвиток</a:t>
            </a:r>
            <a:r>
              <a:rPr lang="ru-RU" dirty="0"/>
              <a:t> (</a:t>
            </a:r>
            <a:r>
              <a:rPr lang="ru-RU" dirty="0" err="1"/>
              <a:t>грец</a:t>
            </a:r>
            <a:r>
              <a:rPr lang="ru-RU" dirty="0"/>
              <a:t>. </a:t>
            </a:r>
            <a:r>
              <a:rPr lang="ru-RU" i="1" dirty="0" err="1"/>
              <a:t>ante</a:t>
            </a:r>
            <a:r>
              <a:rPr lang="ru-RU" dirty="0"/>
              <a:t> — перед, </a:t>
            </a:r>
            <a:r>
              <a:rPr lang="ru-RU" i="1" dirty="0" err="1"/>
              <a:t>natus</a:t>
            </a:r>
            <a:r>
              <a:rPr lang="ru-RU" dirty="0"/>
              <a:t> — </a:t>
            </a:r>
            <a:r>
              <a:rPr lang="ru-RU" dirty="0" err="1"/>
              <a:t>народження</a:t>
            </a:r>
            <a:r>
              <a:rPr lang="ru-RU" dirty="0"/>
              <a:t>)(</a:t>
            </a:r>
            <a:r>
              <a:rPr lang="ru-RU" b="1" dirty="0" err="1"/>
              <a:t>пренатальний</a:t>
            </a:r>
            <a:r>
              <a:rPr lang="ru-RU" b="1" dirty="0"/>
              <a:t>, </a:t>
            </a:r>
            <a:r>
              <a:rPr lang="ru-RU" b="1" dirty="0" err="1"/>
              <a:t>внутрішньоутробний</a:t>
            </a:r>
            <a:r>
              <a:rPr lang="ru-RU" dirty="0"/>
              <a:t>) — </a:t>
            </a:r>
            <a:r>
              <a:rPr lang="ru-RU" dirty="0" err="1"/>
              <a:t>це</a:t>
            </a:r>
            <a:r>
              <a:rPr lang="ru-RU" dirty="0"/>
              <a:t> час, коли </a:t>
            </a:r>
            <a:r>
              <a:rPr lang="ru-RU" dirty="0" err="1"/>
              <a:t>новий</a:t>
            </a:r>
            <a:r>
              <a:rPr lang="ru-RU" dirty="0"/>
              <a:t> </a:t>
            </a:r>
            <a:r>
              <a:rPr lang="ru-RU" dirty="0" err="1"/>
              <a:t>організм</a:t>
            </a:r>
            <a:r>
              <a:rPr lang="ru-RU" dirty="0"/>
              <a:t> </a:t>
            </a:r>
            <a:r>
              <a:rPr lang="ru-RU" dirty="0" err="1"/>
              <a:t>розвивається</a:t>
            </a:r>
            <a:r>
              <a:rPr lang="ru-RU" dirty="0"/>
              <a:t> </a:t>
            </a:r>
            <a:r>
              <a:rPr lang="ru-RU" dirty="0" err="1"/>
              <a:t>усередині</a:t>
            </a:r>
            <a:r>
              <a:rPr lang="ru-RU" dirty="0"/>
              <a:t> </a:t>
            </a:r>
            <a:r>
              <a:rPr lang="ru-RU" dirty="0" err="1"/>
              <a:t>материнського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всередині</a:t>
            </a:r>
            <a:r>
              <a:rPr lang="ru-RU" dirty="0"/>
              <a:t> </a:t>
            </a:r>
            <a:r>
              <a:rPr lang="ru-RU" dirty="0" err="1"/>
              <a:t>яйця</a:t>
            </a:r>
            <a:r>
              <a:rPr lang="ru-RU" dirty="0"/>
              <a:t>, </a:t>
            </a:r>
            <a:r>
              <a:rPr lang="ru-RU" dirty="0" err="1"/>
              <a:t>насінини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 і </a:t>
            </a:r>
            <a:r>
              <a:rPr lang="ru-RU" dirty="0" err="1"/>
              <a:t>завершується</a:t>
            </a:r>
            <a:r>
              <a:rPr lang="ru-RU" dirty="0"/>
              <a:t> </a:t>
            </a:r>
            <a:r>
              <a:rPr lang="ru-RU" dirty="0" err="1"/>
              <a:t>народженням</a:t>
            </a:r>
            <a:r>
              <a:rPr lang="ru-RU" dirty="0"/>
              <a:t>. </a:t>
            </a:r>
            <a:r>
              <a:rPr lang="ru-RU" u="sng" dirty="0"/>
              <a:t>У </a:t>
            </a:r>
            <a:r>
              <a:rPr lang="ru-RU" u="sng" dirty="0" err="1"/>
              <a:t>людини</a:t>
            </a:r>
            <a:r>
              <a:rPr lang="ru-RU" u="sng" dirty="0"/>
              <a:t> </a:t>
            </a:r>
            <a:r>
              <a:rPr lang="ru-RU" u="sng" dirty="0" err="1"/>
              <a:t>антенатальний</a:t>
            </a:r>
            <a:r>
              <a:rPr lang="ru-RU" u="sng" dirty="0"/>
              <a:t> </a:t>
            </a:r>
            <a:r>
              <a:rPr lang="ru-RU" u="sng" dirty="0" err="1"/>
              <a:t>розвиток</a:t>
            </a:r>
            <a:r>
              <a:rPr lang="ru-RU" u="sng" dirty="0"/>
              <a:t> </a:t>
            </a:r>
            <a:r>
              <a:rPr lang="ru-RU" u="sng" dirty="0" err="1"/>
              <a:t>складається</a:t>
            </a:r>
            <a:r>
              <a:rPr lang="ru-RU" u="sng" dirty="0"/>
              <a:t> </a:t>
            </a:r>
            <a:r>
              <a:rPr lang="ru-RU" u="sng" dirty="0" err="1"/>
              <a:t>із</a:t>
            </a:r>
            <a:r>
              <a:rPr lang="ru-RU" u="sng" dirty="0"/>
              <a:t> 2 </a:t>
            </a:r>
            <a:r>
              <a:rPr lang="ru-RU" u="sng" dirty="0" err="1"/>
              <a:t>періодів</a:t>
            </a:r>
            <a:r>
              <a:rPr lang="ru-RU" dirty="0"/>
              <a:t>: </a:t>
            </a:r>
            <a:r>
              <a:rPr lang="ru-RU" b="1" dirty="0" err="1"/>
              <a:t>ембріональний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зародковий</a:t>
            </a:r>
            <a:r>
              <a:rPr lang="ru-RU" dirty="0"/>
              <a:t>, </a:t>
            </a:r>
            <a:r>
              <a:rPr lang="ru-RU" dirty="0" err="1"/>
              <a:t>період</a:t>
            </a:r>
            <a:r>
              <a:rPr lang="ru-RU" dirty="0"/>
              <a:t> (</a:t>
            </a:r>
            <a:r>
              <a:rPr lang="ru-RU" dirty="0" err="1"/>
              <a:t>грец</a:t>
            </a:r>
            <a:r>
              <a:rPr lang="ru-RU" dirty="0"/>
              <a:t>. </a:t>
            </a:r>
            <a:r>
              <a:rPr lang="ru-RU" i="1" dirty="0" err="1"/>
              <a:t>embrion</a:t>
            </a:r>
            <a:r>
              <a:rPr lang="ru-RU" dirty="0"/>
              <a:t> — </a:t>
            </a:r>
            <a:r>
              <a:rPr lang="ru-RU" dirty="0" err="1"/>
              <a:t>зародок</a:t>
            </a:r>
            <a:r>
              <a:rPr lang="ru-RU" dirty="0"/>
              <a:t>) — </a:t>
            </a:r>
            <a:r>
              <a:rPr lang="ru-RU" dirty="0" err="1"/>
              <a:t>перші</a:t>
            </a:r>
            <a:r>
              <a:rPr lang="ru-RU" dirty="0"/>
              <a:t> 8 </a:t>
            </a:r>
            <a:r>
              <a:rPr lang="ru-RU" dirty="0" err="1"/>
              <a:t>тиж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 та </a:t>
            </a:r>
            <a:r>
              <a:rPr lang="ru-RU" b="1" dirty="0" err="1"/>
              <a:t>плідний</a:t>
            </a:r>
            <a:r>
              <a:rPr lang="ru-RU" b="1" dirty="0"/>
              <a:t>,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фетальний</a:t>
            </a:r>
            <a:r>
              <a:rPr lang="ru-RU" dirty="0"/>
              <a:t> (</a:t>
            </a:r>
            <a:r>
              <a:rPr lang="ru-RU" dirty="0" err="1"/>
              <a:t>грец</a:t>
            </a:r>
            <a:r>
              <a:rPr lang="ru-RU" dirty="0"/>
              <a:t>. </a:t>
            </a:r>
            <a:r>
              <a:rPr lang="ru-RU" i="1" dirty="0" err="1"/>
              <a:t>fetus</a:t>
            </a:r>
            <a:r>
              <a:rPr lang="ru-RU" i="1" dirty="0"/>
              <a:t> </a:t>
            </a:r>
            <a:r>
              <a:rPr lang="ru-RU" dirty="0"/>
              <a:t>— </a:t>
            </a:r>
            <a:r>
              <a:rPr lang="ru-RU" dirty="0" err="1"/>
              <a:t>плід</a:t>
            </a:r>
            <a:r>
              <a:rPr lang="ru-RU" dirty="0"/>
              <a:t>) — з 9-го </a:t>
            </a:r>
            <a:r>
              <a:rPr lang="ru-RU" dirty="0" err="1"/>
              <a:t>тижня</a:t>
            </a:r>
            <a:r>
              <a:rPr lang="ru-RU" dirty="0"/>
              <a:t>, коли </a:t>
            </a:r>
            <a:r>
              <a:rPr lang="ru-RU" dirty="0" err="1"/>
              <a:t>зародок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вже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. </a:t>
            </a:r>
            <a:r>
              <a:rPr lang="ru-RU" dirty="0" err="1"/>
              <a:t>Починаючи</a:t>
            </a:r>
            <a:r>
              <a:rPr lang="ru-RU" dirty="0"/>
              <a:t> з 9-го </a:t>
            </a:r>
            <a:r>
              <a:rPr lang="ru-RU" dirty="0" err="1"/>
              <a:t>тижня</a:t>
            </a:r>
            <a:r>
              <a:rPr lang="ru-RU" dirty="0"/>
              <a:t> </a:t>
            </a:r>
            <a:r>
              <a:rPr lang="ru-RU" dirty="0" err="1"/>
              <a:t>зародок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 </a:t>
            </a:r>
            <a:r>
              <a:rPr lang="ru-RU" dirty="0" err="1"/>
              <a:t>називають</a:t>
            </a:r>
            <a:r>
              <a:rPr lang="ru-RU" dirty="0"/>
              <a:t> плодом. У </a:t>
            </a:r>
            <a:r>
              <a:rPr lang="ru-RU" dirty="0" err="1"/>
              <a:t>людини</a:t>
            </a:r>
            <a:r>
              <a:rPr lang="ru-RU" dirty="0"/>
              <a:t> </a:t>
            </a:r>
            <a:r>
              <a:rPr lang="ru-RU" dirty="0" err="1"/>
              <a:t>вагітність</a:t>
            </a:r>
            <a:r>
              <a:rPr lang="ru-RU" dirty="0"/>
              <a:t> (</a:t>
            </a:r>
            <a:r>
              <a:rPr lang="ru-RU" dirty="0" err="1"/>
              <a:t>антенатальний</a:t>
            </a:r>
            <a:r>
              <a:rPr lang="ru-RU" dirty="0"/>
              <a:t> </a:t>
            </a:r>
            <a:r>
              <a:rPr lang="ru-RU" dirty="0" err="1"/>
              <a:t>розвиток</a:t>
            </a:r>
            <a:r>
              <a:rPr lang="ru-RU" dirty="0"/>
              <a:t>) </a:t>
            </a:r>
            <a:r>
              <a:rPr lang="ru-RU" dirty="0" err="1"/>
              <a:t>триває</a:t>
            </a:r>
            <a:r>
              <a:rPr lang="ru-RU" dirty="0"/>
              <a:t> 38-42 </a:t>
            </a:r>
            <a:r>
              <a:rPr lang="ru-RU" dirty="0" err="1"/>
              <a:t>тиж</a:t>
            </a:r>
            <a:r>
              <a:rPr lang="ru-RU" dirty="0"/>
              <a:t>;</a:t>
            </a:r>
          </a:p>
          <a:p>
            <a:pPr>
              <a:lnSpc>
                <a:spcPct val="75000"/>
              </a:lnSpc>
              <a:spcBef>
                <a:spcPts val="800"/>
              </a:spcBef>
            </a:pPr>
            <a:r>
              <a:rPr lang="ru-RU" b="1" u="sng" dirty="0" err="1"/>
              <a:t>постнатальний</a:t>
            </a:r>
            <a:r>
              <a:rPr lang="ru-RU" b="1" u="sng" dirty="0"/>
              <a:t> </a:t>
            </a:r>
            <a:r>
              <a:rPr lang="ru-RU" b="1" u="sng" dirty="0" err="1"/>
              <a:t>розвиток</a:t>
            </a:r>
            <a:r>
              <a:rPr lang="ru-RU" dirty="0"/>
              <a:t> (</a:t>
            </a:r>
            <a:r>
              <a:rPr lang="ru-RU" dirty="0" err="1"/>
              <a:t>грец</a:t>
            </a:r>
            <a:r>
              <a:rPr lang="ru-RU" dirty="0"/>
              <a:t>. </a:t>
            </a:r>
            <a:r>
              <a:rPr lang="ru-RU" i="1" dirty="0" err="1"/>
              <a:t>post</a:t>
            </a:r>
            <a:r>
              <a:rPr lang="ru-RU" dirty="0"/>
              <a:t> — </a:t>
            </a:r>
            <a:r>
              <a:rPr lang="ru-RU" dirty="0" err="1"/>
              <a:t>після</a:t>
            </a:r>
            <a:r>
              <a:rPr lang="ru-RU" dirty="0"/>
              <a:t>, </a:t>
            </a:r>
            <a:r>
              <a:rPr lang="ru-RU" i="1" dirty="0" err="1"/>
              <a:t>natus</a:t>
            </a:r>
            <a:r>
              <a:rPr lang="ru-RU" dirty="0"/>
              <a:t> — </a:t>
            </a:r>
            <a:r>
              <a:rPr lang="ru-RU" dirty="0" err="1"/>
              <a:t>народження</a:t>
            </a:r>
            <a:r>
              <a:rPr lang="ru-RU" dirty="0"/>
              <a:t>) </a:t>
            </a:r>
            <a:r>
              <a:rPr lang="ru-RU" dirty="0" err="1"/>
              <a:t>починається</a:t>
            </a:r>
            <a:r>
              <a:rPr lang="ru-RU" dirty="0"/>
              <a:t> з </a:t>
            </a:r>
            <a:r>
              <a:rPr lang="ru-RU" dirty="0" err="1"/>
              <a:t>народження</a:t>
            </a:r>
            <a:r>
              <a:rPr lang="ru-RU" dirty="0"/>
              <a:t> і </a:t>
            </a:r>
            <a:r>
              <a:rPr lang="ru-RU" dirty="0" err="1"/>
              <a:t>продовжується</a:t>
            </a:r>
            <a:r>
              <a:rPr lang="ru-RU" dirty="0"/>
              <a:t> до </a:t>
            </a:r>
            <a:r>
              <a:rPr lang="ru-RU" dirty="0" err="1"/>
              <a:t>смерті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288" y="336550"/>
            <a:ext cx="8651875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06375"/>
            <a:ext cx="8642350" cy="647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217488" y="365125"/>
            <a:ext cx="8782050" cy="1325563"/>
          </a:xfrm>
          <a:solidFill>
            <a:srgbClr val="FF99FF"/>
          </a:solidFill>
        </p:spPr>
        <p:txBody>
          <a:bodyPr/>
          <a:lstStyle/>
          <a:p>
            <a:pPr>
              <a:lnSpc>
                <a:spcPct val="75000"/>
              </a:lnSpc>
            </a:pPr>
            <a:r>
              <a:rPr lang="uk-UA" sz="3200" b="1">
                <a:solidFill>
                  <a:srgbClr val="070614"/>
                </a:solidFill>
              </a:rPr>
              <a:t>Закономірності росту і розвитку організму</a:t>
            </a:r>
            <a:r>
              <a:rPr lang="uk-UA"/>
              <a:t> </a:t>
            </a:r>
            <a:endParaRPr lang="ru-RU"/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119063" y="1463675"/>
            <a:ext cx="8915400" cy="5394325"/>
          </a:xfrm>
          <a:solidFill>
            <a:srgbClr val="CCFFCC"/>
          </a:solidFill>
        </p:spPr>
        <p:txBody>
          <a:bodyPr/>
          <a:lstStyle/>
          <a:p>
            <a:pPr marL="342900" indent="-342900">
              <a:lnSpc>
                <a:spcPct val="75000"/>
              </a:lnSpc>
              <a:spcBef>
                <a:spcPts val="400"/>
              </a:spcBef>
              <a:buFont typeface="Arial" charset="0"/>
              <a:buNone/>
            </a:pPr>
            <a:r>
              <a:rPr lang="uk-UA" sz="2400">
                <a:solidFill>
                  <a:srgbClr val="070614"/>
                </a:solidFill>
              </a:rPr>
              <a:t>1. Диференціація та інтеграція окремих частин і функцій, автономізація розвитку, зростаюча в ході онтогенезу людини.</a:t>
            </a:r>
          </a:p>
          <a:p>
            <a:pPr marL="342900" indent="-342900">
              <a:lnSpc>
                <a:spcPct val="75000"/>
              </a:lnSpc>
              <a:spcBef>
                <a:spcPts val="400"/>
              </a:spcBef>
              <a:buFont typeface="Arial" charset="0"/>
              <a:buNone/>
            </a:pPr>
            <a:r>
              <a:rPr lang="uk-UA" sz="2400">
                <a:solidFill>
                  <a:srgbClr val="070614"/>
                </a:solidFill>
              </a:rPr>
              <a:t>2. Діалектична єдність безперервного і перервного, поступовість і циклічність. </a:t>
            </a:r>
          </a:p>
          <a:p>
            <a:pPr marL="342900" indent="-342900">
              <a:lnSpc>
                <a:spcPct val="75000"/>
              </a:lnSpc>
              <a:spcBef>
                <a:spcPts val="400"/>
              </a:spcBef>
              <a:buFont typeface="Arial" charset="0"/>
              <a:buNone/>
            </a:pPr>
            <a:r>
              <a:rPr lang="uk-UA" sz="2400">
                <a:solidFill>
                  <a:srgbClr val="070614"/>
                </a:solidFill>
              </a:rPr>
              <a:t>     На кривій росту людини можна виділити 3 основних цикли в постнатальному розвитку:</a:t>
            </a:r>
          </a:p>
          <a:p>
            <a:pPr marL="342900" indent="-342900">
              <a:lnSpc>
                <a:spcPct val="75000"/>
              </a:lnSpc>
              <a:spcBef>
                <a:spcPts val="400"/>
              </a:spcBef>
              <a:buFont typeface="Arial" charset="0"/>
              <a:buNone/>
            </a:pPr>
            <a:r>
              <a:rPr lang="uk-UA" sz="2400">
                <a:solidFill>
                  <a:srgbClr val="070614"/>
                </a:solidFill>
              </a:rPr>
              <a:t>     а) від народження до 10-13 років при постійному зниженні швидкості; </a:t>
            </a:r>
          </a:p>
          <a:p>
            <a:pPr marL="342900" indent="-342900">
              <a:lnSpc>
                <a:spcPct val="75000"/>
              </a:lnSpc>
              <a:spcBef>
                <a:spcPts val="400"/>
              </a:spcBef>
              <a:buFont typeface="Arial" charset="0"/>
              <a:buNone/>
            </a:pPr>
            <a:r>
              <a:rPr lang="uk-UA" sz="2400">
                <a:solidFill>
                  <a:srgbClr val="070614"/>
                </a:solidFill>
              </a:rPr>
              <a:t>     б) пубертатний стрибок - "спурт"; </a:t>
            </a:r>
          </a:p>
          <a:p>
            <a:pPr marL="342900" indent="-342900">
              <a:lnSpc>
                <a:spcPct val="75000"/>
              </a:lnSpc>
              <a:spcBef>
                <a:spcPts val="400"/>
              </a:spcBef>
              <a:buFont typeface="Arial" charset="0"/>
              <a:buNone/>
            </a:pPr>
            <a:r>
              <a:rPr lang="uk-UA" sz="2400">
                <a:solidFill>
                  <a:srgbClr val="070614"/>
                </a:solidFill>
              </a:rPr>
              <a:t>     в) падіння швидкості нижче рівня допубертатного періоду і припинення росту. </a:t>
            </a:r>
          </a:p>
          <a:p>
            <a:pPr marL="342900" indent="-342900">
              <a:lnSpc>
                <a:spcPct val="75000"/>
              </a:lnSpc>
              <a:spcBef>
                <a:spcPts val="400"/>
              </a:spcBef>
              <a:buFont typeface="Arial" charset="0"/>
              <a:buNone/>
            </a:pPr>
            <a:r>
              <a:rPr lang="uk-UA" sz="2400">
                <a:solidFill>
                  <a:srgbClr val="070614"/>
                </a:solidFill>
              </a:rPr>
              <a:t>     г) нелінійність росту – “міністрибки” - простежується у більшості дітей та підлітків при щотижневому обстеженні.</a:t>
            </a:r>
          </a:p>
          <a:p>
            <a:pPr marL="342900" indent="-342900">
              <a:lnSpc>
                <a:spcPct val="75000"/>
              </a:lnSpc>
              <a:spcBef>
                <a:spcPts val="400"/>
              </a:spcBef>
              <a:buFont typeface="Arial" charset="0"/>
              <a:buNone/>
            </a:pPr>
            <a:r>
              <a:rPr lang="uk-UA" sz="2400">
                <a:solidFill>
                  <a:srgbClr val="070614"/>
                </a:solidFill>
              </a:rPr>
              <a:t>3. Гетерохронія - різночасність - у дозріванні різних систем організму (або тканин) і різних ознак в межах однієї системи. </a:t>
            </a:r>
          </a:p>
          <a:p>
            <a:pPr marL="342900" indent="-342900">
              <a:lnSpc>
                <a:spcPct val="75000"/>
              </a:lnSpc>
              <a:spcBef>
                <a:spcPts val="400"/>
              </a:spcBef>
              <a:buFont typeface="Arial" charset="0"/>
              <a:buNone/>
            </a:pPr>
            <a:r>
              <a:rPr lang="uk-UA" sz="2400">
                <a:solidFill>
                  <a:srgbClr val="070614"/>
                </a:solidFill>
              </a:rPr>
              <a:t>4. Значна індивідуальна різноманітність вікової динаміки у межах етапів онтогенезу, в залежності від спадкової програми.</a:t>
            </a:r>
            <a:endParaRPr lang="ru-RU" sz="2400">
              <a:solidFill>
                <a:srgbClr val="070614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1820</TotalTime>
  <Words>1088</Words>
  <Application>Microsoft Office PowerPoint</Application>
  <PresentationFormat>Экран (4:3)</PresentationFormat>
  <Paragraphs>157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Times New Roman</vt:lpstr>
      <vt:lpstr>Тема Office</vt:lpstr>
      <vt:lpstr>Загальні закономірності росту та розвитку дітей і підлітків </vt:lpstr>
      <vt:lpstr>Основні функціональні властивості організму:</vt:lpstr>
      <vt:lpstr>3"кити" фізіології – це система, регуляція і збудливість.  Регуляція – це сукупність фізіологічних процесів, що виникають в організмі у відповідь на дію факторів зовнішнього і внутрішнього  середовища і призводять до змін, які носять пристосувальний характер з метою або втримати вихідні константи організму на певному рівні, або перевести їх на інший, більш вигідний для організму в певних умовах рівень.  Збудливість – це здатність живої тканини відповідати на дію подразника збудженням (характерна для м’язової, нервової та секреторної).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Закономірності росту і розвитку організму </vt:lpstr>
      <vt:lpstr>Презентация PowerPoint</vt:lpstr>
      <vt:lpstr>Презентация PowerPoint</vt:lpstr>
      <vt:lpstr>Презентация PowerPoint</vt:lpstr>
      <vt:lpstr>Презентация PowerPoint</vt:lpstr>
      <vt:lpstr>Схема періодизації індивідуального розвитку за В.В. Бунаком, 1965.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Існує багато різних теорій, що пояснюють явище акселерації: </vt:lpstr>
      <vt:lpstr>Презентация PowerPoint</vt:lpstr>
      <vt:lpstr>Презентация PowerPoint</vt:lpstr>
      <vt:lpstr>Педагогічна вікова періодизація: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Пользователь</cp:lastModifiedBy>
  <cp:revision>40</cp:revision>
  <dcterms:created xsi:type="dcterms:W3CDTF">2016-11-12T15:02:45Z</dcterms:created>
  <dcterms:modified xsi:type="dcterms:W3CDTF">2022-02-23T11:25:01Z</dcterms:modified>
</cp:coreProperties>
</file>