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6368486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1223848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166852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9353729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3109180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8849629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1801354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3532093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4686071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624094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2200300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C6CFB4-A4DF-4327-B061-DF5A6C8D3B42}" type="datetimeFigureOut">
              <a:rPr lang="ru-RU" smtClean="0"/>
              <a:pPr/>
              <a:t>05.09.2020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7E03A9-7FAF-40F4-AB40-53021AF0D9E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9817156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u="sng" dirty="0" smtClean="0"/>
              <a:t>ТЕМА 7: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>МІЖНАРОДНА ЦІНОВА ПОЛІТИКА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324299104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0466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 err="1" smtClean="0"/>
              <a:t>Найпоширенішим</a:t>
            </a:r>
            <a:r>
              <a:rPr lang="ru-RU" dirty="0" smtClean="0"/>
              <a:t> </a:t>
            </a:r>
            <a:r>
              <a:rPr lang="ru-RU" dirty="0" err="1" smtClean="0"/>
              <a:t>інструментом</a:t>
            </a:r>
            <a:r>
              <a:rPr lang="ru-RU" dirty="0" smtClean="0"/>
              <a:t> </a:t>
            </a:r>
            <a:r>
              <a:rPr lang="ru-RU" dirty="0" err="1" smtClean="0"/>
              <a:t>протекціоністської</a:t>
            </a:r>
            <a:r>
              <a:rPr lang="ru-RU" dirty="0" smtClean="0"/>
              <a:t> </a:t>
            </a:r>
            <a:r>
              <a:rPr lang="ru-RU" dirty="0" err="1" smtClean="0"/>
              <a:t>політики</a:t>
            </a:r>
            <a:r>
              <a:rPr lang="ru-RU" dirty="0" smtClean="0"/>
              <a:t> є тариф </a:t>
            </a:r>
            <a:r>
              <a:rPr lang="ru-RU" dirty="0" err="1" smtClean="0"/>
              <a:t>або</a:t>
            </a:r>
            <a:r>
              <a:rPr lang="ru-RU" dirty="0" smtClean="0"/>
              <a:t> </a:t>
            </a:r>
            <a:r>
              <a:rPr lang="ru-RU" dirty="0" err="1" smtClean="0"/>
              <a:t>мито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2060848"/>
            <a:ext cx="8229600" cy="4093915"/>
          </a:xfrm>
        </p:spPr>
        <p:txBody>
          <a:bodyPr>
            <a:normAutofit fontScale="92500" lnSpcReduction="10000"/>
          </a:bodyPr>
          <a:lstStyle/>
          <a:p>
            <a:r>
              <a:rPr lang="ru-RU" dirty="0" err="1" smtClean="0">
                <a:solidFill>
                  <a:srgbClr val="7030A0"/>
                </a:solidFill>
              </a:rPr>
              <a:t>Вартісний</a:t>
            </a:r>
            <a:r>
              <a:rPr lang="ru-RU" dirty="0" smtClean="0">
                <a:solidFill>
                  <a:srgbClr val="7030A0"/>
                </a:solidFill>
              </a:rPr>
              <a:t> тариф – </a:t>
            </a:r>
            <a:r>
              <a:rPr lang="ru-RU" dirty="0" err="1" smtClean="0">
                <a:solidFill>
                  <a:srgbClr val="7030A0"/>
                </a:solidFill>
              </a:rPr>
              <a:t>це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податок</a:t>
            </a:r>
            <a:r>
              <a:rPr lang="ru-RU" dirty="0" smtClean="0">
                <a:solidFill>
                  <a:srgbClr val="7030A0"/>
                </a:solidFill>
              </a:rPr>
              <a:t>, представлений у </a:t>
            </a:r>
            <a:r>
              <a:rPr lang="ru-RU" dirty="0" err="1" smtClean="0">
                <a:solidFill>
                  <a:srgbClr val="7030A0"/>
                </a:solidFill>
              </a:rPr>
              <a:t>вигляді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відсотка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від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вартості</a:t>
            </a:r>
            <a:r>
              <a:rPr lang="ru-RU" dirty="0" smtClean="0">
                <a:solidFill>
                  <a:srgbClr val="7030A0"/>
                </a:solidFill>
              </a:rPr>
              <a:t> товару. </a:t>
            </a:r>
            <a:r>
              <a:rPr lang="ru-RU" dirty="0" err="1" smtClean="0">
                <a:solidFill>
                  <a:srgbClr val="7030A0"/>
                </a:solidFill>
              </a:rPr>
              <a:t>Наприклад</a:t>
            </a:r>
            <a:r>
              <a:rPr lang="ru-RU" dirty="0" smtClean="0">
                <a:solidFill>
                  <a:srgbClr val="7030A0"/>
                </a:solidFill>
              </a:rPr>
              <a:t>, </a:t>
            </a:r>
            <a:r>
              <a:rPr lang="ru-RU" dirty="0" err="1" smtClean="0">
                <a:solidFill>
                  <a:srgbClr val="7030A0"/>
                </a:solidFill>
              </a:rPr>
              <a:t>вартісний</a:t>
            </a:r>
            <a:r>
              <a:rPr lang="ru-RU" dirty="0" smtClean="0">
                <a:solidFill>
                  <a:srgbClr val="7030A0"/>
                </a:solidFill>
              </a:rPr>
              <a:t> тариф </a:t>
            </a:r>
            <a:r>
              <a:rPr lang="ru-RU" dirty="0" err="1" smtClean="0">
                <a:solidFill>
                  <a:srgbClr val="7030A0"/>
                </a:solidFill>
              </a:rPr>
              <a:t>розміром</a:t>
            </a:r>
            <a:r>
              <a:rPr lang="ru-RU" dirty="0" smtClean="0">
                <a:solidFill>
                  <a:srgbClr val="7030A0"/>
                </a:solidFill>
              </a:rPr>
              <a:t> в 10% </a:t>
            </a:r>
            <a:r>
              <a:rPr lang="ru-RU" dirty="0" err="1" smtClean="0">
                <a:solidFill>
                  <a:srgbClr val="7030A0"/>
                </a:solidFill>
              </a:rPr>
              <a:t>від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ціни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імпортованого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автомобіля</a:t>
            </a:r>
            <a:r>
              <a:rPr lang="ru-RU" dirty="0" smtClean="0">
                <a:solidFill>
                  <a:srgbClr val="7030A0"/>
                </a:solidFill>
              </a:rPr>
              <a:t> в 3000 </a:t>
            </a:r>
            <a:r>
              <a:rPr lang="ru-RU" dirty="0" err="1" smtClean="0">
                <a:solidFill>
                  <a:srgbClr val="7030A0"/>
                </a:solidFill>
              </a:rPr>
              <a:t>доларів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становитиме</a:t>
            </a:r>
            <a:r>
              <a:rPr lang="ru-RU" dirty="0" smtClean="0">
                <a:solidFill>
                  <a:srgbClr val="7030A0"/>
                </a:solidFill>
              </a:rPr>
              <a:t> 300 </a:t>
            </a:r>
            <a:r>
              <a:rPr lang="ru-RU" dirty="0" err="1" smtClean="0">
                <a:solidFill>
                  <a:srgbClr val="7030A0"/>
                </a:solidFill>
              </a:rPr>
              <a:t>доларів</a:t>
            </a:r>
            <a:r>
              <a:rPr lang="ru-RU" dirty="0" smtClean="0">
                <a:solidFill>
                  <a:srgbClr val="7030A0"/>
                </a:solidFill>
              </a:rPr>
              <a:t>.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Специфічне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мито</a:t>
            </a:r>
            <a:r>
              <a:rPr lang="ru-RU" dirty="0" smtClean="0">
                <a:solidFill>
                  <a:srgbClr val="7030A0"/>
                </a:solidFill>
              </a:rPr>
              <a:t> – </a:t>
            </a:r>
            <a:r>
              <a:rPr lang="ru-RU" dirty="0" err="1" smtClean="0">
                <a:solidFill>
                  <a:srgbClr val="7030A0"/>
                </a:solidFill>
              </a:rPr>
              <a:t>це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податок</a:t>
            </a:r>
            <a:r>
              <a:rPr lang="ru-RU" dirty="0" smtClean="0">
                <a:solidFill>
                  <a:srgbClr val="7030A0"/>
                </a:solidFill>
              </a:rPr>
              <a:t>, </a:t>
            </a:r>
            <a:r>
              <a:rPr lang="ru-RU" dirty="0" err="1" smtClean="0">
                <a:solidFill>
                  <a:srgbClr val="7030A0"/>
                </a:solidFill>
              </a:rPr>
              <a:t>який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стягується</a:t>
            </a:r>
            <a:r>
              <a:rPr lang="ru-RU" dirty="0" smtClean="0">
                <a:solidFill>
                  <a:srgbClr val="7030A0"/>
                </a:solidFill>
              </a:rPr>
              <a:t> у </a:t>
            </a:r>
            <a:r>
              <a:rPr lang="ru-RU" dirty="0" err="1" smtClean="0">
                <a:solidFill>
                  <a:srgbClr val="7030A0"/>
                </a:solidFill>
              </a:rPr>
              <a:t>відповідності</a:t>
            </a:r>
            <a:r>
              <a:rPr lang="ru-RU" dirty="0" smtClean="0">
                <a:solidFill>
                  <a:srgbClr val="7030A0"/>
                </a:solidFill>
              </a:rPr>
              <a:t> з </a:t>
            </a:r>
            <a:r>
              <a:rPr lang="ru-RU" dirty="0" err="1" smtClean="0">
                <a:solidFill>
                  <a:srgbClr val="7030A0"/>
                </a:solidFill>
              </a:rPr>
              <a:t>фізичною</a:t>
            </a:r>
            <a:r>
              <a:rPr lang="ru-RU" dirty="0" smtClean="0">
                <a:solidFill>
                  <a:srgbClr val="7030A0"/>
                </a:solidFill>
              </a:rPr>
              <a:t> величиною </a:t>
            </a:r>
            <a:r>
              <a:rPr lang="ru-RU" dirty="0" err="1" smtClean="0">
                <a:solidFill>
                  <a:srgbClr val="7030A0"/>
                </a:solidFill>
              </a:rPr>
              <a:t>імпорту</a:t>
            </a:r>
            <a:r>
              <a:rPr lang="ru-RU" dirty="0" smtClean="0">
                <a:solidFill>
                  <a:srgbClr val="7030A0"/>
                </a:solidFill>
              </a:rPr>
              <a:t>. Так, </a:t>
            </a:r>
            <a:r>
              <a:rPr lang="ru-RU" dirty="0" err="1" smtClean="0">
                <a:solidFill>
                  <a:srgbClr val="7030A0"/>
                </a:solidFill>
              </a:rPr>
              <a:t>податок</a:t>
            </a:r>
            <a:r>
              <a:rPr lang="ru-RU" dirty="0" smtClean="0">
                <a:solidFill>
                  <a:srgbClr val="7030A0"/>
                </a:solidFill>
              </a:rPr>
              <a:t> за </a:t>
            </a:r>
            <a:r>
              <a:rPr lang="ru-RU" dirty="0" err="1" smtClean="0">
                <a:solidFill>
                  <a:srgbClr val="7030A0"/>
                </a:solidFill>
              </a:rPr>
              <a:t>кожну</a:t>
            </a:r>
            <a:r>
              <a:rPr lang="ru-RU" dirty="0" smtClean="0">
                <a:solidFill>
                  <a:srgbClr val="7030A0"/>
                </a:solidFill>
              </a:rPr>
              <a:t> тонну </a:t>
            </a:r>
            <a:r>
              <a:rPr lang="ru-RU" dirty="0" err="1" smtClean="0">
                <a:solidFill>
                  <a:srgbClr val="7030A0"/>
                </a:solidFill>
              </a:rPr>
              <a:t>імпортованої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пшениці</a:t>
            </a:r>
            <a:r>
              <a:rPr lang="ru-RU" dirty="0" smtClean="0">
                <a:solidFill>
                  <a:srgbClr val="7030A0"/>
                </a:solidFill>
              </a:rPr>
              <a:t> є </a:t>
            </a:r>
            <a:r>
              <a:rPr lang="ru-RU" dirty="0" err="1" smtClean="0">
                <a:solidFill>
                  <a:srgbClr val="7030A0"/>
                </a:solidFill>
              </a:rPr>
              <a:t>специфічним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митом</a:t>
            </a:r>
            <a:endParaRPr lang="ru-RU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78590436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В </a:t>
            </a:r>
            <a:r>
              <a:rPr lang="ru-RU" dirty="0" err="1" smtClean="0"/>
              <a:t>Україні</a:t>
            </a:r>
            <a:r>
              <a:rPr lang="ru-RU" dirty="0" smtClean="0"/>
              <a:t> </a:t>
            </a:r>
            <a:r>
              <a:rPr lang="ru-RU" dirty="0" err="1" smtClean="0"/>
              <a:t>застосовують</a:t>
            </a:r>
            <a:r>
              <a:rPr lang="ru-RU" dirty="0" smtClean="0"/>
              <a:t> </a:t>
            </a:r>
            <a:r>
              <a:rPr lang="ru-RU" dirty="0" err="1" smtClean="0"/>
              <a:t>такі</a:t>
            </a:r>
            <a:r>
              <a:rPr lang="ru-RU" dirty="0" smtClean="0"/>
              <a:t> </a:t>
            </a:r>
            <a:r>
              <a:rPr lang="ru-RU" dirty="0" err="1" smtClean="0"/>
              <a:t>види</a:t>
            </a:r>
            <a:r>
              <a:rPr lang="ru-RU" dirty="0" smtClean="0"/>
              <a:t> </a:t>
            </a:r>
            <a:r>
              <a:rPr lang="ru-RU" dirty="0" err="1" smtClean="0"/>
              <a:t>мита</a:t>
            </a:r>
            <a:r>
              <a:rPr lang="ru-RU" dirty="0" smtClean="0"/>
              <a:t>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ru-RU" dirty="0" err="1" smtClean="0">
                <a:solidFill>
                  <a:srgbClr val="7030A0"/>
                </a:solidFill>
              </a:rPr>
              <a:t>Адвалорне</a:t>
            </a:r>
            <a:r>
              <a:rPr lang="ru-RU" dirty="0" smtClean="0">
                <a:solidFill>
                  <a:srgbClr val="7030A0"/>
                </a:solidFill>
              </a:rPr>
              <a:t> – </a:t>
            </a:r>
            <a:r>
              <a:rPr lang="ru-RU" dirty="0" err="1" smtClean="0">
                <a:solidFill>
                  <a:srgbClr val="7030A0"/>
                </a:solidFill>
              </a:rPr>
              <a:t>нараховується</a:t>
            </a:r>
            <a:r>
              <a:rPr lang="ru-RU" dirty="0" smtClean="0">
                <a:solidFill>
                  <a:srgbClr val="7030A0"/>
                </a:solidFill>
              </a:rPr>
              <a:t> у </a:t>
            </a:r>
            <a:r>
              <a:rPr lang="ru-RU" dirty="0" err="1" smtClean="0">
                <a:solidFill>
                  <a:srgbClr val="7030A0"/>
                </a:solidFill>
              </a:rPr>
              <a:t>відсотках</a:t>
            </a:r>
            <a:r>
              <a:rPr lang="ru-RU" dirty="0" smtClean="0">
                <a:solidFill>
                  <a:srgbClr val="7030A0"/>
                </a:solidFill>
              </a:rPr>
              <a:t> до </a:t>
            </a:r>
            <a:r>
              <a:rPr lang="ru-RU" dirty="0" err="1" smtClean="0">
                <a:solidFill>
                  <a:srgbClr val="7030A0"/>
                </a:solidFill>
              </a:rPr>
              <a:t>митної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вартості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товарів</a:t>
            </a:r>
            <a:r>
              <a:rPr lang="ru-RU" dirty="0" smtClean="0">
                <a:solidFill>
                  <a:srgbClr val="7030A0"/>
                </a:solidFill>
              </a:rPr>
              <a:t> та </a:t>
            </a:r>
            <a:r>
              <a:rPr lang="ru-RU" dirty="0" err="1" smtClean="0">
                <a:solidFill>
                  <a:srgbClr val="7030A0"/>
                </a:solidFill>
              </a:rPr>
              <a:t>інших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предметів</a:t>
            </a:r>
            <a:r>
              <a:rPr lang="ru-RU" dirty="0" smtClean="0">
                <a:solidFill>
                  <a:srgbClr val="7030A0"/>
                </a:solidFill>
              </a:rPr>
              <a:t>, </a:t>
            </a:r>
            <a:r>
              <a:rPr lang="ru-RU" dirty="0" err="1" smtClean="0">
                <a:solidFill>
                  <a:srgbClr val="7030A0"/>
                </a:solidFill>
              </a:rPr>
              <a:t>які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обкладаються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митом</a:t>
            </a:r>
            <a:r>
              <a:rPr lang="ru-RU" dirty="0" smtClean="0">
                <a:solidFill>
                  <a:srgbClr val="7030A0"/>
                </a:solidFill>
              </a:rPr>
              <a:t>.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Специфічне</a:t>
            </a:r>
            <a:r>
              <a:rPr lang="ru-RU" dirty="0" smtClean="0">
                <a:solidFill>
                  <a:srgbClr val="7030A0"/>
                </a:solidFill>
              </a:rPr>
              <a:t> – </a:t>
            </a:r>
            <a:r>
              <a:rPr lang="ru-RU" dirty="0" err="1" smtClean="0">
                <a:solidFill>
                  <a:srgbClr val="7030A0"/>
                </a:solidFill>
              </a:rPr>
              <a:t>нараховується</a:t>
            </a:r>
            <a:r>
              <a:rPr lang="ru-RU" dirty="0" smtClean="0">
                <a:solidFill>
                  <a:srgbClr val="7030A0"/>
                </a:solidFill>
              </a:rPr>
              <a:t> у </a:t>
            </a:r>
            <a:r>
              <a:rPr lang="ru-RU" dirty="0" err="1" smtClean="0">
                <a:solidFill>
                  <a:srgbClr val="7030A0"/>
                </a:solidFill>
              </a:rPr>
              <a:t>встановленому</a:t>
            </a:r>
            <a:r>
              <a:rPr lang="ru-RU" dirty="0" smtClean="0">
                <a:solidFill>
                  <a:srgbClr val="7030A0"/>
                </a:solidFill>
              </a:rPr>
              <a:t> грошовому </a:t>
            </a:r>
            <a:r>
              <a:rPr lang="ru-RU" dirty="0" err="1" smtClean="0">
                <a:solidFill>
                  <a:srgbClr val="7030A0"/>
                </a:solidFill>
              </a:rPr>
              <a:t>розмірі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одиницю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товарів</a:t>
            </a:r>
            <a:r>
              <a:rPr lang="ru-RU" dirty="0" smtClean="0">
                <a:solidFill>
                  <a:srgbClr val="7030A0"/>
                </a:solidFill>
              </a:rPr>
              <a:t>, </a:t>
            </a:r>
            <a:r>
              <a:rPr lang="ru-RU" dirty="0" err="1" smtClean="0">
                <a:solidFill>
                  <a:srgbClr val="7030A0"/>
                </a:solidFill>
              </a:rPr>
              <a:t>або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інших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предметів</a:t>
            </a:r>
            <a:r>
              <a:rPr lang="ru-RU" dirty="0" smtClean="0">
                <a:solidFill>
                  <a:srgbClr val="7030A0"/>
                </a:solidFill>
              </a:rPr>
              <a:t>, </a:t>
            </a:r>
            <a:r>
              <a:rPr lang="ru-RU" dirty="0" err="1" smtClean="0">
                <a:solidFill>
                  <a:srgbClr val="7030A0"/>
                </a:solidFill>
              </a:rPr>
              <a:t>які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обкладаються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митом</a:t>
            </a:r>
            <a:r>
              <a:rPr lang="ru-RU" dirty="0" smtClean="0">
                <a:solidFill>
                  <a:srgbClr val="7030A0"/>
                </a:solidFill>
              </a:rPr>
              <a:t>.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Комбіноване</a:t>
            </a:r>
            <a:r>
              <a:rPr lang="ru-RU" dirty="0" smtClean="0">
                <a:solidFill>
                  <a:srgbClr val="7030A0"/>
                </a:solidFill>
              </a:rPr>
              <a:t> – </a:t>
            </a:r>
            <a:r>
              <a:rPr lang="ru-RU" dirty="0" err="1" smtClean="0">
                <a:solidFill>
                  <a:srgbClr val="7030A0"/>
                </a:solidFill>
              </a:rPr>
              <a:t>поєднує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обидва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види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мита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наведеного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вище</a:t>
            </a:r>
            <a:r>
              <a:rPr lang="ru-RU" dirty="0" smtClean="0">
                <a:solidFill>
                  <a:srgbClr val="7030A0"/>
                </a:solidFill>
              </a:rPr>
              <a:t> .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Експортне</a:t>
            </a:r>
            <a:r>
              <a:rPr lang="ru-RU" dirty="0" smtClean="0">
                <a:solidFill>
                  <a:srgbClr val="7030A0"/>
                </a:solidFill>
              </a:rPr>
              <a:t> – </a:t>
            </a:r>
            <a:r>
              <a:rPr lang="ru-RU" dirty="0" err="1" smtClean="0">
                <a:solidFill>
                  <a:srgbClr val="7030A0"/>
                </a:solidFill>
              </a:rPr>
              <a:t>нараховується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товари</a:t>
            </a:r>
            <a:r>
              <a:rPr lang="ru-RU" dirty="0" smtClean="0">
                <a:solidFill>
                  <a:srgbClr val="7030A0"/>
                </a:solidFill>
              </a:rPr>
              <a:t> та </a:t>
            </a:r>
            <a:r>
              <a:rPr lang="ru-RU" dirty="0" err="1" smtClean="0">
                <a:solidFill>
                  <a:srgbClr val="7030A0"/>
                </a:solidFill>
              </a:rPr>
              <a:t>інші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об’єкти</a:t>
            </a:r>
            <a:r>
              <a:rPr lang="ru-RU" dirty="0" smtClean="0">
                <a:solidFill>
                  <a:srgbClr val="7030A0"/>
                </a:solidFill>
              </a:rPr>
              <a:t> при </a:t>
            </a:r>
            <a:r>
              <a:rPr lang="ru-RU" dirty="0" err="1" smtClean="0">
                <a:solidFill>
                  <a:srgbClr val="7030A0"/>
                </a:solidFill>
              </a:rPr>
              <a:t>їх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ввезені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територію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України</a:t>
            </a:r>
            <a:r>
              <a:rPr lang="ru-RU" dirty="0" smtClean="0">
                <a:solidFill>
                  <a:srgbClr val="7030A0"/>
                </a:solidFill>
              </a:rPr>
              <a:t>.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Імпортне</a:t>
            </a:r>
            <a:r>
              <a:rPr lang="ru-RU" dirty="0" smtClean="0">
                <a:solidFill>
                  <a:srgbClr val="7030A0"/>
                </a:solidFill>
              </a:rPr>
              <a:t> - </a:t>
            </a:r>
            <a:r>
              <a:rPr lang="ru-RU" dirty="0" err="1" smtClean="0">
                <a:solidFill>
                  <a:srgbClr val="7030A0"/>
                </a:solidFill>
              </a:rPr>
              <a:t>нараховується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товари</a:t>
            </a:r>
            <a:r>
              <a:rPr lang="ru-RU" dirty="0" smtClean="0">
                <a:solidFill>
                  <a:srgbClr val="7030A0"/>
                </a:solidFill>
              </a:rPr>
              <a:t> та </a:t>
            </a:r>
            <a:r>
              <a:rPr lang="ru-RU" dirty="0" err="1" smtClean="0">
                <a:solidFill>
                  <a:srgbClr val="7030A0"/>
                </a:solidFill>
              </a:rPr>
              <a:t>інші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об’єкти</a:t>
            </a:r>
            <a:r>
              <a:rPr lang="ru-RU" dirty="0" smtClean="0">
                <a:solidFill>
                  <a:srgbClr val="7030A0"/>
                </a:solidFill>
              </a:rPr>
              <a:t> при </a:t>
            </a:r>
            <a:r>
              <a:rPr lang="ru-RU" dirty="0" err="1" smtClean="0">
                <a:solidFill>
                  <a:srgbClr val="7030A0"/>
                </a:solidFill>
              </a:rPr>
              <a:t>їх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вивезенні</a:t>
            </a:r>
            <a:r>
              <a:rPr lang="ru-RU" dirty="0" smtClean="0">
                <a:solidFill>
                  <a:srgbClr val="7030A0"/>
                </a:solidFill>
              </a:rPr>
              <a:t> за </a:t>
            </a:r>
            <a:r>
              <a:rPr lang="ru-RU" dirty="0" err="1" smtClean="0">
                <a:solidFill>
                  <a:srgbClr val="7030A0"/>
                </a:solidFill>
              </a:rPr>
              <a:t>територію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України</a:t>
            </a:r>
            <a:r>
              <a:rPr lang="ru-RU" dirty="0" smtClean="0">
                <a:solidFill>
                  <a:srgbClr val="7030A0"/>
                </a:solidFill>
              </a:rPr>
              <a:t>. 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Спеціальне</a:t>
            </a:r>
            <a:r>
              <a:rPr lang="ru-RU" dirty="0" smtClean="0">
                <a:solidFill>
                  <a:srgbClr val="7030A0"/>
                </a:solidFill>
              </a:rPr>
              <a:t> – </a:t>
            </a:r>
            <a:r>
              <a:rPr lang="ru-RU" dirty="0" err="1" smtClean="0">
                <a:solidFill>
                  <a:srgbClr val="7030A0"/>
                </a:solidFill>
              </a:rPr>
              <a:t>застосовується</a:t>
            </a:r>
            <a:r>
              <a:rPr lang="ru-RU" dirty="0" smtClean="0">
                <a:solidFill>
                  <a:srgbClr val="7030A0"/>
                </a:solidFill>
              </a:rPr>
              <a:t>, як </a:t>
            </a:r>
            <a:r>
              <a:rPr lang="ru-RU" dirty="0" err="1" smtClean="0">
                <a:solidFill>
                  <a:srgbClr val="7030A0"/>
                </a:solidFill>
              </a:rPr>
              <a:t>засіб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захисту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українських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виробників</a:t>
            </a:r>
            <a:r>
              <a:rPr lang="ru-RU" dirty="0" smtClean="0">
                <a:solidFill>
                  <a:srgbClr val="7030A0"/>
                </a:solidFill>
              </a:rPr>
              <a:t> при </a:t>
            </a:r>
            <a:r>
              <a:rPr lang="ru-RU" dirty="0" err="1" smtClean="0">
                <a:solidFill>
                  <a:srgbClr val="7030A0"/>
                </a:solidFill>
              </a:rPr>
              <a:t>ввезенні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митну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територію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України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товарів</a:t>
            </a:r>
            <a:r>
              <a:rPr lang="ru-RU" dirty="0" smtClean="0">
                <a:solidFill>
                  <a:srgbClr val="7030A0"/>
                </a:solidFill>
              </a:rPr>
              <a:t>, </a:t>
            </a:r>
            <a:r>
              <a:rPr lang="ru-RU" dirty="0" err="1" smtClean="0">
                <a:solidFill>
                  <a:srgbClr val="7030A0"/>
                </a:solidFill>
              </a:rPr>
              <a:t>що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завдасть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шкоди</a:t>
            </a:r>
            <a:r>
              <a:rPr lang="ru-RU" dirty="0" smtClean="0">
                <a:solidFill>
                  <a:srgbClr val="7030A0"/>
                </a:solidFill>
              </a:rPr>
              <a:t>, </a:t>
            </a:r>
            <a:r>
              <a:rPr lang="ru-RU" dirty="0" err="1" smtClean="0">
                <a:solidFill>
                  <a:srgbClr val="7030A0"/>
                </a:solidFill>
              </a:rPr>
              <a:t>або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створює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загрозу</a:t>
            </a:r>
            <a:r>
              <a:rPr lang="ru-RU" dirty="0" smtClean="0">
                <a:solidFill>
                  <a:srgbClr val="7030A0"/>
                </a:solidFill>
              </a:rPr>
              <a:t> для </a:t>
            </a:r>
            <a:r>
              <a:rPr lang="ru-RU" dirty="0" err="1" smtClean="0">
                <a:solidFill>
                  <a:srgbClr val="7030A0"/>
                </a:solidFill>
              </a:rPr>
              <a:t>існування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національному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виробнику</a:t>
            </a:r>
            <a:r>
              <a:rPr lang="ru-RU" dirty="0" smtClean="0">
                <a:solidFill>
                  <a:srgbClr val="7030A0"/>
                </a:solidFill>
              </a:rPr>
              <a:t>. 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Антидемпінгове</a:t>
            </a:r>
            <a:r>
              <a:rPr lang="ru-RU" dirty="0" smtClean="0">
                <a:solidFill>
                  <a:srgbClr val="7030A0"/>
                </a:solidFill>
              </a:rPr>
              <a:t> – </a:t>
            </a:r>
            <a:r>
              <a:rPr lang="ru-RU" dirty="0" err="1" smtClean="0">
                <a:solidFill>
                  <a:srgbClr val="7030A0"/>
                </a:solidFill>
              </a:rPr>
              <a:t>застосовується</a:t>
            </a:r>
            <a:r>
              <a:rPr lang="ru-RU" dirty="0" smtClean="0">
                <a:solidFill>
                  <a:srgbClr val="7030A0"/>
                </a:solidFill>
              </a:rPr>
              <a:t> при </a:t>
            </a:r>
            <a:r>
              <a:rPr lang="ru-RU" dirty="0" err="1" smtClean="0">
                <a:solidFill>
                  <a:srgbClr val="7030A0"/>
                </a:solidFill>
              </a:rPr>
              <a:t>ввезенні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територію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України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товарів</a:t>
            </a:r>
            <a:r>
              <a:rPr lang="ru-RU" dirty="0" smtClean="0">
                <a:solidFill>
                  <a:srgbClr val="7030A0"/>
                </a:solidFill>
              </a:rPr>
              <a:t>, </a:t>
            </a:r>
            <a:r>
              <a:rPr lang="ru-RU" dirty="0" err="1" smtClean="0">
                <a:solidFill>
                  <a:srgbClr val="7030A0"/>
                </a:solidFill>
              </a:rPr>
              <a:t>які</a:t>
            </a:r>
            <a:r>
              <a:rPr lang="ru-RU" dirty="0" smtClean="0">
                <a:solidFill>
                  <a:srgbClr val="7030A0"/>
                </a:solidFill>
              </a:rPr>
              <a:t> є </a:t>
            </a:r>
            <a:r>
              <a:rPr lang="ru-RU" dirty="0" err="1" smtClean="0">
                <a:solidFill>
                  <a:srgbClr val="7030A0"/>
                </a:solidFill>
              </a:rPr>
              <a:t>об’єктом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демпінгу</a:t>
            </a:r>
            <a:endParaRPr lang="ru-RU" dirty="0" smtClean="0">
              <a:solidFill>
                <a:srgbClr val="7030A0"/>
              </a:solidFill>
            </a:endParaRPr>
          </a:p>
          <a:p>
            <a:r>
              <a:rPr lang="ru-RU" dirty="0" err="1" smtClean="0">
                <a:solidFill>
                  <a:srgbClr val="7030A0"/>
                </a:solidFill>
              </a:rPr>
              <a:t>Компенсаційне</a:t>
            </a:r>
            <a:r>
              <a:rPr lang="ru-RU" dirty="0" smtClean="0">
                <a:solidFill>
                  <a:srgbClr val="7030A0"/>
                </a:solidFill>
              </a:rPr>
              <a:t> – </a:t>
            </a:r>
            <a:r>
              <a:rPr lang="ru-RU" dirty="0" err="1" smtClean="0">
                <a:solidFill>
                  <a:srgbClr val="7030A0"/>
                </a:solidFill>
              </a:rPr>
              <a:t>застосовується</a:t>
            </a:r>
            <a:r>
              <a:rPr lang="ru-RU" dirty="0" smtClean="0">
                <a:solidFill>
                  <a:srgbClr val="7030A0"/>
                </a:solidFill>
              </a:rPr>
              <a:t> у </a:t>
            </a:r>
            <a:r>
              <a:rPr lang="ru-RU" dirty="0" err="1" smtClean="0">
                <a:solidFill>
                  <a:srgbClr val="7030A0"/>
                </a:solidFill>
              </a:rPr>
              <a:t>разі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ввезення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територію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України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товарів</a:t>
            </a:r>
            <a:r>
              <a:rPr lang="ru-RU" dirty="0" smtClean="0">
                <a:solidFill>
                  <a:srgbClr val="7030A0"/>
                </a:solidFill>
              </a:rPr>
              <a:t>, </a:t>
            </a:r>
            <a:r>
              <a:rPr lang="ru-RU" dirty="0" err="1" smtClean="0">
                <a:solidFill>
                  <a:srgbClr val="7030A0"/>
                </a:solidFill>
              </a:rPr>
              <a:t>які</a:t>
            </a:r>
            <a:r>
              <a:rPr lang="ru-RU" dirty="0" smtClean="0">
                <a:solidFill>
                  <a:srgbClr val="7030A0"/>
                </a:solidFill>
              </a:rPr>
              <a:t> є </a:t>
            </a:r>
            <a:r>
              <a:rPr lang="ru-RU" dirty="0" err="1" smtClean="0">
                <a:solidFill>
                  <a:srgbClr val="7030A0"/>
                </a:solidFill>
              </a:rPr>
              <a:t>об’єктом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субсидованого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імпорту</a:t>
            </a:r>
            <a:r>
              <a:rPr lang="ru-RU" dirty="0" smtClean="0">
                <a:solidFill>
                  <a:srgbClr val="7030A0"/>
                </a:solidFill>
              </a:rPr>
              <a:t>.</a:t>
            </a:r>
            <a:endParaRPr lang="ru-RU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605615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400" dirty="0" err="1" smtClean="0"/>
              <a:t>Сучасна</a:t>
            </a:r>
            <a:r>
              <a:rPr lang="ru-RU" sz="2400" dirty="0" smtClean="0"/>
              <a:t> практика великих </a:t>
            </a:r>
            <a:r>
              <a:rPr lang="ru-RU" sz="2400" dirty="0" err="1" smtClean="0"/>
              <a:t>компаній</a:t>
            </a:r>
            <a:r>
              <a:rPr lang="ru-RU" sz="2400" dirty="0" smtClean="0"/>
              <a:t> , </a:t>
            </a:r>
            <a:r>
              <a:rPr lang="ru-RU" sz="2400" dirty="0" err="1" smtClean="0"/>
              <a:t>що</a:t>
            </a:r>
            <a:r>
              <a:rPr lang="ru-RU" sz="2400" dirty="0" smtClean="0"/>
              <a:t> </a:t>
            </a:r>
            <a:r>
              <a:rPr lang="ru-RU" sz="2400" dirty="0" err="1" smtClean="0"/>
              <a:t>здійснюють</a:t>
            </a:r>
            <a:r>
              <a:rPr lang="ru-RU" sz="2400" dirty="0" smtClean="0"/>
              <a:t> продаж </a:t>
            </a:r>
            <a:r>
              <a:rPr lang="ru-RU" sz="2400" dirty="0" err="1" smtClean="0"/>
              <a:t>величезних</a:t>
            </a:r>
            <a:r>
              <a:rPr lang="ru-RU" sz="2400" dirty="0" smtClean="0"/>
              <a:t> </a:t>
            </a:r>
            <a:r>
              <a:rPr lang="ru-RU" sz="2400" dirty="0" err="1" smtClean="0"/>
              <a:t>обсягів</a:t>
            </a:r>
            <a:r>
              <a:rPr lang="ru-RU" sz="2400" dirty="0" smtClean="0"/>
              <a:t> </a:t>
            </a:r>
            <a:r>
              <a:rPr lang="ru-RU" sz="2400" dirty="0" err="1" smtClean="0"/>
              <a:t>продукції</a:t>
            </a:r>
            <a:r>
              <a:rPr lang="ru-RU" sz="2400" dirty="0" smtClean="0"/>
              <a:t> на </a:t>
            </a:r>
            <a:r>
              <a:rPr lang="ru-RU" sz="2400" dirty="0" err="1" smtClean="0"/>
              <a:t>зовнішньому</a:t>
            </a:r>
            <a:r>
              <a:rPr lang="ru-RU" sz="2400" dirty="0" smtClean="0"/>
              <a:t> ринку, </a:t>
            </a:r>
            <a:r>
              <a:rPr lang="ru-RU" sz="2400" dirty="0" err="1" smtClean="0"/>
              <a:t>свідчить</a:t>
            </a:r>
            <a:r>
              <a:rPr lang="ru-RU" sz="2400" dirty="0" smtClean="0"/>
              <a:t> про </a:t>
            </a:r>
            <a:r>
              <a:rPr lang="ru-RU" sz="2400" dirty="0" err="1" smtClean="0"/>
              <a:t>використання</a:t>
            </a:r>
            <a:r>
              <a:rPr lang="ru-RU" sz="2400" dirty="0" smtClean="0"/>
              <a:t> ними у </a:t>
            </a:r>
            <a:r>
              <a:rPr lang="ru-RU" sz="2400" dirty="0" err="1" smtClean="0"/>
              <a:t>своєму</a:t>
            </a:r>
            <a:r>
              <a:rPr lang="ru-RU" sz="2400" dirty="0" smtClean="0"/>
              <a:t> </a:t>
            </a:r>
            <a:r>
              <a:rPr lang="ru-RU" sz="2400" dirty="0" err="1" smtClean="0"/>
              <a:t>господарському</a:t>
            </a:r>
            <a:r>
              <a:rPr lang="ru-RU" sz="2400" dirty="0" smtClean="0"/>
              <a:t> </a:t>
            </a:r>
            <a:r>
              <a:rPr lang="ru-RU" sz="2400" dirty="0" err="1" smtClean="0"/>
              <a:t>житті</a:t>
            </a:r>
            <a:r>
              <a:rPr lang="ru-RU" sz="2400" dirty="0" smtClean="0"/>
              <a:t> </a:t>
            </a:r>
            <a:r>
              <a:rPr lang="ru-RU" sz="2400" dirty="0" err="1" smtClean="0"/>
              <a:t>чотирьох</a:t>
            </a:r>
            <a:r>
              <a:rPr lang="ru-RU" sz="2400" dirty="0" smtClean="0"/>
              <a:t> </a:t>
            </a:r>
            <a:r>
              <a:rPr lang="ru-RU" sz="2400" dirty="0" err="1" smtClean="0"/>
              <a:t>основних</a:t>
            </a:r>
            <a:r>
              <a:rPr lang="ru-RU" sz="2400" dirty="0" smtClean="0"/>
              <a:t> </a:t>
            </a:r>
            <a:r>
              <a:rPr lang="ru-RU" sz="2400" dirty="0" err="1" smtClean="0"/>
              <a:t>стратегій</a:t>
            </a:r>
            <a:r>
              <a:rPr lang="ru-RU" sz="2400" dirty="0" smtClean="0"/>
              <a:t>. </a:t>
            </a:r>
            <a:r>
              <a:rPr lang="ru-RU" sz="2400" dirty="0" err="1" smtClean="0"/>
              <a:t>Це</a:t>
            </a:r>
            <a:r>
              <a:rPr lang="ru-RU" sz="2400" dirty="0" smtClean="0"/>
              <a:t>: </a:t>
            </a:r>
            <a:endParaRPr lang="ru-RU" sz="24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844824"/>
            <a:ext cx="8229600" cy="4525963"/>
          </a:xfrm>
        </p:spPr>
        <p:txBody>
          <a:bodyPr/>
          <a:lstStyle/>
          <a:p>
            <a:r>
              <a:rPr lang="ru-RU" dirty="0" err="1" smtClean="0">
                <a:solidFill>
                  <a:srgbClr val="7030A0"/>
                </a:solidFill>
              </a:rPr>
              <a:t>орієнтація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низькі</a:t>
            </a:r>
            <a:r>
              <a:rPr lang="ru-RU" dirty="0" smtClean="0">
                <a:solidFill>
                  <a:srgbClr val="7030A0"/>
                </a:solidFill>
              </a:rPr>
              <a:t> витрати; 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унікальність</a:t>
            </a:r>
            <a:r>
              <a:rPr lang="ru-RU" dirty="0" smtClean="0">
                <a:solidFill>
                  <a:srgbClr val="7030A0"/>
                </a:solidFill>
              </a:rPr>
              <a:t> характеристик </a:t>
            </a:r>
            <a:r>
              <a:rPr lang="ru-RU" dirty="0" err="1" smtClean="0">
                <a:solidFill>
                  <a:srgbClr val="7030A0"/>
                </a:solidFill>
              </a:rPr>
              <a:t>товарів</a:t>
            </a:r>
            <a:r>
              <a:rPr lang="ru-RU" dirty="0" smtClean="0">
                <a:solidFill>
                  <a:srgbClr val="7030A0"/>
                </a:solidFill>
              </a:rPr>
              <a:t> , </a:t>
            </a:r>
            <a:r>
              <a:rPr lang="ru-RU" dirty="0" err="1" smtClean="0">
                <a:solidFill>
                  <a:srgbClr val="7030A0"/>
                </a:solidFill>
              </a:rPr>
              <a:t>що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виробляються</a:t>
            </a:r>
            <a:r>
              <a:rPr lang="ru-RU" dirty="0" smtClean="0">
                <a:solidFill>
                  <a:srgbClr val="7030A0"/>
                </a:solidFill>
              </a:rPr>
              <a:t>; 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змішана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стратегія</a:t>
            </a:r>
            <a:r>
              <a:rPr lang="ru-RU" dirty="0" smtClean="0">
                <a:solidFill>
                  <a:srgbClr val="7030A0"/>
                </a:solidFill>
              </a:rPr>
              <a:t> (</a:t>
            </a:r>
            <a:r>
              <a:rPr lang="ru-RU" dirty="0" err="1" smtClean="0">
                <a:solidFill>
                  <a:srgbClr val="7030A0"/>
                </a:solidFill>
              </a:rPr>
              <a:t>об'еднання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двох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підходів</a:t>
            </a:r>
            <a:r>
              <a:rPr lang="ru-RU" dirty="0" smtClean="0">
                <a:solidFill>
                  <a:srgbClr val="7030A0"/>
                </a:solidFill>
              </a:rPr>
              <a:t>); 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стратегія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пристосувань</a:t>
            </a:r>
            <a:r>
              <a:rPr lang="ru-RU" dirty="0" smtClean="0">
                <a:solidFill>
                  <a:srgbClr val="7030A0"/>
                </a:solidFill>
              </a:rPr>
              <a:t> до </a:t>
            </a:r>
            <a:r>
              <a:rPr lang="ru-RU" dirty="0" err="1" smtClean="0">
                <a:solidFill>
                  <a:srgbClr val="7030A0"/>
                </a:solidFill>
              </a:rPr>
              <a:t>цінової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стратегії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сильної</a:t>
            </a:r>
            <a:r>
              <a:rPr lang="ru-RU" dirty="0" smtClean="0">
                <a:solidFill>
                  <a:srgbClr val="7030A0"/>
                </a:solidFill>
              </a:rPr>
              <a:t> в </a:t>
            </a:r>
            <a:r>
              <a:rPr lang="ru-RU" dirty="0" err="1" smtClean="0">
                <a:solidFill>
                  <a:srgbClr val="7030A0"/>
                </a:solidFill>
              </a:rPr>
              <a:t>іноваційному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плані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фірми</a:t>
            </a:r>
            <a:r>
              <a:rPr lang="ru-RU" dirty="0" smtClean="0">
                <a:solidFill>
                  <a:srgbClr val="7030A0"/>
                </a:solidFill>
              </a:rPr>
              <a:t>.</a:t>
            </a:r>
            <a:endParaRPr lang="ru-RU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9419307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err="1" smtClean="0"/>
              <a:t>Виділяють</a:t>
            </a:r>
            <a:r>
              <a:rPr lang="ru-RU" dirty="0" smtClean="0"/>
              <a:t> два </a:t>
            </a:r>
            <a:r>
              <a:rPr lang="ru-RU" dirty="0" err="1" smtClean="0"/>
              <a:t>принципово</a:t>
            </a:r>
            <a:r>
              <a:rPr lang="ru-RU" dirty="0" smtClean="0"/>
              <a:t> </a:t>
            </a:r>
            <a:r>
              <a:rPr lang="ru-RU" dirty="0" err="1" smtClean="0"/>
              <a:t>відмінні</a:t>
            </a:r>
            <a:r>
              <a:rPr lang="ru-RU" dirty="0" smtClean="0"/>
              <a:t> </a:t>
            </a:r>
            <a:r>
              <a:rPr lang="ru-RU" dirty="0" err="1" smtClean="0"/>
              <a:t>типи</a:t>
            </a:r>
            <a:r>
              <a:rPr lang="ru-RU" dirty="0" smtClean="0"/>
              <a:t> </a:t>
            </a:r>
            <a:r>
              <a:rPr lang="ru-RU" dirty="0" err="1" smtClean="0"/>
              <a:t>стратегій</a:t>
            </a:r>
            <a:r>
              <a:rPr lang="ru-RU" dirty="0" smtClean="0"/>
              <a:t> </a:t>
            </a:r>
            <a:r>
              <a:rPr lang="ru-RU" dirty="0" err="1" smtClean="0"/>
              <a:t>щодо</a:t>
            </a:r>
            <a:r>
              <a:rPr lang="ru-RU" dirty="0" smtClean="0"/>
              <a:t> </a:t>
            </a:r>
            <a:r>
              <a:rPr lang="ru-RU" dirty="0" err="1" smtClean="0"/>
              <a:t>цінового</a:t>
            </a:r>
            <a:r>
              <a:rPr lang="ru-RU" dirty="0" smtClean="0"/>
              <a:t> </a:t>
            </a:r>
            <a:r>
              <a:rPr lang="ru-RU" dirty="0" err="1" smtClean="0"/>
              <a:t>рівня</a:t>
            </a:r>
            <a:r>
              <a:rPr lang="ru-RU" dirty="0" smtClean="0"/>
              <a:t>: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3068960"/>
            <a:ext cx="8229600" cy="2764904"/>
          </a:xfrm>
        </p:spPr>
        <p:txBody>
          <a:bodyPr/>
          <a:lstStyle/>
          <a:p>
            <a:r>
              <a:rPr lang="uk-UA" dirty="0" smtClean="0">
                <a:solidFill>
                  <a:srgbClr val="7030A0"/>
                </a:solidFill>
              </a:rPr>
              <a:t>СТРАТЕГІЯ ВИСОКИХ ЦІН</a:t>
            </a:r>
          </a:p>
          <a:p>
            <a:r>
              <a:rPr lang="uk-UA" dirty="0" smtClean="0">
                <a:solidFill>
                  <a:srgbClr val="7030A0"/>
                </a:solidFill>
              </a:rPr>
              <a:t>СТРАТЕГІЯ НИЗЬКИХ ЦІН</a:t>
            </a:r>
            <a:endParaRPr lang="ru-RU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0811020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908720"/>
            <a:ext cx="8229600" cy="1143000"/>
          </a:xfrm>
        </p:spPr>
        <p:txBody>
          <a:bodyPr>
            <a:noAutofit/>
          </a:bodyPr>
          <a:lstStyle/>
          <a:p>
            <a:r>
              <a:rPr lang="ru-RU" sz="3600" dirty="0" smtClean="0"/>
              <a:t>При </a:t>
            </a:r>
            <a:r>
              <a:rPr lang="ru-RU" sz="3600" dirty="0" err="1" smtClean="0"/>
              <a:t>встановленні</a:t>
            </a:r>
            <a:r>
              <a:rPr lang="ru-RU" sz="3600" dirty="0" smtClean="0"/>
              <a:t> </a:t>
            </a:r>
            <a:r>
              <a:rPr lang="ru-RU" sz="3600" dirty="0" err="1" smtClean="0"/>
              <a:t>цін</a:t>
            </a:r>
            <a:r>
              <a:rPr lang="ru-RU" sz="3600" dirty="0" smtClean="0"/>
              <a:t> на </a:t>
            </a:r>
            <a:r>
              <a:rPr lang="ru-RU" sz="3600" dirty="0" err="1" smtClean="0"/>
              <a:t>принципово</a:t>
            </a:r>
            <a:r>
              <a:rPr lang="ru-RU" sz="3600" dirty="0" smtClean="0"/>
              <a:t> </a:t>
            </a:r>
            <a:r>
              <a:rPr lang="ru-RU" sz="3600" dirty="0" err="1" smtClean="0"/>
              <a:t>нові</a:t>
            </a:r>
            <a:r>
              <a:rPr lang="ru-RU" sz="3600" dirty="0" smtClean="0"/>
              <a:t>, «</a:t>
            </a:r>
            <a:r>
              <a:rPr lang="ru-RU" sz="3600" dirty="0" err="1" smtClean="0"/>
              <a:t>піонерні</a:t>
            </a:r>
            <a:r>
              <a:rPr lang="ru-RU" sz="3600" dirty="0" smtClean="0"/>
              <a:t>» </a:t>
            </a:r>
            <a:r>
              <a:rPr lang="ru-RU" sz="3600" dirty="0" err="1" smtClean="0"/>
              <a:t>товари</a:t>
            </a:r>
            <a:r>
              <a:rPr lang="ru-RU" sz="3600" dirty="0" smtClean="0"/>
              <a:t>, </a:t>
            </a:r>
            <a:r>
              <a:rPr lang="ru-RU" sz="3600" dirty="0" err="1" smtClean="0"/>
              <a:t>захищені</a:t>
            </a:r>
            <a:r>
              <a:rPr lang="ru-RU" sz="3600" dirty="0" smtClean="0"/>
              <a:t> патентом, </a:t>
            </a:r>
            <a:r>
              <a:rPr lang="ru-RU" sz="3600" dirty="0" err="1" smtClean="0"/>
              <a:t>ці</a:t>
            </a:r>
            <a:r>
              <a:rPr lang="ru-RU" sz="3600" dirty="0" smtClean="0"/>
              <a:t> </a:t>
            </a:r>
            <a:r>
              <a:rPr lang="ru-RU" sz="3600" dirty="0" err="1" smtClean="0"/>
              <a:t>дві</a:t>
            </a:r>
            <a:r>
              <a:rPr lang="ru-RU" sz="3600" dirty="0" smtClean="0"/>
              <a:t> </a:t>
            </a:r>
            <a:r>
              <a:rPr lang="ru-RU" sz="3600" dirty="0" err="1" smtClean="0"/>
              <a:t>альтернативні</a:t>
            </a:r>
            <a:r>
              <a:rPr lang="ru-RU" sz="3600" dirty="0" smtClean="0"/>
              <a:t> </a:t>
            </a:r>
            <a:r>
              <a:rPr lang="ru-RU" sz="3600" dirty="0" err="1" smtClean="0"/>
              <a:t>стратегії</a:t>
            </a:r>
            <a:r>
              <a:rPr lang="ru-RU" sz="3600" dirty="0" smtClean="0"/>
              <a:t> </a:t>
            </a:r>
            <a:r>
              <a:rPr lang="ru-RU" sz="3600" dirty="0" err="1" smtClean="0"/>
              <a:t>проявляються</a:t>
            </a:r>
            <a:r>
              <a:rPr lang="ru-RU" sz="3600" dirty="0" smtClean="0"/>
              <a:t> </a:t>
            </a:r>
            <a:r>
              <a:rPr lang="ru-RU" sz="3600" dirty="0" err="1" smtClean="0"/>
              <a:t>найяскравіше</a:t>
            </a:r>
            <a:r>
              <a:rPr lang="ru-RU" sz="3600" dirty="0" smtClean="0"/>
              <a:t> і </a:t>
            </a:r>
            <a:r>
              <a:rPr lang="ru-RU" sz="3600" dirty="0" err="1" smtClean="0"/>
              <a:t>мають</a:t>
            </a:r>
            <a:r>
              <a:rPr lang="ru-RU" sz="3600" dirty="0" smtClean="0"/>
              <a:t> </a:t>
            </a:r>
            <a:r>
              <a:rPr lang="ru-RU" sz="3600" dirty="0" err="1" smtClean="0"/>
              <a:t>свої</a:t>
            </a:r>
            <a:r>
              <a:rPr lang="ru-RU" sz="3600" dirty="0" smtClean="0"/>
              <a:t> </a:t>
            </a:r>
            <a:r>
              <a:rPr lang="ru-RU" sz="3600" dirty="0" err="1" smtClean="0"/>
              <a:t>назви</a:t>
            </a:r>
            <a:r>
              <a:rPr lang="ru-RU" sz="3600" dirty="0" smtClean="0"/>
              <a:t>:</a:t>
            </a:r>
            <a:endParaRPr lang="ru-RU" sz="36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3573016"/>
            <a:ext cx="8229600" cy="2581747"/>
          </a:xfrm>
        </p:spPr>
        <p:txBody>
          <a:bodyPr/>
          <a:lstStyle/>
          <a:p>
            <a:r>
              <a:rPr lang="uk-UA" dirty="0" smtClean="0">
                <a:solidFill>
                  <a:srgbClr val="7030A0"/>
                </a:solidFill>
              </a:rPr>
              <a:t>СТРАТЕГІЯ «ЗНЯТТЯ ВЕРШКІВ»</a:t>
            </a:r>
          </a:p>
          <a:p>
            <a:r>
              <a:rPr lang="uk-UA" dirty="0" smtClean="0">
                <a:solidFill>
                  <a:srgbClr val="7030A0"/>
                </a:solidFill>
              </a:rPr>
              <a:t>СТРАТЕГІЯ «ПРОНИКНЕННЯ»</a:t>
            </a:r>
            <a:endParaRPr lang="ru-RU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41067416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err="1" smtClean="0"/>
              <a:t>Використання</a:t>
            </a:r>
            <a:r>
              <a:rPr lang="ru-RU" dirty="0" smtClean="0"/>
              <a:t> </a:t>
            </a:r>
            <a:r>
              <a:rPr lang="ru-RU" dirty="0" err="1" smtClean="0"/>
              <a:t>стратегії</a:t>
            </a:r>
            <a:r>
              <a:rPr lang="ru-RU" dirty="0" smtClean="0"/>
              <a:t> «</a:t>
            </a:r>
            <a:r>
              <a:rPr lang="ru-RU" dirty="0" err="1" smtClean="0"/>
              <a:t>зняття</a:t>
            </a:r>
            <a:r>
              <a:rPr lang="ru-RU" dirty="0" smtClean="0"/>
              <a:t> </a:t>
            </a:r>
            <a:r>
              <a:rPr lang="ru-RU" dirty="0" err="1" smtClean="0"/>
              <a:t>вершків</a:t>
            </a:r>
            <a:r>
              <a:rPr lang="ru-RU" dirty="0" smtClean="0"/>
              <a:t>» </a:t>
            </a:r>
            <a:r>
              <a:rPr lang="ru-RU" dirty="0" err="1" smtClean="0"/>
              <a:t>має</a:t>
            </a:r>
            <a:r>
              <a:rPr lang="ru-RU" dirty="0" smtClean="0"/>
              <a:t> </a:t>
            </a:r>
            <a:r>
              <a:rPr lang="ru-RU" dirty="0" err="1" smtClean="0"/>
              <a:t>такі</a:t>
            </a:r>
            <a:r>
              <a:rPr lang="ru-RU" dirty="0" smtClean="0"/>
              <a:t> </a:t>
            </a:r>
            <a:r>
              <a:rPr lang="ru-RU" dirty="0" err="1" smtClean="0"/>
              <a:t>наслідки</a:t>
            </a:r>
            <a:r>
              <a:rPr lang="ru-RU" dirty="0" smtClean="0"/>
              <a:t>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ru-RU" dirty="0" err="1" smtClean="0">
                <a:solidFill>
                  <a:srgbClr val="7030A0"/>
                </a:solidFill>
              </a:rPr>
              <a:t>допомагає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компенсувати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значні</a:t>
            </a:r>
            <a:r>
              <a:rPr lang="ru-RU" dirty="0" smtClean="0">
                <a:solidFill>
                  <a:srgbClr val="7030A0"/>
                </a:solidFill>
              </a:rPr>
              <a:t> витрати на </a:t>
            </a:r>
            <a:r>
              <a:rPr lang="ru-RU" dirty="0" err="1" smtClean="0">
                <a:solidFill>
                  <a:srgbClr val="7030A0"/>
                </a:solidFill>
              </a:rPr>
              <a:t>науково-дослідні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розробки</a:t>
            </a:r>
            <a:r>
              <a:rPr lang="ru-RU" dirty="0" smtClean="0">
                <a:solidFill>
                  <a:srgbClr val="7030A0"/>
                </a:solidFill>
              </a:rPr>
              <a:t> «</a:t>
            </a:r>
            <a:r>
              <a:rPr lang="ru-RU" dirty="0" err="1" smtClean="0">
                <a:solidFill>
                  <a:srgbClr val="7030A0"/>
                </a:solidFill>
              </a:rPr>
              <a:t>піонерних</a:t>
            </a:r>
            <a:r>
              <a:rPr lang="ru-RU" dirty="0" smtClean="0">
                <a:solidFill>
                  <a:srgbClr val="7030A0"/>
                </a:solidFill>
              </a:rPr>
              <a:t>» </a:t>
            </a:r>
            <a:r>
              <a:rPr lang="ru-RU" dirty="0" err="1" smtClean="0">
                <a:solidFill>
                  <a:srgbClr val="7030A0"/>
                </a:solidFill>
              </a:rPr>
              <a:t>товарів</a:t>
            </a:r>
            <a:r>
              <a:rPr lang="ru-RU" dirty="0" smtClean="0">
                <a:solidFill>
                  <a:srgbClr val="7030A0"/>
                </a:solidFill>
              </a:rPr>
              <a:t> і </a:t>
            </a:r>
            <a:r>
              <a:rPr lang="ru-RU" dirty="0" err="1" smtClean="0">
                <a:solidFill>
                  <a:srgbClr val="7030A0"/>
                </a:solidFill>
              </a:rPr>
              <a:t>впровадження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їх</a:t>
            </a:r>
            <a:r>
              <a:rPr lang="ru-RU" dirty="0" smtClean="0">
                <a:solidFill>
                  <a:srgbClr val="7030A0"/>
                </a:solidFill>
              </a:rPr>
              <a:t> у </a:t>
            </a:r>
            <a:r>
              <a:rPr lang="ru-RU" dirty="0" err="1" smtClean="0">
                <a:solidFill>
                  <a:srgbClr val="7030A0"/>
                </a:solidFill>
              </a:rPr>
              <a:t>виробництво</a:t>
            </a:r>
            <a:r>
              <a:rPr lang="ru-RU" dirty="0" smtClean="0">
                <a:solidFill>
                  <a:srgbClr val="7030A0"/>
                </a:solidFill>
              </a:rPr>
              <a:t>, а </a:t>
            </a:r>
            <a:r>
              <a:rPr lang="ru-RU" dirty="0" err="1" smtClean="0">
                <a:solidFill>
                  <a:srgbClr val="7030A0"/>
                </a:solidFill>
              </a:rPr>
              <a:t>також</a:t>
            </a:r>
            <a:r>
              <a:rPr lang="ru-RU" dirty="0" smtClean="0">
                <a:solidFill>
                  <a:srgbClr val="7030A0"/>
                </a:solidFill>
              </a:rPr>
              <a:t> витрати на рекламу при </a:t>
            </a:r>
            <a:r>
              <a:rPr lang="ru-RU" dirty="0" err="1" smtClean="0">
                <a:solidFill>
                  <a:srgbClr val="7030A0"/>
                </a:solidFill>
              </a:rPr>
              <a:t>виведенні</a:t>
            </a:r>
            <a:r>
              <a:rPr lang="ru-RU" dirty="0" smtClean="0">
                <a:solidFill>
                  <a:srgbClr val="7030A0"/>
                </a:solidFill>
              </a:rPr>
              <a:t> новинок на </a:t>
            </a:r>
            <a:r>
              <a:rPr lang="ru-RU" dirty="0" err="1" smtClean="0">
                <a:solidFill>
                  <a:srgbClr val="7030A0"/>
                </a:solidFill>
              </a:rPr>
              <a:t>ринок</a:t>
            </a:r>
            <a:r>
              <a:rPr lang="ru-RU" dirty="0" smtClean="0">
                <a:solidFill>
                  <a:srgbClr val="7030A0"/>
                </a:solidFill>
              </a:rPr>
              <a:t>;</a:t>
            </a:r>
          </a:p>
          <a:p>
            <a:r>
              <a:rPr lang="ru-RU" dirty="0" smtClean="0">
                <a:solidFill>
                  <a:srgbClr val="7030A0"/>
                </a:solidFill>
              </a:rPr>
              <a:t>перша </a:t>
            </a:r>
            <a:r>
              <a:rPr lang="ru-RU" dirty="0" err="1" smtClean="0">
                <a:solidFill>
                  <a:srgbClr val="7030A0"/>
                </a:solidFill>
              </a:rPr>
              <a:t>група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споживачів</a:t>
            </a:r>
            <a:r>
              <a:rPr lang="ru-RU" dirty="0" smtClean="0">
                <a:solidFill>
                  <a:srgbClr val="7030A0"/>
                </a:solidFill>
              </a:rPr>
              <a:t> нового товару (сегмент </a:t>
            </a:r>
            <a:r>
              <a:rPr lang="ru-RU" dirty="0" err="1" smtClean="0">
                <a:solidFill>
                  <a:srgbClr val="7030A0"/>
                </a:solidFill>
              </a:rPr>
              <a:t>із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високим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рівнем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доходів</a:t>
            </a:r>
            <a:r>
              <a:rPr lang="ru-RU" dirty="0" smtClean="0">
                <a:solidFill>
                  <a:srgbClr val="7030A0"/>
                </a:solidFill>
              </a:rPr>
              <a:t>) </a:t>
            </a:r>
            <a:r>
              <a:rPr lang="ru-RU" dirty="0" err="1" smtClean="0">
                <a:solidFill>
                  <a:srgbClr val="7030A0"/>
                </a:solidFill>
              </a:rPr>
              <a:t>менш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чутлива</a:t>
            </a:r>
            <a:r>
              <a:rPr lang="ru-RU" dirty="0" smtClean="0">
                <a:solidFill>
                  <a:srgbClr val="7030A0"/>
                </a:solidFill>
              </a:rPr>
              <a:t> до </a:t>
            </a:r>
            <a:r>
              <a:rPr lang="ru-RU" dirty="0" err="1" smtClean="0">
                <a:solidFill>
                  <a:srgbClr val="7030A0"/>
                </a:solidFill>
              </a:rPr>
              <a:t>високої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ціни</a:t>
            </a:r>
            <a:r>
              <a:rPr lang="ru-RU" dirty="0" smtClean="0">
                <a:solidFill>
                  <a:srgbClr val="7030A0"/>
                </a:solidFill>
              </a:rPr>
              <a:t>, </a:t>
            </a:r>
            <a:r>
              <a:rPr lang="ru-RU" dirty="0" err="1" smtClean="0">
                <a:solidFill>
                  <a:srgbClr val="7030A0"/>
                </a:solidFill>
              </a:rPr>
              <a:t>ніж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подальші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сегменти</a:t>
            </a:r>
            <a:r>
              <a:rPr lang="ru-RU" dirty="0" smtClean="0">
                <a:solidFill>
                  <a:srgbClr val="7030A0"/>
                </a:solidFill>
              </a:rPr>
              <a:t>; 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висока</a:t>
            </a:r>
            <a:r>
              <a:rPr lang="ru-RU" dirty="0" smtClean="0">
                <a:solidFill>
                  <a:srgbClr val="7030A0"/>
                </a:solidFill>
              </a:rPr>
              <a:t> початкова </a:t>
            </a:r>
            <a:r>
              <a:rPr lang="ru-RU" dirty="0" err="1" smtClean="0">
                <a:solidFill>
                  <a:srgbClr val="7030A0"/>
                </a:solidFill>
              </a:rPr>
              <a:t>ціна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створює</a:t>
            </a:r>
            <a:r>
              <a:rPr lang="ru-RU" dirty="0" smtClean="0">
                <a:solidFill>
                  <a:srgbClr val="7030A0"/>
                </a:solidFill>
              </a:rPr>
              <a:t> образ </a:t>
            </a:r>
            <a:r>
              <a:rPr lang="ru-RU" dirty="0" err="1" smtClean="0">
                <a:solidFill>
                  <a:srgbClr val="7030A0"/>
                </a:solidFill>
              </a:rPr>
              <a:t>високої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якості</a:t>
            </a:r>
            <a:r>
              <a:rPr lang="ru-RU" dirty="0" smtClean="0">
                <a:solidFill>
                  <a:srgbClr val="7030A0"/>
                </a:solidFill>
              </a:rPr>
              <a:t> товару;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збільшення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початкової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ціни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найчастіше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викликає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опір</a:t>
            </a:r>
            <a:r>
              <a:rPr lang="ru-RU" dirty="0" smtClean="0">
                <a:solidFill>
                  <a:srgbClr val="7030A0"/>
                </a:solidFill>
              </a:rPr>
              <a:t> ринку, </a:t>
            </a:r>
            <a:r>
              <a:rPr lang="ru-RU" dirty="0" err="1" smtClean="0">
                <a:solidFill>
                  <a:srgbClr val="7030A0"/>
                </a:solidFill>
              </a:rPr>
              <a:t>тоді</a:t>
            </a:r>
            <a:r>
              <a:rPr lang="ru-RU" dirty="0" smtClean="0">
                <a:solidFill>
                  <a:srgbClr val="7030A0"/>
                </a:solidFill>
              </a:rPr>
              <a:t> як </a:t>
            </a:r>
            <a:r>
              <a:rPr lang="ru-RU" dirty="0" err="1" smtClean="0">
                <a:solidFill>
                  <a:srgbClr val="7030A0"/>
                </a:solidFill>
              </a:rPr>
              <a:t>поступове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зниження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ціни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сприймається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доброзичливо</a:t>
            </a:r>
            <a:r>
              <a:rPr lang="ru-RU" dirty="0" smtClean="0">
                <a:solidFill>
                  <a:srgbClr val="7030A0"/>
                </a:solidFill>
              </a:rPr>
              <a:t>. </a:t>
            </a:r>
            <a:endParaRPr lang="ru-RU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19639541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err="1" smtClean="0"/>
              <a:t>Встановленню</a:t>
            </a:r>
            <a:r>
              <a:rPr lang="ru-RU" dirty="0" smtClean="0"/>
              <a:t> </a:t>
            </a:r>
            <a:r>
              <a:rPr lang="ru-RU" dirty="0" err="1" smtClean="0"/>
              <a:t>ціни</a:t>
            </a:r>
            <a:r>
              <a:rPr lang="ru-RU" dirty="0" smtClean="0"/>
              <a:t> «</a:t>
            </a:r>
            <a:r>
              <a:rPr lang="ru-RU" dirty="0" err="1" smtClean="0"/>
              <a:t>проникнення</a:t>
            </a:r>
            <a:r>
              <a:rPr lang="ru-RU" dirty="0" smtClean="0"/>
              <a:t>» </a:t>
            </a:r>
            <a:r>
              <a:rPr lang="ru-RU" dirty="0" err="1" smtClean="0"/>
              <a:t>сприяють</a:t>
            </a:r>
            <a:r>
              <a:rPr lang="ru-RU" dirty="0" smtClean="0"/>
              <a:t> </a:t>
            </a:r>
            <a:r>
              <a:rPr lang="ru-RU" dirty="0" err="1" smtClean="0"/>
              <a:t>такі</a:t>
            </a:r>
            <a:r>
              <a:rPr lang="ru-RU" dirty="0" smtClean="0"/>
              <a:t> </a:t>
            </a:r>
            <a:r>
              <a:rPr lang="ru-RU" dirty="0" err="1" smtClean="0"/>
              <a:t>умови</a:t>
            </a:r>
            <a:r>
              <a:rPr lang="ru-RU" dirty="0" smtClean="0"/>
              <a:t>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err="1" smtClean="0">
                <a:solidFill>
                  <a:srgbClr val="7030A0"/>
                </a:solidFill>
              </a:rPr>
              <a:t>ринок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характеризується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високою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ціновою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еластичністю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попиту</a:t>
            </a:r>
            <a:r>
              <a:rPr lang="ru-RU" dirty="0" smtClean="0">
                <a:solidFill>
                  <a:srgbClr val="7030A0"/>
                </a:solidFill>
              </a:rPr>
              <a:t>;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збільшення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обсягів</a:t>
            </a:r>
            <a:r>
              <a:rPr lang="ru-RU" dirty="0" smtClean="0">
                <a:solidFill>
                  <a:srgbClr val="7030A0"/>
                </a:solidFill>
              </a:rPr>
              <a:t> збуту </a:t>
            </a:r>
            <a:r>
              <a:rPr lang="ru-RU" dirty="0" err="1" smtClean="0">
                <a:solidFill>
                  <a:srgbClr val="7030A0"/>
                </a:solidFill>
              </a:rPr>
              <a:t>сприяє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зниженню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витрат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виробництво</a:t>
            </a:r>
            <a:r>
              <a:rPr lang="ru-RU" dirty="0" smtClean="0">
                <a:solidFill>
                  <a:srgbClr val="7030A0"/>
                </a:solidFill>
              </a:rPr>
              <a:t> і </a:t>
            </a:r>
            <a:r>
              <a:rPr lang="ru-RU" dirty="0" err="1" smtClean="0">
                <a:solidFill>
                  <a:srgbClr val="7030A0"/>
                </a:solidFill>
              </a:rPr>
              <a:t>реалізацію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продукції</a:t>
            </a:r>
            <a:r>
              <a:rPr lang="ru-RU" dirty="0" smtClean="0">
                <a:solidFill>
                  <a:srgbClr val="7030A0"/>
                </a:solidFill>
              </a:rPr>
              <a:t>;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низька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ціна</a:t>
            </a:r>
            <a:r>
              <a:rPr lang="ru-RU" dirty="0" smtClean="0">
                <a:solidFill>
                  <a:srgbClr val="7030A0"/>
                </a:solidFill>
              </a:rPr>
              <a:t> не </a:t>
            </a:r>
            <a:r>
              <a:rPr lang="ru-RU" dirty="0" err="1" smtClean="0">
                <a:solidFill>
                  <a:srgbClr val="7030A0"/>
                </a:solidFill>
              </a:rPr>
              <a:t>приваблює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потенційних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конкурентів</a:t>
            </a:r>
            <a:r>
              <a:rPr lang="ru-RU" dirty="0" smtClean="0">
                <a:solidFill>
                  <a:srgbClr val="7030A0"/>
                </a:solidFill>
              </a:rPr>
              <a:t>.</a:t>
            </a:r>
            <a:endParaRPr lang="ru-RU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83727303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ВИДИ ЦІН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>
                <a:solidFill>
                  <a:srgbClr val="7030A0"/>
                </a:solidFill>
              </a:rPr>
              <a:t>ДОВІДКОВІ ЦІНИ</a:t>
            </a:r>
          </a:p>
          <a:p>
            <a:r>
              <a:rPr lang="uk-UA" dirty="0" smtClean="0">
                <a:solidFill>
                  <a:srgbClr val="7030A0"/>
                </a:solidFill>
              </a:rPr>
              <a:t>БІРЖОВІ КОТИРОВКИ</a:t>
            </a:r>
          </a:p>
          <a:p>
            <a:r>
              <a:rPr lang="uk-UA" dirty="0" smtClean="0">
                <a:solidFill>
                  <a:srgbClr val="7030A0"/>
                </a:solidFill>
              </a:rPr>
              <a:t>ЦІНИ АУКЦІОНІВ</a:t>
            </a:r>
          </a:p>
          <a:p>
            <a:r>
              <a:rPr lang="uk-UA" dirty="0" smtClean="0">
                <a:solidFill>
                  <a:srgbClr val="7030A0"/>
                </a:solidFill>
              </a:rPr>
              <a:t>ЦІНИ ТОВАРІВ</a:t>
            </a:r>
          </a:p>
          <a:p>
            <a:r>
              <a:rPr lang="uk-UA" dirty="0" smtClean="0">
                <a:solidFill>
                  <a:srgbClr val="7030A0"/>
                </a:solidFill>
              </a:rPr>
              <a:t>ЦІНИ ФАКТИЧНИХ ОПЕРАЦІЙ</a:t>
            </a:r>
          </a:p>
          <a:p>
            <a:r>
              <a:rPr lang="uk-UA" dirty="0" smtClean="0">
                <a:solidFill>
                  <a:srgbClr val="7030A0"/>
                </a:solidFill>
              </a:rPr>
              <a:t>ЦІНИ-ПРОПОЗИЦІЇ ВЕЛИКИХ ФІРМ</a:t>
            </a:r>
            <a:endParaRPr lang="ru-RU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7533123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err="1" smtClean="0"/>
              <a:t>Експортер</a:t>
            </a:r>
            <a:r>
              <a:rPr lang="ru-RU" dirty="0" smtClean="0"/>
              <a:t> в основному </a:t>
            </a:r>
            <a:r>
              <a:rPr lang="ru-RU" dirty="0" err="1" smtClean="0"/>
              <a:t>визначає</a:t>
            </a:r>
            <a:r>
              <a:rPr lang="ru-RU" dirty="0" smtClean="0"/>
              <a:t> </a:t>
            </a:r>
            <a:r>
              <a:rPr lang="ru-RU" dirty="0" err="1" smtClean="0"/>
              <a:t>ціну</a:t>
            </a:r>
            <a:r>
              <a:rPr lang="ru-RU" dirty="0" smtClean="0"/>
              <a:t> одним з 3-х </a:t>
            </a:r>
            <a:r>
              <a:rPr lang="ru-RU" dirty="0" err="1" smtClean="0"/>
              <a:t>методів</a:t>
            </a:r>
            <a:r>
              <a:rPr lang="ru-RU" dirty="0" smtClean="0"/>
              <a:t>: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2564904"/>
            <a:ext cx="8229600" cy="2332856"/>
          </a:xfrm>
        </p:spPr>
        <p:txBody>
          <a:bodyPr/>
          <a:lstStyle/>
          <a:p>
            <a:r>
              <a:rPr lang="ru-RU" dirty="0" smtClean="0">
                <a:solidFill>
                  <a:srgbClr val="7030A0"/>
                </a:solidFill>
              </a:rPr>
              <a:t>На </a:t>
            </a:r>
            <a:r>
              <a:rPr lang="ru-RU" dirty="0" err="1" smtClean="0">
                <a:solidFill>
                  <a:srgbClr val="7030A0"/>
                </a:solidFill>
              </a:rPr>
              <a:t>базі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витрат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виробництва</a:t>
            </a:r>
            <a:r>
              <a:rPr lang="ru-RU" dirty="0" smtClean="0">
                <a:solidFill>
                  <a:srgbClr val="7030A0"/>
                </a:solidFill>
              </a:rPr>
              <a:t>.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Виходячи</a:t>
            </a:r>
            <a:r>
              <a:rPr lang="ru-RU" dirty="0" smtClean="0">
                <a:solidFill>
                  <a:srgbClr val="7030A0"/>
                </a:solidFill>
              </a:rPr>
              <a:t> з </a:t>
            </a:r>
            <a:r>
              <a:rPr lang="ru-RU" dirty="0" err="1" smtClean="0">
                <a:solidFill>
                  <a:srgbClr val="7030A0"/>
                </a:solidFill>
              </a:rPr>
              <a:t>рівня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попиту</a:t>
            </a:r>
            <a:r>
              <a:rPr lang="ru-RU" dirty="0" smtClean="0">
                <a:solidFill>
                  <a:srgbClr val="7030A0"/>
                </a:solidFill>
              </a:rPr>
              <a:t>.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Орієнтуючись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рівень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конкурентів</a:t>
            </a:r>
            <a:r>
              <a:rPr lang="ru-RU" dirty="0" smtClean="0">
                <a:solidFill>
                  <a:srgbClr val="7030A0"/>
                </a:solidFill>
              </a:rPr>
              <a:t>.</a:t>
            </a:r>
            <a:endParaRPr lang="ru-RU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80146467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620688"/>
            <a:ext cx="8229600" cy="1143000"/>
          </a:xfrm>
        </p:spPr>
        <p:txBody>
          <a:bodyPr>
            <a:noAutofit/>
          </a:bodyPr>
          <a:lstStyle/>
          <a:p>
            <a:r>
              <a:rPr lang="ru-RU" sz="3200" dirty="0" err="1" smtClean="0"/>
              <a:t>Крім</a:t>
            </a:r>
            <a:r>
              <a:rPr lang="ru-RU" sz="3200" dirty="0" smtClean="0"/>
              <a:t> </a:t>
            </a:r>
            <a:r>
              <a:rPr lang="ru-RU" sz="3200" dirty="0" err="1" smtClean="0"/>
              <a:t>зазначених</a:t>
            </a:r>
            <a:r>
              <a:rPr lang="ru-RU" sz="3200" dirty="0" smtClean="0"/>
              <a:t> </a:t>
            </a:r>
            <a:r>
              <a:rPr lang="ru-RU" sz="3200" dirty="0" err="1" smtClean="0"/>
              <a:t>методів</a:t>
            </a:r>
            <a:r>
              <a:rPr lang="ru-RU" sz="3200" dirty="0" smtClean="0"/>
              <a:t> </a:t>
            </a:r>
            <a:r>
              <a:rPr lang="ru-RU" sz="3200" dirty="0" err="1" smtClean="0"/>
              <a:t>установлення</a:t>
            </a:r>
            <a:r>
              <a:rPr lang="ru-RU" sz="3200" dirty="0" smtClean="0"/>
              <a:t> </a:t>
            </a:r>
            <a:r>
              <a:rPr lang="ru-RU" sz="3200" dirty="0" err="1" smtClean="0"/>
              <a:t>цін</a:t>
            </a:r>
            <a:r>
              <a:rPr lang="ru-RU" sz="3200" dirty="0" smtClean="0"/>
              <a:t> на товар, у </a:t>
            </a:r>
            <a:r>
              <a:rPr lang="ru-RU" sz="3200" dirty="0" err="1" smtClean="0"/>
              <a:t>міжнародній</a:t>
            </a:r>
            <a:r>
              <a:rPr lang="ru-RU" sz="3200" dirty="0" smtClean="0"/>
              <a:t> </a:t>
            </a:r>
            <a:r>
              <a:rPr lang="ru-RU" sz="3200" dirty="0" err="1" smtClean="0"/>
              <a:t>торговельній</a:t>
            </a:r>
            <a:r>
              <a:rPr lang="ru-RU" sz="3200" dirty="0" smtClean="0"/>
              <a:t> </a:t>
            </a:r>
            <a:r>
              <a:rPr lang="ru-RU" sz="3200" dirty="0" err="1" smtClean="0"/>
              <a:t>практиці</a:t>
            </a:r>
            <a:r>
              <a:rPr lang="ru-RU" sz="3200" dirty="0" smtClean="0"/>
              <a:t> </a:t>
            </a:r>
            <a:r>
              <a:rPr lang="ru-RU" sz="3200" dirty="0" err="1" smtClean="0"/>
              <a:t>використовуються</a:t>
            </a:r>
            <a:r>
              <a:rPr lang="ru-RU" sz="3200" dirty="0" smtClean="0"/>
              <a:t> й </a:t>
            </a:r>
            <a:r>
              <a:rPr lang="ru-RU" sz="3200" dirty="0" err="1" smtClean="0"/>
              <a:t>інші</a:t>
            </a:r>
            <a:r>
              <a:rPr lang="ru-RU" sz="3200" dirty="0" smtClean="0"/>
              <a:t> </a:t>
            </a:r>
            <a:r>
              <a:rPr lang="ru-RU" sz="3200" dirty="0" err="1" smtClean="0"/>
              <a:t>методи</a:t>
            </a:r>
            <a:r>
              <a:rPr lang="ru-RU" sz="3200" dirty="0" smtClean="0"/>
              <a:t>, </a:t>
            </a:r>
            <a:r>
              <a:rPr lang="ru-RU" sz="3200" dirty="0" err="1" smtClean="0"/>
              <a:t>серед</a:t>
            </a:r>
            <a:r>
              <a:rPr lang="ru-RU" sz="3200" dirty="0" smtClean="0"/>
              <a:t> </a:t>
            </a:r>
            <a:r>
              <a:rPr lang="ru-RU" sz="3200" dirty="0" err="1" smtClean="0"/>
              <a:t>яких</a:t>
            </a:r>
            <a:r>
              <a:rPr lang="ru-RU" sz="3200" dirty="0" smtClean="0"/>
              <a:t> </a:t>
            </a:r>
            <a:r>
              <a:rPr lang="ru-RU" sz="3200" dirty="0" err="1" smtClean="0"/>
              <a:t>необхідно</a:t>
            </a:r>
            <a:r>
              <a:rPr lang="ru-RU" sz="3200" dirty="0" smtClean="0"/>
              <a:t> </a:t>
            </a:r>
            <a:r>
              <a:rPr lang="ru-RU" sz="3200" dirty="0" err="1" smtClean="0"/>
              <a:t>виділити</a:t>
            </a:r>
            <a:r>
              <a:rPr lang="ru-RU" sz="3200" dirty="0" smtClean="0"/>
              <a:t> </a:t>
            </a:r>
            <a:r>
              <a:rPr lang="ru-RU" sz="3200" dirty="0" err="1" smtClean="0"/>
              <a:t>такі</a:t>
            </a:r>
            <a:r>
              <a:rPr lang="ru-RU" sz="3200" dirty="0" smtClean="0"/>
              <a:t>:</a:t>
            </a:r>
            <a:endParaRPr lang="ru-RU" sz="32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2348880"/>
            <a:ext cx="8229600" cy="3777283"/>
          </a:xfrm>
        </p:spPr>
        <p:txBody>
          <a:bodyPr>
            <a:normAutofit fontScale="85000" lnSpcReduction="10000"/>
          </a:bodyPr>
          <a:lstStyle/>
          <a:p>
            <a:r>
              <a:rPr lang="ru-RU" dirty="0" err="1" smtClean="0">
                <a:solidFill>
                  <a:srgbClr val="7030A0"/>
                </a:solidFill>
              </a:rPr>
              <a:t>установлення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основі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закритих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торгів</a:t>
            </a:r>
            <a:endParaRPr lang="ru-RU" dirty="0" smtClean="0">
              <a:solidFill>
                <a:srgbClr val="7030A0"/>
              </a:solidFill>
            </a:endParaRPr>
          </a:p>
          <a:p>
            <a:r>
              <a:rPr lang="ru-RU" dirty="0" err="1" smtClean="0">
                <a:solidFill>
                  <a:srgbClr val="7030A0"/>
                </a:solidFill>
              </a:rPr>
              <a:t>установлення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основі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відчутної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цінності</a:t>
            </a:r>
            <a:r>
              <a:rPr lang="ru-RU" dirty="0" smtClean="0">
                <a:solidFill>
                  <a:srgbClr val="7030A0"/>
                </a:solidFill>
              </a:rPr>
              <a:t> товару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установлення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єдиної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ціни</a:t>
            </a:r>
            <a:r>
              <a:rPr lang="ru-RU" dirty="0" smtClean="0">
                <a:solidFill>
                  <a:srgbClr val="7030A0"/>
                </a:solidFill>
              </a:rPr>
              <a:t> з </a:t>
            </a:r>
            <a:r>
              <a:rPr lang="ru-RU" dirty="0" err="1" smtClean="0">
                <a:solidFill>
                  <a:srgbClr val="7030A0"/>
                </a:solidFill>
              </a:rPr>
              <a:t>включеними</a:t>
            </a:r>
            <a:r>
              <a:rPr lang="ru-RU" dirty="0" smtClean="0">
                <a:solidFill>
                  <a:srgbClr val="7030A0"/>
                </a:solidFill>
              </a:rPr>
              <a:t> у </a:t>
            </a:r>
            <a:r>
              <a:rPr lang="ru-RU" dirty="0" err="1" smtClean="0">
                <a:solidFill>
                  <a:srgbClr val="7030A0"/>
                </a:solidFill>
              </a:rPr>
              <a:t>неї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витратами</a:t>
            </a:r>
            <a:r>
              <a:rPr lang="ru-RU" dirty="0" smtClean="0">
                <a:solidFill>
                  <a:srgbClr val="7030A0"/>
                </a:solidFill>
              </a:rPr>
              <a:t> на </a:t>
            </a:r>
            <a:r>
              <a:rPr lang="ru-RU" dirty="0" err="1" smtClean="0">
                <a:solidFill>
                  <a:srgbClr val="7030A0"/>
                </a:solidFill>
              </a:rPr>
              <a:t>доставляння</a:t>
            </a:r>
            <a:endParaRPr lang="ru-RU" dirty="0" smtClean="0">
              <a:solidFill>
                <a:srgbClr val="7030A0"/>
              </a:solidFill>
            </a:endParaRPr>
          </a:p>
          <a:p>
            <a:r>
              <a:rPr lang="ru-RU" dirty="0" err="1" smtClean="0">
                <a:solidFill>
                  <a:srgbClr val="7030A0"/>
                </a:solidFill>
              </a:rPr>
              <a:t>установлення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зональних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</a:t>
            </a:r>
            <a:endParaRPr lang="ru-RU" dirty="0" smtClean="0">
              <a:solidFill>
                <a:srgbClr val="7030A0"/>
              </a:solidFill>
            </a:endParaRPr>
          </a:p>
          <a:p>
            <a:r>
              <a:rPr lang="ru-RU" dirty="0" err="1" smtClean="0">
                <a:solidFill>
                  <a:srgbClr val="7030A0"/>
                </a:solidFill>
              </a:rPr>
              <a:t>установлення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відповідно</a:t>
            </a:r>
            <a:r>
              <a:rPr lang="ru-RU" dirty="0" smtClean="0">
                <a:solidFill>
                  <a:srgbClr val="7030A0"/>
                </a:solidFill>
              </a:rPr>
              <a:t> до базисного пункту</a:t>
            </a:r>
          </a:p>
          <a:p>
            <a:r>
              <a:rPr lang="ru-RU" dirty="0" err="1" smtClean="0">
                <a:solidFill>
                  <a:srgbClr val="7030A0"/>
                </a:solidFill>
              </a:rPr>
              <a:t>установлення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ціни</a:t>
            </a:r>
            <a:r>
              <a:rPr lang="ru-RU" dirty="0" smtClean="0">
                <a:solidFill>
                  <a:srgbClr val="7030A0"/>
                </a:solidFill>
              </a:rPr>
              <a:t> ФОБ у </a:t>
            </a:r>
            <a:r>
              <a:rPr lang="ru-RU" dirty="0" err="1" smtClean="0">
                <a:solidFill>
                  <a:srgbClr val="7030A0"/>
                </a:solidFill>
              </a:rPr>
              <a:t>місці</a:t>
            </a:r>
            <a:r>
              <a:rPr lang="ru-RU" dirty="0" smtClean="0">
                <a:solidFill>
                  <a:srgbClr val="7030A0"/>
                </a:solidFill>
              </a:rPr>
              <a:t> </a:t>
            </a:r>
            <a:r>
              <a:rPr lang="ru-RU" dirty="0" err="1" smtClean="0">
                <a:solidFill>
                  <a:srgbClr val="7030A0"/>
                </a:solidFill>
              </a:rPr>
              <a:t>виробництва</a:t>
            </a:r>
            <a:r>
              <a:rPr lang="ru-RU" dirty="0" smtClean="0">
                <a:solidFill>
                  <a:srgbClr val="7030A0"/>
                </a:solidFill>
              </a:rPr>
              <a:t> товару</a:t>
            </a:r>
            <a:endParaRPr lang="ru-RU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92776206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</TotalTime>
  <Words>546</Words>
  <Application>Microsoft Office PowerPoint</Application>
  <PresentationFormat>Экран (4:3)</PresentationFormat>
  <Paragraphs>51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ТЕМА 7: МІЖНАРОДНА ЦІНОВА ПОЛІТИКА</vt:lpstr>
      <vt:lpstr>Сучасна практика великих компаній , що здійснюють продаж величезних обсягів продукції на зовнішньому ринку, свідчить про використання ними у своєму господарському житті чотирьох основних стратегій. Це: </vt:lpstr>
      <vt:lpstr>Виділяють два принципово відмінні типи стратегій щодо цінового рівня: </vt:lpstr>
      <vt:lpstr>При встановленні цін на принципово нові, «піонерні» товари, захищені патентом, ці дві альтернативні стратегії проявляються найяскравіше і мають свої назви:</vt:lpstr>
      <vt:lpstr>Використання стратегії «зняття вершків» має такі наслідки:</vt:lpstr>
      <vt:lpstr>Встановленню ціни «проникнення» сприяють такі умови:</vt:lpstr>
      <vt:lpstr>ВИДИ ЦІН</vt:lpstr>
      <vt:lpstr>Експортер в основному визначає ціну одним з 3-х методів: </vt:lpstr>
      <vt:lpstr>Крім зазначених методів установлення цін на товар, у міжнародній торговельній практиці використовуються й інші методи, серед яких необхідно виділити такі:</vt:lpstr>
      <vt:lpstr>Найпоширенішим інструментом протекціоністської політики є тариф або мито</vt:lpstr>
      <vt:lpstr>В Україні застосовують такі види мита.</vt:lpstr>
    </vt:vector>
  </TitlesOfParts>
  <Company>SPecialiST RePack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ТЕМА: ЦІНОВА ПОЛІТИКА ПІДПРИЄМСТВА ТА ЦІНОУТВОРЕННЯ В СИСТЕМІ МІЖНАРОДНОГО МАРКЕТИНГУ</dc:title>
  <dc:creator>000000</dc:creator>
  <cp:lastModifiedBy>Windows 7</cp:lastModifiedBy>
  <cp:revision>7</cp:revision>
  <dcterms:created xsi:type="dcterms:W3CDTF">2017-03-29T19:44:19Z</dcterms:created>
  <dcterms:modified xsi:type="dcterms:W3CDTF">2020-09-05T15:06:57Z</dcterms:modified>
</cp:coreProperties>
</file>

<file path=docProps/thumbnail.jpeg>
</file>