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65" r:id="rId15"/>
    <p:sldId id="26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727CC7C-2C1E-449D-BEDD-BF2A1FE17333}" type="datetimeFigureOut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99DD843-23FE-4E7A-9AB0-35730BCC3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4ABB-62A3-438D-8C0E-FD8E1D798905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C515C-3DD0-4C2C-A1F2-F2E1A5FB7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0045-44A2-41A5-89E3-E6E6E9247D23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660D-355B-4833-BCB3-AB4BCF55B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25232-E3A4-4AB3-BD9B-3D7B80E1790B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F8D54-885A-4A4D-862E-42E24D7A1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08965-9224-492E-A9BF-82B794F47A0A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5B108-59CD-4C77-B1DB-5352FAAFF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B35D8-A6B1-4355-B19F-2803CBFBBC70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D6E0-48B7-464F-8682-CE09B597A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C0124-D1AA-471D-928A-15DE8D2CD7A2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D2F24-0D04-4621-8277-3AF9F8D40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E3443-67D9-4E3C-A455-B10463DF2B40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C45A2-28DF-47D3-A08B-53E8C5B19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17263-E05B-4926-B029-463174C7EA0F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FBBAF-C7B2-4488-B34C-1C0A6E472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72691-423D-4B75-B98C-5E38D8051E5D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B708-BBB1-4F9D-BD2D-33E2743F2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E93C8-A9AE-46F3-A2F1-0D9346C243C4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DA0-4DE2-4758-88D1-0C21BD16E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146E4-BBAD-41FB-BC97-E2238B91A834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09E4F-B539-4292-8D87-5E75DEC8B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B86BDD-3F83-47EF-9EFD-FC72DB8990BE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67B95A-7BB6-4E8C-BB97-097BB51D9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00232" y="1071546"/>
            <a:ext cx="7000924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УКРАЇНСЬКІ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ПРИКАЗКИ, ПРИСЛІВ'Я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І  ТАКЕ ІНШЕ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Збірники О.В.Марковича і др.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Спорудив М.</a:t>
            </a:r>
            <a:r>
              <a:rPr lang="uk-UA" sz="4000" b="1" i="1" dirty="0" err="1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Номис</a:t>
            </a:r>
            <a:endParaRPr lang="ru-RU" sz="4000" b="1" i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00042"/>
            <a:ext cx="864399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 Р Е З Е Н Т А Ц І Я  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57356" y="142853"/>
            <a:ext cx="7286644" cy="9848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Збірка М. </a:t>
            </a:r>
            <a:r>
              <a:rPr lang="uk-UA" sz="4000" b="1" dirty="0" err="1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Номиса</a:t>
            </a:r>
            <a:r>
              <a:rPr lang="uk-UA" sz="40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 має дві частини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 </a:t>
            </a:r>
            <a:endParaRPr lang="ru-RU" sz="40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14563" y="1143000"/>
            <a:ext cx="3714750" cy="42862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7950" y="1142984"/>
            <a:ext cx="2133616" cy="4286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4048719">
            <a:off x="4487070" y="427831"/>
            <a:ext cx="246062" cy="1063625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7375280">
            <a:off x="6849269" y="404019"/>
            <a:ext cx="244475" cy="1065213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1071546"/>
            <a:ext cx="303993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Прислів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’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я та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приказки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8016" y="1142984"/>
            <a:ext cx="1254086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Загадки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214563" y="1571625"/>
          <a:ext cx="1857375" cy="5286375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57388"/>
              </a:tblGrid>
              <a:tr h="552160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вірування українського народу</a:t>
                      </a:r>
                      <a:endParaRPr lang="ru-RU" sz="1400" b="1" dirty="0"/>
                    </a:p>
                  </a:txBody>
                  <a:tcPr/>
                </a:tc>
              </a:tr>
              <a:tr h="447863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природа, пори року</a:t>
                      </a:r>
                      <a:endParaRPr lang="ru-RU" sz="1400" b="1" dirty="0"/>
                    </a:p>
                  </a:txBody>
                  <a:tcPr/>
                </a:tc>
              </a:tr>
              <a:tr h="447863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історичне минуле</a:t>
                      </a:r>
                      <a:endParaRPr lang="ru-RU" sz="1400" b="1" dirty="0"/>
                    </a:p>
                  </a:txBody>
                  <a:tcPr/>
                </a:tc>
              </a:tr>
              <a:tr h="447863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сила і воля людини</a:t>
                      </a:r>
                      <a:endParaRPr lang="ru-RU" sz="1400" b="1" dirty="0"/>
                    </a:p>
                  </a:txBody>
                  <a:tcPr/>
                </a:tc>
              </a:tr>
              <a:tr h="552160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соціальні відносини, доля, недоля, лихо</a:t>
                      </a:r>
                      <a:endParaRPr lang="ru-RU" sz="1400" b="1" dirty="0"/>
                    </a:p>
                  </a:txBody>
                  <a:tcPr/>
                </a:tc>
              </a:tr>
              <a:tr h="552160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різні моральні вади людей</a:t>
                      </a:r>
                      <a:endParaRPr lang="ru-RU" sz="1400" b="1" dirty="0"/>
                    </a:p>
                  </a:txBody>
                  <a:tcPr/>
                </a:tc>
              </a:tr>
              <a:tr h="75295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різні сторони людської вдачі і настрою; </a:t>
                      </a:r>
                      <a:endParaRPr lang="ru-RU" sz="1400" b="1" dirty="0"/>
                    </a:p>
                  </a:txBody>
                  <a:tcPr/>
                </a:tc>
              </a:tr>
              <a:tr h="552160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скупість і щедрість людини</a:t>
                      </a:r>
                      <a:endParaRPr lang="ru-RU" sz="1400" b="1" dirty="0"/>
                    </a:p>
                  </a:txBody>
                  <a:tcPr/>
                </a:tc>
              </a:tr>
              <a:tr h="533342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розум, голова, дурощі</a:t>
                      </a:r>
                      <a:endParaRPr lang="ru-RU" sz="1400" b="1" dirty="0"/>
                    </a:p>
                  </a:txBody>
                  <a:tcPr/>
                </a:tc>
              </a:tr>
              <a:tr h="447863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правда, брехня, суд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143375" y="1555750"/>
          <a:ext cx="1785938" cy="530225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785950"/>
              </a:tblGrid>
              <a:tr h="43511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багато — трохи</a:t>
                      </a:r>
                      <a:endParaRPr lang="ru-RU" sz="1400" b="1" dirty="0"/>
                    </a:p>
                  </a:txBody>
                  <a:tcPr/>
                </a:tc>
              </a:tr>
              <a:tr h="536442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здоров'я, хвороби, смерть</a:t>
                      </a:r>
                      <a:endParaRPr lang="ru-RU" sz="1400" b="1" dirty="0"/>
                    </a:p>
                  </a:txBody>
                  <a:tcPr/>
                </a:tc>
              </a:tr>
              <a:tr h="536442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кохання, одруження, чоловік і жінка, діти</a:t>
                      </a:r>
                      <a:endParaRPr lang="ru-RU" sz="1400" b="1" dirty="0"/>
                    </a:p>
                  </a:txBody>
                  <a:tcPr/>
                </a:tc>
              </a:tr>
              <a:tr h="536442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сусіди, куми, приятелі, вороги</a:t>
                      </a:r>
                      <a:endParaRPr lang="ru-RU" sz="1400" b="1" dirty="0"/>
                    </a:p>
                  </a:txBody>
                  <a:tcPr/>
                </a:tc>
              </a:tr>
              <a:tr h="43511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своя хата, </a:t>
                      </a:r>
                      <a:r>
                        <a:rPr lang="uk-UA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своє—чуже</a:t>
                      </a:r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endParaRPr lang="ru-RU" sz="1400" b="1" dirty="0"/>
                    </a:p>
                  </a:txBody>
                  <a:tcPr/>
                </a:tc>
              </a:tr>
              <a:tr h="43511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господарська діяльність</a:t>
                      </a:r>
                      <a:endParaRPr lang="ru-RU" sz="1400" b="1" dirty="0"/>
                    </a:p>
                  </a:txBody>
                  <a:tcPr/>
                </a:tc>
              </a:tr>
              <a:tr h="43511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недбалиці</a:t>
                      </a:r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лінивство</a:t>
                      </a:r>
                      <a:endParaRPr lang="ru-RU" sz="1400" b="1" dirty="0"/>
                    </a:p>
                  </a:txBody>
                  <a:tcPr/>
                </a:tc>
              </a:tr>
              <a:tr h="536442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зовнішній вигляд людини, одяг; </a:t>
                      </a:r>
                      <a:endParaRPr lang="ru-RU" sz="1400" b="1" dirty="0"/>
                    </a:p>
                  </a:txBody>
                  <a:tcPr/>
                </a:tc>
              </a:tr>
              <a:tr h="536442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примовляння, побажання, гостини</a:t>
                      </a:r>
                      <a:endParaRPr lang="ru-RU" sz="1400" b="1" dirty="0"/>
                    </a:p>
                  </a:txBody>
                  <a:tcPr/>
                </a:tc>
              </a:tr>
              <a:tr h="43511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спів, музика, танці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429375" y="1643063"/>
          <a:ext cx="2071688" cy="521493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71702"/>
              </a:tblGrid>
              <a:tr h="566844">
                <a:tc>
                  <a:txBody>
                    <a:bodyPr/>
                    <a:lstStyle/>
                    <a:p>
                      <a:pPr algn="ctr"/>
                      <a:r>
                        <a:rPr lang="uk-UA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505 зразків</a:t>
                      </a:r>
                    </a:p>
                  </a:txBody>
                  <a:tcPr/>
                </a:tc>
              </a:tr>
              <a:tr h="6046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(30 вилучено цензурою) </a:t>
                      </a:r>
                      <a:endParaRPr lang="ru-RU" sz="1400" b="1" dirty="0" smtClean="0"/>
                    </a:p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400" b="1" dirty="0"/>
                    </a:p>
                  </a:txBody>
                  <a:tcPr/>
                </a:tc>
              </a:tr>
              <a:tr h="604630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різні сторони побутового  життя</a:t>
                      </a:r>
                      <a:endParaRPr lang="ru-RU" sz="1400" b="1" dirty="0"/>
                    </a:p>
                  </a:txBody>
                  <a:tcPr/>
                </a:tc>
              </a:tr>
              <a:tr h="6046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різні сторони    </a:t>
                      </a:r>
                      <a:endParaRPr lang="ru-RU" sz="1400" b="1" dirty="0" smtClean="0"/>
                    </a:p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громадського життя</a:t>
                      </a:r>
                      <a:endParaRPr lang="ru-RU" sz="1400" b="1" dirty="0"/>
                    </a:p>
                  </a:txBody>
                  <a:tcPr/>
                </a:tc>
              </a:tr>
              <a:tr h="56684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явища природи</a:t>
                      </a:r>
                      <a:endParaRPr lang="ru-RU" sz="1400" b="1" dirty="0"/>
                    </a:p>
                  </a:txBody>
                  <a:tcPr/>
                </a:tc>
              </a:tr>
              <a:tr h="566844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/>
                        <a:t>Поведінка людини</a:t>
                      </a:r>
                      <a:endParaRPr lang="ru-RU" sz="1400" b="1" dirty="0"/>
                    </a:p>
                  </a:txBody>
                  <a:tcPr/>
                </a:tc>
              </a:tr>
              <a:tr h="566844"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 небесні світила </a:t>
                      </a:r>
                      <a:endParaRPr lang="ru-RU" sz="1400" b="1" dirty="0"/>
                    </a:p>
                  </a:txBody>
                  <a:tcPr/>
                </a:tc>
              </a:tr>
              <a:tr h="566844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/>
                        <a:t>Рослинний світ</a:t>
                      </a:r>
                      <a:endParaRPr lang="ru-RU" sz="1400" b="1" dirty="0"/>
                    </a:p>
                  </a:txBody>
                  <a:tcPr/>
                </a:tc>
              </a:tr>
              <a:tr h="566844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/>
                        <a:t>Тваринний світ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3F2A8-9E02-4683-8516-6F32A998052A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0"/>
            <a:ext cx="7143768" cy="7232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Український</a:t>
            </a:r>
            <a:r>
              <a:rPr lang="ru-RU" dirty="0">
                <a:latin typeface="Comic Sans MS" pitchFamily="66" charset="0"/>
                <a:cs typeface="+mn-cs"/>
              </a:rPr>
              <a:t> народ </a:t>
            </a:r>
            <a:r>
              <a:rPr lang="ru-RU" dirty="0" err="1">
                <a:latin typeface="Comic Sans MS" pitchFamily="66" charset="0"/>
                <a:cs typeface="+mn-cs"/>
              </a:rPr>
              <a:t>вболівав</a:t>
            </a:r>
            <a:r>
              <a:rPr lang="ru-RU" dirty="0">
                <a:latin typeface="Comic Sans MS" pitchFamily="66" charset="0"/>
                <a:cs typeface="+mn-cs"/>
              </a:rPr>
              <a:t> за культуру </a:t>
            </a:r>
            <a:r>
              <a:rPr lang="ru-RU" dirty="0" err="1">
                <a:latin typeface="Comic Sans MS" pitchFamily="66" charset="0"/>
                <a:cs typeface="+mn-cs"/>
              </a:rPr>
              <a:t>своєї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мови</a:t>
            </a:r>
            <a:r>
              <a:rPr lang="ru-RU" dirty="0">
                <a:latin typeface="Comic Sans MS" pitchFamily="66" charset="0"/>
                <a:cs typeface="+mn-cs"/>
              </a:rPr>
              <a:t>, добирав </a:t>
            </a:r>
            <a:r>
              <a:rPr lang="ru-RU" dirty="0" err="1">
                <a:latin typeface="Comic Sans MS" pitchFamily="66" charset="0"/>
                <a:cs typeface="+mn-cs"/>
              </a:rPr>
              <a:t>відповідні</a:t>
            </a:r>
            <a:r>
              <a:rPr lang="ru-RU" dirty="0">
                <a:latin typeface="Comic Sans MS" pitchFamily="66" charset="0"/>
                <a:cs typeface="+mn-cs"/>
              </a:rPr>
              <a:t> слова, </a:t>
            </a:r>
            <a:r>
              <a:rPr lang="ru-RU" dirty="0" err="1">
                <a:latin typeface="Comic Sans MS" pitchFamily="66" charset="0"/>
                <a:cs typeface="+mn-cs"/>
              </a:rPr>
              <a:t>що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талановито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розкривали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народний</a:t>
            </a:r>
            <a:r>
              <a:rPr lang="ru-RU" dirty="0">
                <a:latin typeface="Comic Sans MS" pitchFamily="66" charset="0"/>
                <a:cs typeface="+mn-cs"/>
              </a:rPr>
              <a:t> характер, </a:t>
            </a:r>
            <a:r>
              <a:rPr lang="ru-RU" dirty="0" err="1">
                <a:latin typeface="Comic Sans MS" pitchFamily="66" charset="0"/>
                <a:cs typeface="+mn-cs"/>
              </a:rPr>
              <a:t>звичаї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і</a:t>
            </a:r>
            <a:r>
              <a:rPr lang="ru-RU" dirty="0">
                <a:latin typeface="Comic Sans MS" pitchFamily="66" charset="0"/>
                <a:cs typeface="+mn-cs"/>
              </a:rPr>
              <a:t> обряди, </a:t>
            </a:r>
            <a:r>
              <a:rPr lang="ru-RU" dirty="0" err="1">
                <a:latin typeface="Comic Sans MS" pitchFamily="66" charset="0"/>
                <a:cs typeface="+mn-cs"/>
              </a:rPr>
              <a:t>явища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природи</a:t>
            </a:r>
            <a:r>
              <a:rPr lang="ru-RU" dirty="0">
                <a:latin typeface="Comic Sans MS" pitchFamily="66" charset="0"/>
                <a:cs typeface="+mn-cs"/>
              </a:rPr>
              <a:t>, </a:t>
            </a:r>
            <a:r>
              <a:rPr lang="ru-RU" dirty="0" err="1">
                <a:latin typeface="Comic Sans MS" pitchFamily="66" charset="0"/>
                <a:cs typeface="+mn-cs"/>
              </a:rPr>
              <a:t>піклувався</a:t>
            </a:r>
            <a:r>
              <a:rPr lang="ru-RU" dirty="0">
                <a:latin typeface="Comic Sans MS" pitchFamily="66" charset="0"/>
                <a:cs typeface="+mn-cs"/>
              </a:rPr>
              <a:t>, </a:t>
            </a:r>
            <a:r>
              <a:rPr lang="ru-RU" dirty="0" err="1">
                <a:latin typeface="Comic Sans MS" pitchFamily="66" charset="0"/>
                <a:cs typeface="+mn-cs"/>
              </a:rPr>
              <a:t>щоб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його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мова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була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дотепною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і</a:t>
            </a:r>
            <a:r>
              <a:rPr lang="ru-RU" dirty="0">
                <a:latin typeface="Comic Sans MS" pitchFamily="66" charset="0"/>
                <a:cs typeface="+mn-cs"/>
              </a:rPr>
              <a:t> живою. Коли </a:t>
            </a:r>
            <a:r>
              <a:rPr lang="ru-RU" dirty="0" err="1">
                <a:latin typeface="Comic Sans MS" pitchFamily="66" charset="0"/>
                <a:cs typeface="+mn-cs"/>
              </a:rPr>
              <a:t>читаєш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прислів'я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і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приказки</a:t>
            </a:r>
            <a:r>
              <a:rPr lang="ru-RU" dirty="0">
                <a:latin typeface="Comic Sans MS" pitchFamily="66" charset="0"/>
                <a:cs typeface="+mn-cs"/>
              </a:rPr>
              <a:t>, </a:t>
            </a:r>
            <a:r>
              <a:rPr lang="ru-RU" dirty="0" err="1">
                <a:latin typeface="Comic Sans MS" pitchFamily="66" charset="0"/>
                <a:cs typeface="+mn-cs"/>
              </a:rPr>
              <a:t>зацікавлює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їх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зовнішній</a:t>
            </a:r>
            <a:r>
              <a:rPr lang="ru-RU" dirty="0">
                <a:latin typeface="Comic Sans MS" pitchFamily="66" charset="0"/>
                <a:cs typeface="+mn-cs"/>
              </a:rPr>
              <a:t> та </a:t>
            </a:r>
            <a:r>
              <a:rPr lang="ru-RU" dirty="0" err="1">
                <a:latin typeface="Comic Sans MS" pitchFamily="66" charset="0"/>
                <a:cs typeface="+mn-cs"/>
              </a:rPr>
              <a:t>внутрішній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зміст</a:t>
            </a:r>
            <a:r>
              <a:rPr lang="ru-RU" dirty="0">
                <a:latin typeface="Comic Sans MS" pitchFamily="66" charset="0"/>
                <a:cs typeface="+mn-cs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latin typeface="Comic Sans MS" pitchFamily="66" charset="0"/>
                <a:cs typeface="+mn-cs"/>
              </a:rPr>
              <a:t>Така</a:t>
            </a:r>
            <a:r>
              <a:rPr lang="ru-RU" dirty="0">
                <a:latin typeface="Comic Sans MS" pitchFamily="66" charset="0"/>
                <a:cs typeface="+mn-cs"/>
              </a:rPr>
              <a:t> риса як </a:t>
            </a:r>
            <a:r>
              <a:rPr lang="ru-RU" dirty="0" err="1">
                <a:latin typeface="Comic Sans MS" pitchFamily="66" charset="0"/>
                <a:cs typeface="+mn-cs"/>
              </a:rPr>
              <a:t>гордість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latin typeface="Comic Sans MS" pitchFamily="66" charset="0"/>
                <a:cs typeface="+mn-cs"/>
              </a:rPr>
              <a:t>людини</a:t>
            </a:r>
            <a:r>
              <a:rPr lang="ru-RU" u="sng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розкривається</a:t>
            </a:r>
            <a:r>
              <a:rPr lang="ru-RU" dirty="0">
                <a:latin typeface="Comic Sans MS" pitchFamily="66" charset="0"/>
                <a:cs typeface="+mn-cs"/>
              </a:rPr>
              <a:t> в </a:t>
            </a:r>
            <a:r>
              <a:rPr lang="ru-RU" dirty="0" err="1">
                <a:latin typeface="Comic Sans MS" pitchFamily="66" charset="0"/>
                <a:cs typeface="+mn-cs"/>
              </a:rPr>
              <a:t>багатьох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прислів'ях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і</a:t>
            </a:r>
            <a:r>
              <a:rPr lang="ru-RU" dirty="0">
                <a:latin typeface="Comic Sans MS" pitchFamily="66" charset="0"/>
                <a:cs typeface="+mn-cs"/>
              </a:rPr>
              <a:t> </a:t>
            </a:r>
            <a:r>
              <a:rPr lang="ru-RU" dirty="0" err="1">
                <a:latin typeface="Comic Sans MS" pitchFamily="66" charset="0"/>
                <a:cs typeface="+mn-cs"/>
              </a:rPr>
              <a:t>приказках</a:t>
            </a:r>
            <a:r>
              <a:rPr lang="ru-RU" dirty="0">
                <a:latin typeface="Comic Sans MS" pitchFamily="66" charset="0"/>
                <a:cs typeface="+mn-cs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 "</a:t>
            </a:r>
            <a:r>
              <a:rPr lang="ru-RU" sz="2000" dirty="0" err="1">
                <a:latin typeface="Monotype Corsiva" pitchFamily="66" charset="0"/>
                <a:cs typeface="+mn-cs"/>
              </a:rPr>
              <a:t>Гордим</a:t>
            </a:r>
            <a:r>
              <a:rPr lang="ru-RU" sz="2000" dirty="0">
                <a:latin typeface="Monotype Corsiva" pitchFamily="66" charset="0"/>
                <a:cs typeface="+mn-cs"/>
              </a:rPr>
              <a:t> Бог </a:t>
            </a:r>
            <a:r>
              <a:rPr lang="ru-RU" sz="2000" dirty="0" err="1">
                <a:latin typeface="Monotype Corsiva" pitchFamily="66" charset="0"/>
                <a:cs typeface="+mn-cs"/>
              </a:rPr>
              <a:t>позбавив</a:t>
            </a:r>
            <a:r>
              <a:rPr lang="ru-RU" sz="2000" dirty="0">
                <a:latin typeface="Monotype Corsiva" pitchFamily="66" charset="0"/>
                <a:cs typeface="+mn-cs"/>
              </a:rPr>
              <a:t> рог"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 "Горда душа в </a:t>
            </a:r>
            <a:r>
              <a:rPr lang="ru-RU" sz="2000" dirty="0" err="1">
                <a:latin typeface="Monotype Corsiva" pitchFamily="66" charset="0"/>
                <a:cs typeface="+mn-cs"/>
              </a:rPr>
              <a:t>убогім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тілі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приказка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</a:t>
            </a:r>
            <a:r>
              <a:rPr lang="ru-RU" sz="2000" dirty="0" err="1">
                <a:latin typeface="Monotype Corsiva" pitchFamily="66" charset="0"/>
                <a:cs typeface="+mn-cs"/>
              </a:rPr>
              <a:t>Чоловік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гордий</a:t>
            </a:r>
            <a:r>
              <a:rPr lang="ru-RU" sz="2000" dirty="0">
                <a:latin typeface="Monotype Corsiva" pitchFamily="66" charset="0"/>
                <a:cs typeface="+mn-cs"/>
              </a:rPr>
              <a:t> як </a:t>
            </a:r>
            <a:r>
              <a:rPr lang="ru-RU" sz="2000" dirty="0" err="1">
                <a:latin typeface="Monotype Corsiva" pitchFamily="66" charset="0"/>
                <a:cs typeface="+mn-cs"/>
              </a:rPr>
              <a:t>пузир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водний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</a:t>
            </a:r>
            <a:r>
              <a:rPr lang="ru-RU" sz="2000" dirty="0" err="1">
                <a:latin typeface="Monotype Corsiva" pitchFamily="66" charset="0"/>
                <a:cs typeface="+mn-cs"/>
              </a:rPr>
              <a:t>Підняв</a:t>
            </a:r>
            <a:r>
              <a:rPr lang="ru-RU" sz="2000" dirty="0">
                <a:latin typeface="Monotype Corsiva" pitchFamily="66" charset="0"/>
                <a:cs typeface="+mn-cs"/>
              </a:rPr>
              <a:t> морду так, </a:t>
            </a:r>
            <a:r>
              <a:rPr lang="ru-RU" sz="2000" dirty="0" err="1">
                <a:latin typeface="Monotype Corsiva" pitchFamily="66" charset="0"/>
                <a:cs typeface="+mn-cs"/>
              </a:rPr>
              <a:t>що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й</a:t>
            </a:r>
            <a:r>
              <a:rPr lang="ru-RU" sz="2000" dirty="0">
                <a:latin typeface="Monotype Corsiva" pitchFamily="66" charset="0"/>
                <a:cs typeface="+mn-cs"/>
              </a:rPr>
              <a:t> кочергою носу не </a:t>
            </a:r>
            <a:r>
              <a:rPr lang="ru-RU" sz="2000" dirty="0" err="1">
                <a:latin typeface="Monotype Corsiva" pitchFamily="66" charset="0"/>
                <a:cs typeface="+mn-cs"/>
              </a:rPr>
              <a:t>достанеш</a:t>
            </a:r>
            <a:r>
              <a:rPr lang="ru-RU" sz="2000" dirty="0">
                <a:latin typeface="Monotype Corsiva" pitchFamily="66" charset="0"/>
                <a:cs typeface="+mn-cs"/>
              </a:rPr>
              <a:t>"(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приказка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"Через </a:t>
            </a:r>
            <a:r>
              <a:rPr lang="ru-RU" sz="2000" dirty="0" err="1">
                <a:latin typeface="Monotype Corsiva" pitchFamily="66" charset="0"/>
                <a:cs typeface="+mn-cs"/>
              </a:rPr>
              <a:t>голови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плює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приказка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</a:t>
            </a:r>
            <a:r>
              <a:rPr lang="ru-RU" sz="2000" dirty="0" err="1">
                <a:latin typeface="Monotype Corsiva" pitchFamily="66" charset="0"/>
                <a:cs typeface="+mn-cs"/>
              </a:rPr>
              <a:t>Куди</a:t>
            </a:r>
            <a:r>
              <a:rPr lang="ru-RU" sz="2000" dirty="0">
                <a:latin typeface="Monotype Corsiva" pitchFamily="66" charset="0"/>
                <a:cs typeface="+mn-cs"/>
              </a:rPr>
              <a:t> ж </a:t>
            </a:r>
            <a:r>
              <a:rPr lang="ru-RU" sz="2000" dirty="0" err="1">
                <a:latin typeface="Monotype Corsiva" pitchFamily="66" charset="0"/>
                <a:cs typeface="+mn-cs"/>
              </a:rPr>
              <a:t>тобі-як</a:t>
            </a:r>
            <a:r>
              <a:rPr lang="ru-RU" sz="2000" dirty="0">
                <a:latin typeface="Monotype Corsiva" pitchFamily="66" charset="0"/>
                <a:cs typeface="+mn-cs"/>
              </a:rPr>
              <a:t> задрав </a:t>
            </a:r>
            <a:r>
              <a:rPr lang="ru-RU" sz="2000" dirty="0" err="1">
                <a:latin typeface="Monotype Corsiva" pitchFamily="66" charset="0"/>
                <a:cs typeface="+mn-cs"/>
              </a:rPr>
              <a:t>ніс</a:t>
            </a:r>
            <a:r>
              <a:rPr lang="ru-RU" sz="2000" dirty="0">
                <a:latin typeface="Monotype Corsiva" pitchFamily="66" charset="0"/>
                <a:cs typeface="+mn-cs"/>
              </a:rPr>
              <a:t>!"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приказка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</a:t>
            </a:r>
            <a:r>
              <a:rPr lang="ru-RU" sz="2000" dirty="0" err="1">
                <a:latin typeface="Monotype Corsiva" pitchFamily="66" charset="0"/>
                <a:cs typeface="+mn-cs"/>
              </a:rPr>
              <a:t>Пишається</a:t>
            </a:r>
            <a:r>
              <a:rPr lang="ru-RU" sz="2000" dirty="0">
                <a:latin typeface="Monotype Corsiva" pitchFamily="66" charset="0"/>
                <a:cs typeface="+mn-cs"/>
              </a:rPr>
              <a:t>, як корова в </a:t>
            </a:r>
            <a:r>
              <a:rPr lang="ru-RU" sz="2000" dirty="0" err="1">
                <a:latin typeface="Monotype Corsiva" pitchFamily="66" charset="0"/>
                <a:cs typeface="+mn-cs"/>
              </a:rPr>
              <a:t>хомуті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</a:t>
            </a:r>
            <a:r>
              <a:rPr lang="ru-RU" sz="2000" dirty="0" err="1">
                <a:latin typeface="Monotype Corsiva" pitchFamily="66" charset="0"/>
                <a:cs typeface="+mn-cs"/>
              </a:rPr>
              <a:t>Дере</a:t>
            </a:r>
            <a:r>
              <a:rPr lang="ru-RU" sz="2000" dirty="0">
                <a:latin typeface="Monotype Corsiva" pitchFamily="66" charset="0"/>
                <a:cs typeface="+mn-cs"/>
              </a:rPr>
              <a:t> голову, як попова </a:t>
            </a:r>
            <a:r>
              <a:rPr lang="ru-RU" sz="2000" dirty="0" err="1">
                <a:latin typeface="Monotype Corsiva" pitchFamily="66" charset="0"/>
                <a:cs typeface="+mn-cs"/>
              </a:rPr>
              <a:t>кобила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</a:t>
            </a:r>
            <a:r>
              <a:rPr lang="ru-RU" sz="2000" dirty="0" err="1">
                <a:latin typeface="Monotype Corsiva" pitchFamily="66" charset="0"/>
                <a:cs typeface="+mn-cs"/>
              </a:rPr>
              <a:t>Кива</a:t>
            </a:r>
            <a:r>
              <a:rPr lang="ru-RU" sz="2000" dirty="0">
                <a:latin typeface="Monotype Corsiva" pitchFamily="66" charset="0"/>
                <a:cs typeface="+mn-cs"/>
              </a:rPr>
              <a:t> головою, </a:t>
            </a:r>
            <a:r>
              <a:rPr lang="ru-RU" sz="2000" dirty="0" err="1">
                <a:latin typeface="Monotype Corsiva" pitchFamily="66" charset="0"/>
                <a:cs typeface="+mn-cs"/>
              </a:rPr>
              <a:t>неначе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кобила</a:t>
            </a:r>
            <a:r>
              <a:rPr lang="ru-RU" sz="2000" dirty="0">
                <a:latin typeface="Monotype Corsiva" pitchFamily="66" charset="0"/>
                <a:cs typeface="+mn-cs"/>
              </a:rPr>
              <a:t> в </a:t>
            </a:r>
            <a:r>
              <a:rPr lang="ru-RU" sz="2000" dirty="0" err="1">
                <a:latin typeface="Monotype Corsiva" pitchFamily="66" charset="0"/>
                <a:cs typeface="+mn-cs"/>
              </a:rPr>
              <a:t>Спасівку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</a:t>
            </a:r>
            <a:r>
              <a:rPr lang="ru-RU" sz="2000" dirty="0" err="1">
                <a:latin typeface="Monotype Corsiva" pitchFamily="66" charset="0"/>
                <a:cs typeface="+mn-cs"/>
              </a:rPr>
              <a:t>Взявся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під</a:t>
            </a:r>
            <a:r>
              <a:rPr lang="ru-RU" sz="2000" dirty="0">
                <a:latin typeface="Monotype Corsiva" pitchFamily="66" charset="0"/>
                <a:cs typeface="+mn-cs"/>
              </a:rPr>
              <a:t> боки, та </a:t>
            </a:r>
            <a:r>
              <a:rPr lang="ru-RU" sz="2000" dirty="0" err="1">
                <a:latin typeface="Monotype Corsiva" pitchFamily="66" charset="0"/>
                <a:cs typeface="+mn-cs"/>
              </a:rPr>
              <a:t>й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думає</a:t>
            </a:r>
            <a:r>
              <a:rPr lang="ru-RU" sz="2000" dirty="0">
                <a:latin typeface="Monotype Corsiva" pitchFamily="66" charset="0"/>
                <a:cs typeface="+mn-cs"/>
              </a:rPr>
              <a:t>, </a:t>
            </a:r>
            <a:r>
              <a:rPr lang="ru-RU" sz="2000" dirty="0" err="1">
                <a:latin typeface="Monotype Corsiva" pitchFamily="66" charset="0"/>
                <a:cs typeface="+mn-cs"/>
              </a:rPr>
              <a:t>що</a:t>
            </a:r>
            <a:r>
              <a:rPr lang="ru-RU" sz="2000" dirty="0">
                <a:latin typeface="Monotype Corsiva" pitchFamily="66" charset="0"/>
                <a:cs typeface="+mn-cs"/>
              </a:rPr>
              <a:t> пан"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"Ходить, як </a:t>
            </a:r>
            <a:r>
              <a:rPr lang="ru-RU" sz="2000" dirty="0" err="1">
                <a:latin typeface="Monotype Corsiva" pitchFamily="66" charset="0"/>
                <a:cs typeface="+mn-cs"/>
              </a:rPr>
              <a:t>індик</a:t>
            </a:r>
            <a:r>
              <a:rPr lang="ru-RU" sz="2000" dirty="0">
                <a:latin typeface="Monotype Corsiva" pitchFamily="66" charset="0"/>
                <a:cs typeface="+mn-cs"/>
              </a:rPr>
              <a:t> </a:t>
            </a:r>
            <a:r>
              <a:rPr lang="ru-RU" sz="2000" dirty="0" err="1">
                <a:latin typeface="Monotype Corsiva" pitchFamily="66" charset="0"/>
                <a:cs typeface="+mn-cs"/>
              </a:rPr>
              <a:t>Переяслівський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"Ото, </a:t>
            </a:r>
            <a:r>
              <a:rPr lang="ru-RU" sz="2000" dirty="0" err="1">
                <a:latin typeface="Monotype Corsiva" pitchFamily="66" charset="0"/>
                <a:cs typeface="+mn-cs"/>
              </a:rPr>
              <a:t>який</a:t>
            </a:r>
            <a:r>
              <a:rPr lang="ru-RU" sz="2000" dirty="0">
                <a:latin typeface="Monotype Corsiva" pitchFamily="66" charset="0"/>
                <a:cs typeface="+mn-cs"/>
              </a:rPr>
              <a:t> великий пан"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приказка</a:t>
            </a:r>
            <a:r>
              <a:rPr lang="ru-RU" sz="2000" dirty="0">
                <a:latin typeface="Monotype Corsiva" pitchFamily="66" charset="0"/>
                <a:cs typeface="+mn-cs"/>
              </a:rPr>
              <a:t>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 "У </a:t>
            </a:r>
            <a:r>
              <a:rPr lang="ru-RU" sz="2000" dirty="0" err="1">
                <a:latin typeface="Monotype Corsiva" pitchFamily="66" charset="0"/>
                <a:cs typeface="+mn-cs"/>
              </a:rPr>
              <a:t>хмару</a:t>
            </a:r>
            <a:r>
              <a:rPr lang="ru-RU" sz="2000" dirty="0">
                <a:latin typeface="Monotype Corsiva" pitchFamily="66" charset="0"/>
                <a:cs typeface="+mn-cs"/>
              </a:rPr>
              <a:t> заходить"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приказка</a:t>
            </a:r>
            <a:r>
              <a:rPr lang="ru-RU" sz="2000" dirty="0">
                <a:latin typeface="Monotype Corsiva" pitchFamily="66" charset="0"/>
                <a:cs typeface="+mn-cs"/>
              </a:rPr>
              <a:t>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 "</a:t>
            </a:r>
            <a:r>
              <a:rPr lang="ru-RU" sz="2000" dirty="0" err="1">
                <a:latin typeface="Monotype Corsiva" pitchFamily="66" charset="0"/>
                <a:cs typeface="+mn-cs"/>
              </a:rPr>
              <a:t>Дметься</a:t>
            </a:r>
            <a:r>
              <a:rPr lang="ru-RU" sz="2000" dirty="0">
                <a:latin typeface="Monotype Corsiva" pitchFamily="66" charset="0"/>
                <a:cs typeface="+mn-cs"/>
              </a:rPr>
              <a:t>, як жаба на лопуху"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  <a:cs typeface="+mn-cs"/>
              </a:rPr>
              <a:t> "</a:t>
            </a:r>
            <a:r>
              <a:rPr lang="ru-RU" sz="2000" dirty="0" err="1">
                <a:latin typeface="Monotype Corsiva" pitchFamily="66" charset="0"/>
                <a:cs typeface="+mn-cs"/>
              </a:rPr>
              <a:t>Дметься</a:t>
            </a:r>
            <a:r>
              <a:rPr lang="ru-RU" sz="2000" dirty="0">
                <a:latin typeface="Monotype Corsiva" pitchFamily="66" charset="0"/>
                <a:cs typeface="+mn-cs"/>
              </a:rPr>
              <a:t>, як </a:t>
            </a:r>
            <a:r>
              <a:rPr lang="ru-RU" sz="2000" dirty="0" err="1">
                <a:latin typeface="Monotype Corsiva" pitchFamily="66" charset="0"/>
                <a:cs typeface="+mn-cs"/>
              </a:rPr>
              <a:t>пузирь</a:t>
            </a:r>
            <a:r>
              <a:rPr lang="ru-RU" sz="2000" dirty="0">
                <a:latin typeface="Monotype Corsiva" pitchFamily="66" charset="0"/>
                <a:cs typeface="+mn-cs"/>
              </a:rPr>
              <a:t> на </a:t>
            </a:r>
            <a:r>
              <a:rPr lang="ru-RU" sz="2000" dirty="0" err="1">
                <a:latin typeface="Monotype Corsiva" pitchFamily="66" charset="0"/>
                <a:cs typeface="+mn-cs"/>
              </a:rPr>
              <a:t>воді</a:t>
            </a:r>
            <a:r>
              <a:rPr lang="ru-RU" sz="2000" dirty="0">
                <a:latin typeface="Monotype Corsiva" pitchFamily="66" charset="0"/>
                <a:cs typeface="+mn-cs"/>
              </a:rPr>
              <a:t>" (</a:t>
            </a:r>
            <a:r>
              <a:rPr lang="ru-RU" sz="2000" dirty="0" err="1">
                <a:latin typeface="Monotype Corsiva" pitchFamily="66" charset="0"/>
                <a:cs typeface="+mn-cs"/>
              </a:rPr>
              <a:t>прислів'я</a:t>
            </a:r>
            <a:r>
              <a:rPr lang="ru-RU" sz="2000" dirty="0">
                <a:latin typeface="Monotype Corsiva" pitchFamily="66" charset="0"/>
                <a:cs typeface="+mn-cs"/>
              </a:rPr>
              <a:t>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24578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9B462-1517-4D31-BB86-77C57E938D2A}" type="slidenum">
              <a:rPr lang="ru-RU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117693"/>
            <a:ext cx="7143768" cy="67403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Цінними</a:t>
            </a:r>
            <a:r>
              <a:rPr lang="ru-RU" sz="2000" dirty="0">
                <a:latin typeface="Comic Sans MS" pitchFamily="66" charset="0"/>
                <a:cs typeface="+mn-cs"/>
              </a:rPr>
              <a:t> у </a:t>
            </a:r>
            <a:r>
              <a:rPr lang="ru-RU" sz="2000" dirty="0" err="1">
                <a:latin typeface="Comic Sans MS" pitchFamily="66" charset="0"/>
                <a:cs typeface="+mn-cs"/>
              </a:rPr>
              <a:t>прислів'ях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наведених</a:t>
            </a:r>
            <a:r>
              <a:rPr lang="ru-RU" sz="2000" dirty="0">
                <a:latin typeface="Comic Sans MS" pitchFamily="66" charset="0"/>
                <a:cs typeface="+mn-cs"/>
              </a:rPr>
              <a:t> О. Марковичем та М. </a:t>
            </a:r>
            <a:r>
              <a:rPr lang="ru-RU" sz="2000" dirty="0" err="1">
                <a:latin typeface="Comic Sans MS" pitchFamily="66" charset="0"/>
                <a:cs typeface="+mn-cs"/>
              </a:rPr>
              <a:t>Номисом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є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пояснення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їх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виникнення</a:t>
            </a:r>
            <a:r>
              <a:rPr lang="ru-RU" sz="2000" dirty="0">
                <a:latin typeface="Comic Sans MS" pitchFamily="66" charset="0"/>
                <a:cs typeface="+mn-cs"/>
              </a:rPr>
              <a:t>, особливо тих </a:t>
            </a:r>
            <a:r>
              <a:rPr lang="ru-RU" sz="2000" dirty="0" err="1">
                <a:latin typeface="Comic Sans MS" pitchFamily="66" charset="0"/>
                <a:cs typeface="+mn-cs"/>
              </a:rPr>
              <a:t>висловів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походять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із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народних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переказів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оповідань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анекдотів</a:t>
            </a:r>
            <a:r>
              <a:rPr lang="ru-RU" sz="2000" dirty="0">
                <a:latin typeface="Comic Sans MS" pitchFamily="66" charset="0"/>
                <a:cs typeface="+mn-cs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 err="1">
                <a:latin typeface="Comic Sans MS" pitchFamily="66" charset="0"/>
                <a:cs typeface="+mn-cs"/>
              </a:rPr>
              <a:t>Наприклад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біля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порівняння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Вирвався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, як 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Пилип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з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конопель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"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latin typeface="Comic Sans MS" pitchFamily="66" charset="0"/>
                <a:cs typeface="+mn-cs"/>
              </a:rPr>
              <a:t>є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пояснення</a:t>
            </a:r>
            <a:r>
              <a:rPr lang="ru-RU" sz="2000" dirty="0">
                <a:latin typeface="Comic Sans MS" pitchFamily="66" charset="0"/>
                <a:cs typeface="+mn-cs"/>
              </a:rPr>
              <a:t>: походить </a:t>
            </a:r>
            <a:r>
              <a:rPr lang="ru-RU" sz="2000" dirty="0" err="1">
                <a:latin typeface="Comic Sans MS" pitchFamily="66" charset="0"/>
                <a:cs typeface="+mn-cs"/>
              </a:rPr>
              <a:t>із</a:t>
            </a:r>
            <a:r>
              <a:rPr lang="ru-RU" sz="2000" dirty="0">
                <a:latin typeface="Comic Sans MS" pitchFamily="66" charset="0"/>
                <a:cs typeface="+mn-cs"/>
              </a:rPr>
              <a:t> анекдоту про шляхтича </a:t>
            </a:r>
            <a:r>
              <a:rPr lang="ru-RU" sz="2000" dirty="0" err="1">
                <a:latin typeface="Comic Sans MS" pitchFamily="66" charset="0"/>
                <a:cs typeface="+mn-cs"/>
              </a:rPr>
              <a:t>з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Конопель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Сандомирського</a:t>
            </a:r>
            <a:r>
              <a:rPr lang="ru-RU" sz="2000" dirty="0">
                <a:latin typeface="Comic Sans MS" pitchFamily="66" charset="0"/>
                <a:cs typeface="+mn-cs"/>
              </a:rPr>
              <a:t> краю, </a:t>
            </a:r>
            <a:r>
              <a:rPr lang="ru-RU" sz="2000" dirty="0" err="1">
                <a:latin typeface="Comic Sans MS" pitchFamily="66" charset="0"/>
                <a:cs typeface="+mn-cs"/>
              </a:rPr>
              <a:t>який</a:t>
            </a:r>
            <a:r>
              <a:rPr lang="ru-RU" sz="2000" dirty="0">
                <a:latin typeface="Comic Sans MS" pitchFamily="66" charset="0"/>
                <a:cs typeface="+mn-cs"/>
              </a:rPr>
              <a:t> на сеймику </a:t>
            </a:r>
            <a:r>
              <a:rPr lang="ru-RU" sz="2000" dirty="0" err="1">
                <a:latin typeface="Comic Sans MS" pitchFamily="66" charset="0"/>
                <a:cs typeface="+mn-cs"/>
              </a:rPr>
              <a:t>недоречно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вискакував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</a:t>
            </a:r>
            <a:r>
              <a:rPr lang="ru-RU" sz="2000" dirty="0">
                <a:latin typeface="Comic Sans MS" pitchFamily="66" charset="0"/>
                <a:cs typeface="+mn-cs"/>
              </a:rPr>
              <a:t> не </a:t>
            </a:r>
            <a:r>
              <a:rPr lang="ru-RU" sz="2000" dirty="0" err="1">
                <a:latin typeface="Comic Sans MS" pitchFamily="66" charset="0"/>
                <a:cs typeface="+mn-cs"/>
              </a:rPr>
              <a:t>дуже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розумними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порадами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від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нього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й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пішов</a:t>
            </a:r>
            <a:r>
              <a:rPr lang="ru-RU" sz="2000" dirty="0">
                <a:latin typeface="Comic Sans MS" pitchFamily="66" charset="0"/>
                <a:cs typeface="+mn-cs"/>
              </a:rPr>
              <a:t> анекдот, а </a:t>
            </a:r>
            <a:r>
              <a:rPr lang="ru-RU" sz="2000" dirty="0" err="1">
                <a:latin typeface="Comic Sans MS" pitchFamily="66" charset="0"/>
                <a:cs typeface="+mn-cs"/>
              </a:rPr>
              <a:t>потім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й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вислів</a:t>
            </a:r>
            <a:r>
              <a:rPr lang="ru-RU" sz="2000" dirty="0">
                <a:latin typeface="Comic Sans MS" pitchFamily="66" charset="0"/>
                <a:cs typeface="+mn-cs"/>
              </a:rPr>
              <a:t>  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до 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"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Красоти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 на 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тарілці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 не 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краяти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"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latin typeface="Comic Sans MS" pitchFamily="66" charset="0"/>
                <a:cs typeface="+mn-cs"/>
              </a:rPr>
              <a:t>є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пояснення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прислів'я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виникло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побутового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переказу</a:t>
            </a:r>
            <a:r>
              <a:rPr lang="ru-RU" sz="2000" dirty="0">
                <a:latin typeface="Comic Sans MS" pitchFamily="66" charset="0"/>
                <a:cs typeface="+mn-cs"/>
              </a:rPr>
              <a:t> про </a:t>
            </a:r>
            <a:r>
              <a:rPr lang="ru-RU" sz="2000" dirty="0" err="1">
                <a:latin typeface="Comic Sans MS" pitchFamily="66" charset="0"/>
                <a:cs typeface="+mn-cs"/>
              </a:rPr>
              <a:t>чоловіка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взяв за </a:t>
            </a:r>
            <a:r>
              <a:rPr lang="ru-RU" sz="2000" dirty="0" err="1">
                <a:latin typeface="Comic Sans MS" pitchFamily="66" charset="0"/>
                <a:cs typeface="+mn-cs"/>
              </a:rPr>
              <a:t>жінку</a:t>
            </a:r>
            <a:r>
              <a:rPr lang="ru-RU" sz="2000" dirty="0">
                <a:latin typeface="Comic Sans MS" pitchFamily="66" charset="0"/>
                <a:cs typeface="+mn-cs"/>
              </a:rPr>
              <a:t> не </a:t>
            </a:r>
            <a:r>
              <a:rPr lang="ru-RU" sz="2000" dirty="0" err="1">
                <a:latin typeface="Comic Sans MS" pitchFamily="66" charset="0"/>
                <a:cs typeface="+mn-cs"/>
              </a:rPr>
              <a:t>дуже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вродливу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зате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господарську</a:t>
            </a:r>
            <a:r>
              <a:rPr lang="ru-RU" sz="2000" dirty="0">
                <a:latin typeface="Comic Sans MS" pitchFamily="66" charset="0"/>
                <a:cs typeface="+mn-cs"/>
              </a:rPr>
              <a:t>. </a:t>
            </a:r>
            <a:r>
              <a:rPr lang="ru-RU" sz="2000" dirty="0" err="1">
                <a:latin typeface="Comic Sans MS" pitchFamily="66" charset="0"/>
                <a:cs typeface="+mn-cs"/>
              </a:rPr>
              <a:t>Рідня</a:t>
            </a:r>
            <a:r>
              <a:rPr lang="ru-RU" sz="2000" dirty="0">
                <a:latin typeface="Comic Sans MS" pitchFamily="66" charset="0"/>
                <a:cs typeface="+mn-cs"/>
              </a:rPr>
              <a:t> за </a:t>
            </a:r>
            <a:r>
              <a:rPr lang="ru-RU" sz="2000" dirty="0" err="1">
                <a:latin typeface="Comic Sans MS" pitchFamily="66" charset="0"/>
                <a:cs typeface="+mn-cs"/>
              </a:rPr>
              <a:t>це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йому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дорікала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має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жінку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некрасиву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але</a:t>
            </a:r>
            <a:r>
              <a:rPr lang="ru-RU" sz="2000" dirty="0">
                <a:latin typeface="Comic Sans MS" pitchFamily="66" charset="0"/>
                <a:cs typeface="+mn-cs"/>
              </a:rPr>
              <a:t> як </a:t>
            </a:r>
            <a:r>
              <a:rPr lang="ru-RU" sz="2000" dirty="0" err="1">
                <a:latin typeface="Comic Sans MS" pitchFamily="66" charset="0"/>
                <a:cs typeface="+mn-cs"/>
              </a:rPr>
              <a:t>зварила</a:t>
            </a:r>
            <a:r>
              <a:rPr lang="ru-RU" sz="2000" dirty="0">
                <a:latin typeface="Comic Sans MS" pitchFamily="66" charset="0"/>
                <a:cs typeface="+mn-cs"/>
              </a:rPr>
              <a:t> борщ, то </a:t>
            </a:r>
            <a:r>
              <a:rPr lang="ru-RU" sz="2000" dirty="0" err="1">
                <a:latin typeface="Comic Sans MS" pitchFamily="66" charset="0"/>
                <a:cs typeface="+mn-cs"/>
              </a:rPr>
              <a:t>всі</a:t>
            </a:r>
            <a:r>
              <a:rPr lang="ru-RU" sz="2000" dirty="0">
                <a:latin typeface="Comic Sans MS" pitchFamily="66" charset="0"/>
                <a:cs typeface="+mn-cs"/>
              </a:rPr>
              <a:t> не могли ним </a:t>
            </a:r>
            <a:r>
              <a:rPr lang="ru-RU" sz="2000" dirty="0" err="1">
                <a:latin typeface="Comic Sans MS" pitchFamily="66" charset="0"/>
                <a:cs typeface="+mn-cs"/>
              </a:rPr>
              <a:t>нахвалитися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тоді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чоловік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каже</a:t>
            </a:r>
            <a:r>
              <a:rPr lang="ru-RU" sz="2000" dirty="0">
                <a:latin typeface="Comic Sans MS" pitchFamily="66" charset="0"/>
                <a:cs typeface="+mn-cs"/>
              </a:rPr>
              <a:t>: "</a:t>
            </a:r>
            <a:r>
              <a:rPr lang="ru-RU" sz="2000" dirty="0" err="1">
                <a:latin typeface="Comic Sans MS" pitchFamily="66" charset="0"/>
                <a:cs typeface="+mn-cs"/>
              </a:rPr>
              <a:t>Краси</a:t>
            </a:r>
            <a:r>
              <a:rPr lang="ru-RU" sz="2000" dirty="0">
                <a:latin typeface="Comic Sans MS" pitchFamily="66" charset="0"/>
                <a:cs typeface="+mn-cs"/>
              </a:rPr>
              <a:t> на </a:t>
            </a:r>
            <a:r>
              <a:rPr lang="ru-RU" sz="2000" dirty="0" err="1">
                <a:latin typeface="Comic Sans MS" pitchFamily="66" charset="0"/>
                <a:cs typeface="+mn-cs"/>
              </a:rPr>
              <a:t>тарілці</a:t>
            </a:r>
            <a:r>
              <a:rPr lang="ru-RU" sz="2000" dirty="0">
                <a:latin typeface="Comic Sans MS" pitchFamily="66" charset="0"/>
                <a:cs typeface="+mn-cs"/>
              </a:rPr>
              <a:t> не </a:t>
            </a:r>
            <a:r>
              <a:rPr lang="ru-RU" sz="2000" dirty="0" err="1">
                <a:latin typeface="Comic Sans MS" pitchFamily="66" charset="0"/>
                <a:cs typeface="+mn-cs"/>
              </a:rPr>
              <a:t>подаси</a:t>
            </a:r>
            <a:r>
              <a:rPr lang="ru-RU" sz="2000" dirty="0">
                <a:latin typeface="Comic Sans MS" pitchFamily="66" charset="0"/>
                <a:cs typeface="+mn-cs"/>
              </a:rPr>
              <a:t>"  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 до   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"За чужую 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кривавицю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 купив у </a:t>
            </a:r>
            <a:r>
              <a:rPr lang="ru-RU" sz="2400" b="1" dirty="0" err="1">
                <a:solidFill>
                  <a:srgbClr val="0070C0"/>
                </a:solidFill>
                <a:latin typeface="Monotype Corsiva" pitchFamily="66" charset="0"/>
                <a:cs typeface="+mn-cs"/>
              </a:rPr>
              <a:t>церквіплащеницю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"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latin typeface="Comic Sans MS" pitchFamily="66" charset="0"/>
                <a:cs typeface="+mn-cs"/>
              </a:rPr>
              <a:t>є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пояснення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воно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складено</a:t>
            </a:r>
            <a:r>
              <a:rPr lang="ru-RU" sz="2000" dirty="0">
                <a:latin typeface="Comic Sans MS" pitchFamily="66" charset="0"/>
                <a:cs typeface="+mn-cs"/>
              </a:rPr>
              <a:t> про </a:t>
            </a:r>
            <a:r>
              <a:rPr lang="ru-RU" sz="2000" dirty="0" err="1">
                <a:latin typeface="Comic Sans MS" pitchFamily="66" charset="0"/>
                <a:cs typeface="+mn-cs"/>
              </a:rPr>
              <a:t>якогось</a:t>
            </a:r>
            <a:r>
              <a:rPr lang="ru-RU" sz="2000" dirty="0">
                <a:latin typeface="Comic Sans MS" pitchFamily="66" charset="0"/>
                <a:cs typeface="+mn-cs"/>
              </a:rPr>
              <a:t> чиновника, "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дуже</a:t>
            </a:r>
            <a:r>
              <a:rPr lang="ru-RU" sz="2000" dirty="0">
                <a:latin typeface="Comic Sans MS" pitchFamily="66" charset="0"/>
                <a:cs typeface="+mn-cs"/>
              </a:rPr>
              <a:t> драв, </a:t>
            </a:r>
            <a:r>
              <a:rPr lang="ru-RU" sz="2000" dirty="0" err="1">
                <a:latin typeface="Comic Sans MS" pitchFamily="66" charset="0"/>
                <a:cs typeface="+mn-cs"/>
              </a:rPr>
              <a:t>кажуть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з</a:t>
            </a:r>
            <a:r>
              <a:rPr lang="ru-RU" sz="2000" dirty="0">
                <a:latin typeface="Comic Sans MS" pitchFamily="66" charset="0"/>
                <a:cs typeface="+mn-cs"/>
              </a:rPr>
              <a:t> людей, </a:t>
            </a:r>
            <a:r>
              <a:rPr lang="ru-RU" sz="2000" dirty="0" err="1">
                <a:latin typeface="Comic Sans MS" pitchFamily="66" charset="0"/>
                <a:cs typeface="+mn-cs"/>
              </a:rPr>
              <a:t>але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був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собі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набожний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</a:t>
            </a:r>
            <a:r>
              <a:rPr lang="ru-RU" sz="2000" dirty="0">
                <a:latin typeface="Comic Sans MS" pitchFamily="66" charset="0"/>
                <a:cs typeface="+mn-cs"/>
              </a:rPr>
              <a:t> купив таки </a:t>
            </a:r>
            <a:r>
              <a:rPr lang="ru-RU" sz="2000" dirty="0" err="1">
                <a:latin typeface="Comic Sans MS" pitchFamily="66" charset="0"/>
                <a:cs typeface="+mn-cs"/>
              </a:rPr>
              <a:t>справді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плащеницю</a:t>
            </a:r>
            <a:r>
              <a:rPr lang="ru-RU" sz="2000" dirty="0">
                <a:latin typeface="Comic Sans MS" pitchFamily="66" charset="0"/>
                <a:cs typeface="+mn-cs"/>
              </a:rPr>
              <a:t>"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8B847A-1776-48F1-9881-CB0BEDDF7C95}" type="slidenum">
              <a:rPr lang="ru-RU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076" y="357166"/>
            <a:ext cx="6786642" cy="61863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Завдяки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сумлінній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роботі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Номиса</a:t>
            </a:r>
            <a:r>
              <a:rPr lang="ru-RU" sz="2000" dirty="0">
                <a:latin typeface="Comic Sans MS" pitchFamily="66" charset="0"/>
                <a:cs typeface="+mn-cs"/>
              </a:rPr>
              <a:t> та </a:t>
            </a:r>
            <a:r>
              <a:rPr lang="ru-RU" sz="2000" dirty="0" err="1">
                <a:latin typeface="Comic Sans MS" pitchFamily="66" charset="0"/>
                <a:cs typeface="+mn-cs"/>
              </a:rPr>
              <a:t>його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однодумців</a:t>
            </a:r>
            <a:r>
              <a:rPr lang="ru-RU" sz="2000" dirty="0">
                <a:latin typeface="Comic Sans MS" pitchFamily="66" charset="0"/>
                <a:cs typeface="+mn-cs"/>
              </a:rPr>
              <a:t> у </a:t>
            </a:r>
            <a:r>
              <a:rPr lang="ru-RU" sz="2000" dirty="0" err="1">
                <a:latin typeface="Comic Sans MS" pitchFamily="66" charset="0"/>
                <a:cs typeface="+mn-cs"/>
              </a:rPr>
              <a:t>збірці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вдалося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охопити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дуже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велику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територію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України</a:t>
            </a:r>
            <a:r>
              <a:rPr lang="ru-RU" sz="2000" dirty="0">
                <a:latin typeface="Comic Sans MS" pitchFamily="66" charset="0"/>
                <a:cs typeface="+mn-cs"/>
              </a:rPr>
              <a:t> - </a:t>
            </a:r>
            <a:r>
              <a:rPr lang="ru-RU" sz="2000" dirty="0" err="1">
                <a:latin typeface="Comic Sans MS" pitchFamily="66" charset="0"/>
                <a:cs typeface="+mn-cs"/>
              </a:rPr>
              <a:t>Київщину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Чернігівщину</a:t>
            </a:r>
            <a:r>
              <a:rPr lang="ru-RU" sz="2000" dirty="0">
                <a:latin typeface="Comic Sans MS" pitchFamily="66" charset="0"/>
                <a:cs typeface="+mn-cs"/>
              </a:rPr>
              <a:t>, Полтавщину, </a:t>
            </a:r>
            <a:r>
              <a:rPr lang="ru-RU" sz="2000" dirty="0" err="1">
                <a:latin typeface="Comic Sans MS" pitchFamily="66" charset="0"/>
                <a:cs typeface="+mn-cs"/>
              </a:rPr>
              <a:t>Поділля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Волинь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Слобожанщину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частково</a:t>
            </a:r>
            <a:r>
              <a:rPr lang="ru-RU" sz="2000" dirty="0">
                <a:latin typeface="Comic Sans MS" pitchFamily="66" charset="0"/>
                <a:cs typeface="+mn-cs"/>
              </a:rPr>
              <a:t> - </a:t>
            </a:r>
            <a:r>
              <a:rPr lang="ru-RU" sz="2000" dirty="0" err="1">
                <a:latin typeface="Comic Sans MS" pitchFamily="66" charset="0"/>
                <a:cs typeface="+mn-cs"/>
              </a:rPr>
              <a:t>південь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України</a:t>
            </a:r>
            <a:r>
              <a:rPr lang="ru-RU" sz="2000" dirty="0">
                <a:latin typeface="Comic Sans MS" pitchFamily="66" charset="0"/>
                <a:cs typeface="+mn-cs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latin typeface="Comic Sans MS" pitchFamily="66" charset="0"/>
                <a:cs typeface="+mn-cs"/>
              </a:rPr>
              <a:t>Усі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вміщені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зразки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відібрані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зі</a:t>
            </a:r>
            <a:r>
              <a:rPr lang="ru-RU" sz="2000" dirty="0">
                <a:latin typeface="Comic Sans MS" pitchFamily="66" charset="0"/>
                <a:cs typeface="+mn-cs"/>
              </a:rPr>
              <a:t> смаком, </a:t>
            </a:r>
            <a:r>
              <a:rPr lang="ru-RU" sz="2000" dirty="0" err="1">
                <a:latin typeface="Comic Sans MS" pitchFamily="66" charset="0"/>
                <a:cs typeface="+mn-cs"/>
              </a:rPr>
              <a:t>кожний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має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якусь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істотну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особливість</a:t>
            </a:r>
            <a:r>
              <a:rPr lang="ru-RU" sz="2000" dirty="0">
                <a:latin typeface="Comic Sans MS" pitchFamily="66" charset="0"/>
                <a:cs typeface="+mn-cs"/>
              </a:rPr>
              <a:t>. </a:t>
            </a:r>
            <a:r>
              <a:rPr lang="ru-RU" sz="2000" dirty="0" err="1">
                <a:latin typeface="Comic Sans MS" pitchFamily="66" charset="0"/>
                <a:cs typeface="+mn-cs"/>
              </a:rPr>
              <a:t>Це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стосується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відбору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варіантів</a:t>
            </a:r>
            <a:r>
              <a:rPr lang="ru-RU" sz="2000" dirty="0">
                <a:latin typeface="Comic Sans MS" pitchFamily="66" charset="0"/>
                <a:cs typeface="+mn-cs"/>
              </a:rPr>
              <a:t>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"</a:t>
            </a:r>
            <a:r>
              <a:rPr lang="ru-RU" sz="2400" dirty="0" err="1">
                <a:latin typeface="Monotype Corsiva" pitchFamily="66" charset="0"/>
                <a:cs typeface="+mn-cs"/>
              </a:rPr>
              <a:t>Що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з</a:t>
            </a:r>
            <a:r>
              <a:rPr lang="ru-RU" sz="2400" dirty="0">
                <a:latin typeface="Monotype Corsiva" pitchFamily="66" charset="0"/>
                <a:cs typeface="+mn-cs"/>
              </a:rPr>
              <a:t> воза впало, то пропало",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"</a:t>
            </a:r>
            <a:r>
              <a:rPr lang="ru-RU" sz="2400" dirty="0" err="1">
                <a:latin typeface="Monotype Corsiva" pitchFamily="66" charset="0"/>
                <a:cs typeface="+mn-cs"/>
              </a:rPr>
              <a:t>Надіявся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дід</a:t>
            </a:r>
            <a:r>
              <a:rPr lang="ru-RU" sz="2400" dirty="0">
                <a:latin typeface="Monotype Corsiva" pitchFamily="66" charset="0"/>
                <a:cs typeface="+mn-cs"/>
              </a:rPr>
              <a:t> на </a:t>
            </a:r>
            <a:r>
              <a:rPr lang="ru-RU" sz="2400" dirty="0" err="1">
                <a:latin typeface="Monotype Corsiva" pitchFamily="66" charset="0"/>
                <a:cs typeface="+mn-cs"/>
              </a:rPr>
              <a:t>чужий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обід</a:t>
            </a:r>
            <a:r>
              <a:rPr lang="ru-RU" sz="2400" dirty="0">
                <a:latin typeface="Monotype Corsiva" pitchFamily="66" charset="0"/>
                <a:cs typeface="+mn-cs"/>
              </a:rPr>
              <a:t> та </a:t>
            </a:r>
            <a:r>
              <a:rPr lang="ru-RU" sz="2400" dirty="0" err="1">
                <a:latin typeface="Monotype Corsiva" pitchFamily="66" charset="0"/>
                <a:cs typeface="+mn-cs"/>
              </a:rPr>
              <a:t>й</a:t>
            </a:r>
            <a:r>
              <a:rPr lang="ru-RU" sz="2400" dirty="0">
                <a:latin typeface="Monotype Corsiva" pitchFamily="66" charset="0"/>
                <a:cs typeface="+mn-cs"/>
              </a:rPr>
              <a:t> без </a:t>
            </a:r>
            <a:r>
              <a:rPr lang="ru-RU" sz="2400" dirty="0" err="1">
                <a:latin typeface="Monotype Corsiva" pitchFamily="66" charset="0"/>
                <a:cs typeface="+mn-cs"/>
              </a:rPr>
              <a:t>вечері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спати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ліг</a:t>
            </a:r>
            <a:r>
              <a:rPr lang="ru-RU" sz="2400" dirty="0">
                <a:latin typeface="Monotype Corsiva" pitchFamily="66" charset="0"/>
                <a:cs typeface="+mn-cs"/>
              </a:rPr>
              <a:t>", "При </a:t>
            </a:r>
            <a:r>
              <a:rPr lang="ru-RU" sz="2400" dirty="0" err="1">
                <a:latin typeface="Monotype Corsiva" pitchFamily="66" charset="0"/>
                <a:cs typeface="+mn-cs"/>
              </a:rPr>
              <a:t>добрій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годині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всі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куми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побратими</a:t>
            </a:r>
            <a:r>
              <a:rPr lang="ru-RU" sz="2400" dirty="0">
                <a:latin typeface="Monotype Corsiva" pitchFamily="66" charset="0"/>
                <a:cs typeface="+mn-cs"/>
              </a:rPr>
              <a:t>",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"...а при </a:t>
            </a:r>
            <a:r>
              <a:rPr lang="ru-RU" sz="2400" dirty="0" err="1">
                <a:latin typeface="Monotype Corsiva" pitchFamily="66" charset="0"/>
                <a:cs typeface="+mn-cs"/>
              </a:rPr>
              <a:t>лихій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го­дині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чужі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куми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побратими</a:t>
            </a:r>
            <a:r>
              <a:rPr lang="ru-RU" sz="2400" dirty="0">
                <a:latin typeface="Monotype Corsiva" pitchFamily="66" charset="0"/>
                <a:cs typeface="+mn-cs"/>
              </a:rPr>
              <a:t>",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"При </a:t>
            </a:r>
            <a:r>
              <a:rPr lang="ru-RU" sz="2400" dirty="0" err="1">
                <a:latin typeface="Monotype Corsiva" pitchFamily="66" charset="0"/>
                <a:cs typeface="+mn-cs"/>
              </a:rPr>
              <a:t>добрій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годині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куми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побратими</a:t>
            </a:r>
            <a:r>
              <a:rPr lang="ru-RU" sz="2400" dirty="0">
                <a:latin typeface="Monotype Corsiva" pitchFamily="66" charset="0"/>
                <a:cs typeface="+mn-cs"/>
              </a:rPr>
              <a:t>, а при </a:t>
            </a:r>
            <a:r>
              <a:rPr lang="ru-RU" sz="2400" dirty="0" err="1">
                <a:latin typeface="Monotype Corsiva" pitchFamily="66" charset="0"/>
                <a:cs typeface="+mn-cs"/>
              </a:rPr>
              <a:t>лихій</a:t>
            </a:r>
            <a:r>
              <a:rPr lang="ru-RU" sz="2400" dirty="0">
                <a:latin typeface="Monotype Corsiva" pitchFamily="66" charset="0"/>
                <a:cs typeface="+mn-cs"/>
              </a:rPr>
              <a:t> нема </a:t>
            </a:r>
            <a:r>
              <a:rPr lang="ru-RU" sz="2400" dirty="0" err="1">
                <a:latin typeface="Monotype Corsiva" pitchFamily="66" charset="0"/>
                <a:cs typeface="+mn-cs"/>
              </a:rPr>
              <a:t>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родини</a:t>
            </a:r>
            <a:r>
              <a:rPr lang="ru-RU" sz="2400" dirty="0">
                <a:latin typeface="Monotype Corsiva" pitchFamily="66" charset="0"/>
                <a:cs typeface="+mn-cs"/>
              </a:rPr>
              <a:t>",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"Як добра година, то </a:t>
            </a:r>
            <a:r>
              <a:rPr lang="ru-RU" sz="2400" dirty="0" err="1">
                <a:latin typeface="Monotype Corsiva" pitchFamily="66" charset="0"/>
                <a:cs typeface="+mn-cs"/>
              </a:rPr>
              <a:t>знайдеться</a:t>
            </a:r>
            <a:r>
              <a:rPr lang="ru-RU" sz="2400" dirty="0">
                <a:latin typeface="Monotype Corsiva" pitchFamily="66" charset="0"/>
                <a:cs typeface="+mn-cs"/>
              </a:rPr>
              <a:t> родина, а в </a:t>
            </a:r>
            <a:r>
              <a:rPr lang="ru-RU" sz="2400" dirty="0" err="1">
                <a:latin typeface="Monotype Corsiva" pitchFamily="66" charset="0"/>
                <a:cs typeface="+mn-cs"/>
              </a:rPr>
              <a:t>злій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годині</a:t>
            </a:r>
            <a:r>
              <a:rPr lang="ru-RU" sz="2400" dirty="0">
                <a:latin typeface="Monotype Corsiva" pitchFamily="66" charset="0"/>
                <a:cs typeface="+mn-cs"/>
              </a:rPr>
              <a:t> </a:t>
            </a:r>
            <a:r>
              <a:rPr lang="ru-RU" sz="2400" dirty="0" err="1">
                <a:latin typeface="Monotype Corsiva" pitchFamily="66" charset="0"/>
                <a:cs typeface="+mn-cs"/>
              </a:rPr>
              <a:t>нічого</a:t>
            </a:r>
            <a:r>
              <a:rPr lang="ru-RU" sz="2400" dirty="0">
                <a:latin typeface="Monotype Corsiva" pitchFamily="66" charset="0"/>
                <a:cs typeface="+mn-cs"/>
              </a:rPr>
              <a:t> по </a:t>
            </a:r>
            <a:r>
              <a:rPr lang="ru-RU" sz="2400" dirty="0" err="1">
                <a:latin typeface="Monotype Corsiva" pitchFamily="66" charset="0"/>
                <a:cs typeface="+mn-cs"/>
              </a:rPr>
              <a:t>родині</a:t>
            </a:r>
            <a:r>
              <a:rPr lang="ru-RU" sz="2000" dirty="0">
                <a:latin typeface="Comic Sans MS" pitchFamily="66" charset="0"/>
                <a:cs typeface="+mn-cs"/>
              </a:rPr>
              <a:t>"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26626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FA8A3D-3F0C-44DA-AAD8-1E4746FAA113}" type="slidenum">
              <a:rPr lang="ru-RU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117693"/>
            <a:ext cx="6500857" cy="67403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uk-UA" sz="2000" dirty="0">
                <a:latin typeface="Comic Sans MS" pitchFamily="66" charset="0"/>
                <a:cs typeface="+mn-cs"/>
              </a:rPr>
              <a:t>Збірка М.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 відіграла важливу роль у розвитку української літератури, її фольклорного стилю. Зразки прислів'їв із книги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 в автохтонному або трансформованому вигляді знаходимо майже у всіх письменників 70-х — 90-х років XIX ст. — М. Старицького,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Comic Sans MS" pitchFamily="66" charset="0"/>
                <a:cs typeface="+mn-cs"/>
              </a:rPr>
              <a:t>М. Кропивницького, І. Карпенка-Карого, І. Нечуя-Левицького, Панаса Мирного, М. Коцюбинського, а також майстрів слова XX століття, в тому числі й сучасних.</a:t>
            </a:r>
            <a:endParaRPr lang="ru-RU" sz="20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Comic Sans MS" pitchFamily="66" charset="0"/>
                <a:cs typeface="+mn-cs"/>
              </a:rPr>
              <a:t>Прислів'я зі збірки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 відбивають особливості народного мовлення того часу, своєрідності у фонетиці, морфології, синтаксисі і навіть в орфографії та пунктуації у різних регіонах України.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Comic Sans MS" pitchFamily="66" charset="0"/>
                <a:cs typeface="+mn-cs"/>
              </a:rPr>
              <a:t> </a:t>
            </a:r>
            <a:r>
              <a:rPr lang="uk-UA" sz="2000" u="sng" dirty="0">
                <a:latin typeface="Comic Sans MS" pitchFamily="66" charset="0"/>
                <a:cs typeface="+mn-cs"/>
              </a:rPr>
              <a:t>М. </a:t>
            </a:r>
            <a:r>
              <a:rPr lang="uk-UA" sz="2000" u="sng" dirty="0" err="1">
                <a:latin typeface="Comic Sans MS" pitchFamily="66" charset="0"/>
                <a:cs typeface="+mn-cs"/>
              </a:rPr>
              <a:t>Номис</a:t>
            </a:r>
            <a:r>
              <a:rPr lang="uk-UA" sz="2000" u="sng" dirty="0">
                <a:latin typeface="Comic Sans MS" pitchFamily="66" charset="0"/>
                <a:cs typeface="+mn-cs"/>
              </a:rPr>
              <a:t> застосував у книзі фонетичний принцип з гаслом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  <a:cs typeface="+mn-cs"/>
              </a:rPr>
              <a:t>«пиши, як чуєш, читай, як видиш»,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latin typeface="Monotype Corsiva" pitchFamily="66" charset="0"/>
                <a:cs typeface="+mn-cs"/>
              </a:rPr>
              <a:t> </a:t>
            </a:r>
            <a:r>
              <a:rPr lang="uk-UA" sz="2000" dirty="0">
                <a:latin typeface="Comic Sans MS" pitchFamily="66" charset="0"/>
                <a:cs typeface="+mn-cs"/>
              </a:rPr>
              <a:t>що зберігав фонетичну вимову того часу.</a:t>
            </a:r>
            <a:endParaRPr lang="ru-RU" sz="20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27650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9D307-33DF-462D-8C3C-A441F9FA44B9}" type="slidenum">
              <a:rPr lang="ru-RU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28860" y="642918"/>
            <a:ext cx="6286544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uk-UA" sz="2800" dirty="0">
                <a:latin typeface="Comic Sans MS" pitchFamily="66" charset="0"/>
                <a:cs typeface="+mn-cs"/>
              </a:rPr>
              <a:t>Але, коли іншим пам'яткам літератури судилася щаслива доля, вони неодноразово перевидавалися, користувалися пошаною і серед свого народу, і в усьому світі, то українська збірка прислів'їв </a:t>
            </a:r>
            <a:r>
              <a:rPr lang="uk-UA" sz="28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800" dirty="0">
                <a:latin typeface="Comic Sans MS" pitchFamily="66" charset="0"/>
                <a:cs typeface="+mn-cs"/>
              </a:rPr>
              <a:t>, як і більшість пам'яток української культури, через несприятливі умови життя народу перебувала довгий час у напівзабутті і забороні. </a:t>
            </a:r>
            <a:endParaRPr lang="ru-RU" sz="28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262F27-3A52-464F-B341-776021E83F84}" type="slidenum">
              <a:rPr lang="ru-RU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28794" y="214290"/>
            <a:ext cx="7000924" cy="65556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uk-UA" sz="2800" b="1" dirty="0">
                <a:latin typeface="+mn-lt"/>
                <a:cs typeface="+mn-cs"/>
              </a:rPr>
              <a:t> </a:t>
            </a:r>
            <a:r>
              <a:rPr lang="uk-UA" sz="2800" dirty="0">
                <a:latin typeface="Comic Sans MS" pitchFamily="66" charset="0"/>
                <a:cs typeface="+mn-cs"/>
              </a:rPr>
              <a:t>Сам час виходу книги </a:t>
            </a:r>
            <a:r>
              <a:rPr lang="uk-UA" sz="28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(1864) </a:t>
            </a:r>
            <a:r>
              <a:rPr lang="uk-UA" sz="2800" dirty="0">
                <a:latin typeface="Comic Sans MS" pitchFamily="66" charset="0"/>
                <a:cs typeface="+mn-cs"/>
              </a:rPr>
              <a:t>був нещасливим, бо вже набирав сили горезвісний Валуєвський циркуляр 1863 року, а в недалекому майбутньому маячів новий, ще страшніший </a:t>
            </a:r>
            <a:r>
              <a:rPr lang="uk-UA" sz="2800" dirty="0" err="1">
                <a:latin typeface="Comic Sans MS" pitchFamily="66" charset="0"/>
                <a:cs typeface="+mn-cs"/>
              </a:rPr>
              <a:t>Емський</a:t>
            </a:r>
            <a:r>
              <a:rPr lang="uk-UA" sz="2800" dirty="0">
                <a:latin typeface="Comic Sans MS" pitchFamily="66" charset="0"/>
                <a:cs typeface="+mn-cs"/>
              </a:rPr>
              <a:t> указ 1876 року, що зовсім забороняв українське слово. Заборони не могли не позначитися як на самому виданні книги, яка була понівечена цензурою(понад 200 зразків паремій з неї було вилучено, внаслідок чого на місці окремих висловів залишились лише арабські цифри), так і на її розповсюдженні після виходу в світ.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  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AD1D0-94C7-49E2-8855-653F29E61BFD}" type="slidenum">
              <a:rPr lang="ru-RU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571480"/>
            <a:ext cx="6572296" cy="57554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ru-RU" sz="28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Т</a:t>
            </a:r>
            <a:r>
              <a:rPr lang="uk-UA" sz="2800" dirty="0">
                <a:latin typeface="Comic Sans MS" pitchFamily="66" charset="0"/>
                <a:cs typeface="+mn-cs"/>
              </a:rPr>
              <a:t>і зразки, що вилучила цензура, майже півстоліття пролежали в редакціях галицьких часописів і тільки на початку XX ст. були знайдені М. Возняком у бібліотеці Народного дому у Львові і опубліковані вже після смерті </a:t>
            </a:r>
            <a:r>
              <a:rPr lang="uk-UA" sz="28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800" dirty="0">
                <a:latin typeface="Comic Sans MS" pitchFamily="66" charset="0"/>
                <a:cs typeface="+mn-cs"/>
              </a:rPr>
              <a:t>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Comic Sans MS" pitchFamily="66" charset="0"/>
                <a:cs typeface="+mn-cs"/>
              </a:rPr>
              <a:t> </a:t>
            </a:r>
            <a:r>
              <a:rPr lang="uk-UA" sz="36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«Записках Наукового товариства ім. Шевченка»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(1909, т. 88, кн. 2).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 </a:t>
            </a:r>
            <a:endParaRPr lang="ru-RU" sz="36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64834-D76C-4EA0-99D7-5009970F6B02}" type="slidenum">
              <a:rPr lang="ru-RU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28794" y="214290"/>
            <a:ext cx="6929486" cy="6370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Не набагато краща доля судилася збірці і в XX ст. </a:t>
            </a:r>
            <a:r>
              <a:rPr lang="uk-UA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У 20-ті роки </a:t>
            </a:r>
            <a:r>
              <a:rPr lang="uk-UA" sz="2400" dirty="0">
                <a:latin typeface="Comic Sans MS" pitchFamily="66" charset="0"/>
                <a:cs typeface="+mn-cs"/>
              </a:rPr>
              <a:t>— час національного і культурного відродження на Україні — відомий учений фольклорист і етнограф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А. Лобода, розуміючи важливе значення книги, видав на склографі 150 її примірників.</a:t>
            </a:r>
            <a:r>
              <a:rPr lang="uk-UA" sz="2400" dirty="0"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Проте з посиленням сталінської диктатури та нищенням української культури М. </a:t>
            </a:r>
            <a:r>
              <a:rPr lang="uk-UA" sz="2400" dirty="0" err="1">
                <a:latin typeface="Comic Sans MS" pitchFamily="66" charset="0"/>
                <a:cs typeface="+mn-cs"/>
              </a:rPr>
              <a:t>Номис</a:t>
            </a:r>
            <a:r>
              <a:rPr lang="uk-UA" sz="2400" dirty="0">
                <a:latin typeface="Comic Sans MS" pitchFamily="66" charset="0"/>
                <a:cs typeface="+mn-cs"/>
              </a:rPr>
              <a:t> потрапив до розряду буржуазних діячів і </a:t>
            </a:r>
            <a:r>
              <a:rPr lang="uk-UA" sz="2400" u="sng" dirty="0">
                <a:latin typeface="Comic Sans MS" pitchFamily="66" charset="0"/>
                <a:cs typeface="+mn-cs"/>
              </a:rPr>
              <a:t>збірка більше не перевидавалась</a:t>
            </a:r>
            <a:r>
              <a:rPr lang="uk-UA" sz="2400" dirty="0">
                <a:latin typeface="Comic Sans MS" pitchFamily="66" charset="0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У </a:t>
            </a:r>
            <a:r>
              <a:rPr lang="uk-UA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60—70-ті роки </a:t>
            </a:r>
            <a:r>
              <a:rPr lang="uk-UA" sz="2400" dirty="0">
                <a:latin typeface="Comic Sans MS" pitchFamily="66" charset="0"/>
                <a:cs typeface="+mn-cs"/>
              </a:rPr>
              <a:t>з'являються невеликі статті в енциклопедіях та в періодиці (останні присвячувались переважно ювілейним датам фольклориста або часу виходу збірки у світ).</a:t>
            </a:r>
            <a:endParaRPr lang="ru-RU" sz="24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0F592-1B80-4E8B-9EAB-5D1DFCC13793}" type="slidenum">
              <a:rPr lang="ru-RU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357166"/>
            <a:ext cx="7000924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І лише в </a:t>
            </a:r>
            <a:r>
              <a:rPr lang="uk-UA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1985 </a:t>
            </a:r>
            <a:r>
              <a:rPr lang="uk-UA" sz="2400" dirty="0">
                <a:latin typeface="Comic Sans MS" pitchFamily="66" charset="0"/>
                <a:cs typeface="+mn-cs"/>
              </a:rPr>
              <a:t>році з ініціативи та на кошти Владики Мстислава, патріарха Української Автокефальної Православної Церкви, збірку було перевидано і приурочено 120-річчю її виходу в світ (1864—1984).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До видання входять дві книги — текст збірки </a:t>
            </a:r>
            <a:r>
              <a:rPr lang="uk-UA" sz="24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400" dirty="0">
                <a:latin typeface="Comic Sans MS" pitchFamily="66" charset="0"/>
                <a:cs typeface="+mn-cs"/>
              </a:rPr>
              <a:t> і дослідження про нього,— святково оформлені і оправлені в одному футлярі</a:t>
            </a:r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.</a:t>
            </a:r>
            <a:r>
              <a:rPr lang="uk-UA" sz="2400" dirty="0">
                <a:latin typeface="Comic Sans MS" pitchFamily="66" charset="0"/>
                <a:cs typeface="+mn-cs"/>
              </a:rPr>
              <a:t> Але через слабкі контакти, чи їх повну відсутність між українськими ученими-фольклористами, що проживають у США, і науковцями України це видання було майже невідомим нашій науковій громадськості, а на Україну потрапило лише кілька примірників книги.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53A295-3A80-4F23-BC88-BF20E2624A59}" type="slidenum">
              <a:rPr lang="ru-RU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K:\180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85750"/>
            <a:ext cx="29289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3108" y="4214818"/>
            <a:ext cx="7000892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uk-UA" sz="2400" dirty="0">
                <a:latin typeface="Comic Sans MS" pitchFamily="66" charset="0"/>
                <a:cs typeface="+mn-cs"/>
              </a:rPr>
              <a:t> </a:t>
            </a:r>
            <a:r>
              <a:rPr lang="uk-UA" sz="2000" dirty="0">
                <a:latin typeface="Comic Sans MS" pitchFamily="66" charset="0"/>
                <a:cs typeface="+mn-cs"/>
              </a:rPr>
              <a:t>У галузі </a:t>
            </a:r>
            <a:r>
              <a:rPr lang="uk-UA" sz="2000" dirty="0" err="1">
                <a:latin typeface="Comic Sans MS" pitchFamily="66" charset="0"/>
                <a:cs typeface="+mn-cs"/>
              </a:rPr>
              <a:t>пареміографії</a:t>
            </a:r>
            <a:r>
              <a:rPr lang="uk-UA" sz="2000" dirty="0">
                <a:latin typeface="Comic Sans MS" pitchFamily="66" charset="0"/>
                <a:cs typeface="+mn-cs"/>
              </a:rPr>
              <a:t> до таких пам'яток належить збірка М.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cs typeface="+mn-cs"/>
              </a:rPr>
              <a:t>«Українські приказки, прислів'я і таке інше»,</a:t>
            </a:r>
            <a:r>
              <a:rPr lang="uk-UA" sz="28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Comic Sans MS" pitchFamily="66" charset="0"/>
                <a:cs typeface="+mn-cs"/>
              </a:rPr>
              <a:t>яка посіла почесне місце у світовій фольклористиці.</a:t>
            </a:r>
            <a:r>
              <a:rPr lang="uk-UA" sz="2800" dirty="0">
                <a:latin typeface="+mn-lt"/>
                <a:cs typeface="+mn-cs"/>
              </a:rPr>
              <a:t> </a:t>
            </a:r>
            <a:endParaRPr lang="ru-RU" sz="20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500042"/>
            <a:ext cx="3500462" cy="32316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 </a:t>
            </a:r>
            <a:r>
              <a:rPr lang="uk-UA" sz="2000" dirty="0">
                <a:latin typeface="Comic Sans MS" pitchFamily="66" charset="0"/>
                <a:cs typeface="+mn-cs"/>
              </a:rPr>
              <a:t>Серед фольклорних зібрань, що виходили в світ у різні часи, є ряд таких, що ніколи не старіють, що їм судилося довге життя. Вони дбайливо бережуться всіма поколіннями, міцно ввійшовши до скарбниці світової культури.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6068-26F5-4FAC-8F38-BF2BE9C32F44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142852"/>
            <a:ext cx="7000924" cy="66787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uk-UA" sz="2400" dirty="0">
                <a:latin typeface="Comic Sans MS" pitchFamily="66" charset="0"/>
                <a:cs typeface="+mn-cs"/>
              </a:rPr>
              <a:t>Текст видання 1985 року в основній частині повністю відтворює збірку М. </a:t>
            </a:r>
            <a:r>
              <a:rPr lang="uk-UA" sz="24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400" dirty="0">
                <a:latin typeface="Comic Sans MS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1864 року.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Як згадувалось, збірка </a:t>
            </a:r>
            <a:r>
              <a:rPr lang="uk-UA" sz="24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400" dirty="0">
                <a:latin typeface="Comic Sans MS" pitchFamily="66" charset="0"/>
                <a:cs typeface="+mn-cs"/>
              </a:rPr>
              <a:t> була піддана жорсткій цензурі ,тому видавці книги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М. </a:t>
            </a:r>
            <a:r>
              <a:rPr lang="uk-UA" sz="24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400" dirty="0">
                <a:latin typeface="Comic Sans MS" pitchFamily="66" charset="0"/>
                <a:cs typeface="+mn-cs"/>
              </a:rPr>
              <a:t> у США після тексту прислів'їв, приказок, загадок і покажчиків у «Додатках» вмістили статтю М. Возняка «До історії видання </a:t>
            </a:r>
            <a:r>
              <a:rPr lang="uk-UA" sz="2400" dirty="0" err="1">
                <a:latin typeface="Comic Sans MS" pitchFamily="66" charset="0"/>
                <a:cs typeface="+mn-cs"/>
              </a:rPr>
              <a:t>Номисової</a:t>
            </a:r>
            <a:r>
              <a:rPr lang="uk-UA" sz="2400" dirty="0">
                <a:latin typeface="Comic Sans MS" pitchFamily="66" charset="0"/>
                <a:cs typeface="+mn-cs"/>
              </a:rPr>
              <a:t> збірки «Українські приказки, </a:t>
            </a:r>
            <a:r>
              <a:rPr lang="uk-UA" sz="2400" dirty="0" err="1">
                <a:latin typeface="Comic Sans MS" pitchFamily="66" charset="0"/>
                <a:cs typeface="+mn-cs"/>
              </a:rPr>
              <a:t>прислів</a:t>
            </a:r>
            <a:r>
              <a:rPr lang="en-US" sz="2400" dirty="0">
                <a:latin typeface="Comic Sans MS" pitchFamily="66" charset="0"/>
                <a:cs typeface="+mn-cs"/>
              </a:rPr>
              <a:t>’</a:t>
            </a:r>
            <a:r>
              <a:rPr lang="uk-UA" sz="2400" dirty="0">
                <a:latin typeface="Comic Sans MS" pitchFamily="66" charset="0"/>
                <a:cs typeface="+mn-cs"/>
              </a:rPr>
              <a:t>я и таке </a:t>
            </a:r>
            <a:r>
              <a:rPr lang="uk-UA" sz="2400" dirty="0" err="1">
                <a:latin typeface="Comic Sans MS" pitchFamily="66" charset="0"/>
                <a:cs typeface="+mn-cs"/>
              </a:rPr>
              <a:t>инше</a:t>
            </a:r>
            <a:r>
              <a:rPr lang="uk-UA" sz="2400" dirty="0">
                <a:latin typeface="Comic Sans MS" pitchFamily="66" charset="0"/>
                <a:cs typeface="+mn-cs"/>
              </a:rPr>
              <a:t>» (</a:t>
            </a:r>
            <a:r>
              <a:rPr lang="uk-UA" sz="2400" dirty="0" err="1">
                <a:latin typeface="Comic Sans MS" pitchFamily="66" charset="0"/>
                <a:cs typeface="+mn-cs"/>
              </a:rPr>
              <a:t>СПб</a:t>
            </a:r>
            <a:r>
              <a:rPr lang="uk-UA" sz="2400" dirty="0">
                <a:latin typeface="Comic Sans MS" pitchFamily="66" charset="0"/>
                <a:cs typeface="+mn-cs"/>
              </a:rPr>
              <a:t>., 1864) з усіма опублікованими там пареміями, вилученими цензурою.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 Подано тут також титульну сторінку зі збірки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Comic Sans MS" pitchFamily="66" charset="0"/>
                <a:cs typeface="+mn-cs"/>
              </a:rPr>
              <a:t>А. Лободи 1928 року, на якій зображено кобзаря з кобзою і поводирем-хлопчиком, та коротке вступне слово А. Лободи, що пояснює мету видання</a:t>
            </a:r>
            <a:r>
              <a:rPr lang="uk-UA" sz="2000" dirty="0">
                <a:latin typeface="+mn-lt"/>
                <a:cs typeface="+mn-cs"/>
              </a:rPr>
              <a:t>.</a:t>
            </a:r>
            <a:endParaRPr lang="ru-RU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33794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63BEB-0492-425F-991B-6C1C2657B934}" type="slidenum">
              <a:rPr lang="ru-RU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142852"/>
            <a:ext cx="7000924" cy="36009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uk-UA" sz="2000" dirty="0">
                <a:latin typeface="+mn-lt"/>
                <a:cs typeface="+mn-cs"/>
              </a:rPr>
              <a:t> </a:t>
            </a:r>
            <a:r>
              <a:rPr lang="uk-UA" sz="2000" dirty="0">
                <a:latin typeface="Comic Sans MS" pitchFamily="66" charset="0"/>
                <a:cs typeface="+mn-cs"/>
              </a:rPr>
              <a:t>Зрозуміло, що видання збірки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 в 1985 році через обмежену кількість примірників і труднощі, пов'язані з обміном книгами, не може задовольнити потребу в ній наукової громадськості, не кажучи вже про широкі кола книголюбів. Тому </a:t>
            </a:r>
            <a:r>
              <a:rPr lang="uk-UA" sz="2000" u="sng" dirty="0">
                <a:latin typeface="Comic Sans MS" pitchFamily="66" charset="0"/>
                <a:cs typeface="+mn-cs"/>
              </a:rPr>
              <a:t>журнал «Київ», </a:t>
            </a:r>
            <a:r>
              <a:rPr lang="uk-UA" sz="2000" dirty="0">
                <a:latin typeface="Comic Sans MS" pitchFamily="66" charset="0"/>
                <a:cs typeface="+mn-cs"/>
              </a:rPr>
              <a:t>починаючи </a:t>
            </a:r>
            <a:r>
              <a:rPr lang="uk-UA" sz="20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з березня 1991 року, </a:t>
            </a:r>
            <a:r>
              <a:rPr lang="uk-UA" sz="2000" dirty="0">
                <a:latin typeface="Comic Sans MS" pitchFamily="66" charset="0"/>
                <a:cs typeface="+mn-cs"/>
              </a:rPr>
              <a:t>друкує частинами тексти зі збірки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. Але необхідне й нове видання книги М.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. За цю благородну справу взялось </a:t>
            </a:r>
            <a:r>
              <a:rPr lang="uk-UA" sz="2000" u="sng" dirty="0">
                <a:latin typeface="Comic Sans MS" pitchFamily="66" charset="0"/>
                <a:cs typeface="+mn-cs"/>
              </a:rPr>
              <a:t>видавництво «Либідь», </a:t>
            </a:r>
            <a:r>
              <a:rPr lang="uk-UA" sz="2000" dirty="0">
                <a:latin typeface="Comic Sans MS" pitchFamily="66" charset="0"/>
                <a:cs typeface="+mn-cs"/>
              </a:rPr>
              <a:t>розпочавши збіркою </a:t>
            </a:r>
            <a:r>
              <a:rPr lang="uk-UA" sz="2000" dirty="0" err="1">
                <a:latin typeface="Comic Sans MS" pitchFamily="66" charset="0"/>
                <a:cs typeface="+mn-cs"/>
              </a:rPr>
              <a:t>Номиса</a:t>
            </a:r>
            <a:r>
              <a:rPr lang="uk-UA" sz="2000" dirty="0">
                <a:latin typeface="Comic Sans MS" pitchFamily="66" charset="0"/>
                <a:cs typeface="+mn-cs"/>
              </a:rPr>
              <a:t> серію </a:t>
            </a:r>
            <a:r>
              <a:rPr lang="uk-UA" sz="28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cs typeface="+mn-cs"/>
              </a:rPr>
              <a:t>«Літературні пам'ятки України».</a:t>
            </a:r>
            <a:endParaRPr lang="ru-RU" sz="2800" b="1" dirty="0"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34819" name="Picture 2" descr="K:\3d8f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3500438"/>
            <a:ext cx="21796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 descr="K:\01552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3500438"/>
            <a:ext cx="22034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AA34B-FE98-4638-B1B9-149701D540C7}" type="slidenum">
              <a:rPr lang="ru-RU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357166"/>
            <a:ext cx="6929486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uk-UA" sz="2000" dirty="0">
                <a:latin typeface="Comic Sans MS" pitchFamily="66" charset="0"/>
                <a:cs typeface="+mn-cs"/>
              </a:rPr>
              <a:t> Тонкі знавці й цінителі народного афористичного слова О. В. Маркович і М. Т. </a:t>
            </a:r>
            <a:r>
              <a:rPr lang="uk-UA" sz="2000" dirty="0" err="1">
                <a:latin typeface="Comic Sans MS" pitchFamily="66" charset="0"/>
                <a:cs typeface="+mn-cs"/>
              </a:rPr>
              <a:t>Симонов</a:t>
            </a:r>
            <a:r>
              <a:rPr lang="uk-UA" sz="2000" dirty="0">
                <a:latin typeface="Comic Sans MS" pitchFamily="66" charset="0"/>
                <a:cs typeface="+mn-cs"/>
              </a:rPr>
              <a:t> зібрали й опублікували найбільш досконалі в художньому відношенні зразки, що живуть століттями. Більшість висловів не застаріли й до нашого часу, їх варіанти продовжують побутувати в народному середовищі, фіксуються сучасними збирачами фольклору, передруковуються із збірки в збірку як золота основа українського паремійного фонду. Значення збірника ще й у тому, що тут знайшов широке застосування принцип публікації прислів'їв з розкриттям історії їх походження, а вміщувані зразки вперше в українській </a:t>
            </a:r>
            <a:r>
              <a:rPr lang="uk-UA" sz="2000" dirty="0" err="1">
                <a:latin typeface="Comic Sans MS" pitchFamily="66" charset="0"/>
                <a:cs typeface="+mn-cs"/>
              </a:rPr>
              <a:t>пареміографії</a:t>
            </a:r>
            <a:r>
              <a:rPr lang="uk-UA" sz="2000" dirty="0">
                <a:latin typeface="Comic Sans MS" pitchFamily="66" charset="0"/>
                <a:cs typeface="+mn-cs"/>
              </a:rPr>
              <a:t>. представлені не одним прислів'ям чи приказкою, а цілими гніздами їх варіантів.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Comic Sans MS" pitchFamily="66" charset="0"/>
                <a:cs typeface="+mn-cs"/>
              </a:rPr>
              <a:t> Збірка «Українські приказки, прислів'я і таке інше» потрібна не тільки фольклористам та літературознавцям, а й історикам української мови, дослідникам її правопису, діалектологам.</a:t>
            </a:r>
            <a:r>
              <a:rPr lang="en-US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6C730A-6757-4514-8600-B8E3808ED75B}" type="slidenum">
              <a:rPr lang="ru-RU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285728"/>
            <a:ext cx="4286248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 </a:t>
            </a:r>
            <a:r>
              <a:rPr lang="uk-UA" sz="36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Це </a:t>
            </a:r>
            <a:r>
              <a:rPr lang="uk-UA" sz="32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було перше науково зроблене видання в українській етнографії, і воно перевищило всі інші слов'янські видання приказок. </a:t>
            </a:r>
            <a:endParaRPr lang="ru-RU" sz="32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</p:txBody>
      </p:sp>
      <p:pic>
        <p:nvPicPr>
          <p:cNvPr id="16387" name="Picture 4" descr="K:\Hrushevskyi_Mykhailo_X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142875"/>
            <a:ext cx="2428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428860" y="3286124"/>
            <a:ext cx="6429420" cy="44627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 </a:t>
            </a:r>
            <a:r>
              <a:rPr lang="uk-UA" sz="32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Воно й досі зісталося головним виданням українських приказок, хоч далеко не обняло всього приготованого матеріалу (маса приказок не могла увійти в цей корпус з цензурних причин).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				М.Грушевський </a:t>
            </a:r>
            <a:endParaRPr lang="ru-RU" sz="32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 		                                  						 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19167-B64A-48BD-B0C1-BE196EF575C3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ru-RU" smtClean="0"/>
          </a:p>
        </p:txBody>
      </p:sp>
      <p:pic>
        <p:nvPicPr>
          <p:cNvPr id="17410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K:\Номис_М_2_пол_19_с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2571750"/>
            <a:ext cx="23574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K:\курсова робота Шевченкео Вікторія\1320493145782283(маркович.png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2571750"/>
            <a:ext cx="2571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71638" y="285728"/>
            <a:ext cx="7072362" cy="24929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latin typeface="Comic Sans MS" pitchFamily="66" charset="0"/>
                <a:cs typeface="+mn-cs"/>
              </a:rPr>
              <a:t>Фундаментальна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праця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була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наслідком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колективних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зусиль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великої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групи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українських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культурних</a:t>
            </a:r>
            <a:r>
              <a:rPr lang="ru-RU" sz="2400" b="1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діячів</a:t>
            </a:r>
            <a:r>
              <a:rPr lang="ru-RU" sz="2400" b="1" dirty="0">
                <a:latin typeface="Comic Sans MS" pitchFamily="66" charset="0"/>
                <a:cs typeface="+mn-cs"/>
              </a:rPr>
              <a:t>,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письменників</a:t>
            </a:r>
            <a:r>
              <a:rPr lang="ru-RU" sz="2400" b="1" dirty="0">
                <a:latin typeface="Comic Sans MS" pitchFamily="66" charset="0"/>
                <a:cs typeface="+mn-cs"/>
              </a:rPr>
              <a:t>, </a:t>
            </a:r>
            <a:r>
              <a:rPr lang="ru-RU" sz="2400" b="1" dirty="0" err="1">
                <a:latin typeface="Comic Sans MS" pitchFamily="66" charset="0"/>
                <a:cs typeface="+mn-cs"/>
              </a:rPr>
              <a:t>учених</a:t>
            </a:r>
            <a:r>
              <a:rPr lang="ru-RU" sz="2400" b="1" dirty="0">
                <a:latin typeface="Comic Sans MS" pitchFamily="66" charset="0"/>
                <a:cs typeface="+mn-cs"/>
              </a:rPr>
              <a:t>, та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найбільша</a:t>
            </a:r>
            <a:r>
              <a:rPr lang="ru-RU" sz="2400" b="1" dirty="0">
                <a:latin typeface="Comic Sans MS" pitchFamily="66" charset="0"/>
                <a:cs typeface="+mn-cs"/>
              </a:rPr>
              <a:t> заслуга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належить</a:t>
            </a:r>
            <a:r>
              <a:rPr lang="ru-RU" sz="2400" b="1" dirty="0">
                <a:latin typeface="Comic Sans MS" pitchFamily="66" charset="0"/>
                <a:cs typeface="+mn-cs"/>
              </a:rPr>
              <a:t> М. </a:t>
            </a:r>
            <a:r>
              <a:rPr lang="ru-RU" sz="2400" b="1" dirty="0" err="1">
                <a:latin typeface="Comic Sans MS" pitchFamily="66" charset="0"/>
                <a:cs typeface="+mn-cs"/>
              </a:rPr>
              <a:t>Номисові</a:t>
            </a:r>
            <a:r>
              <a:rPr lang="ru-RU" sz="2400" b="1" dirty="0">
                <a:latin typeface="Comic Sans MS" pitchFamily="66" charset="0"/>
                <a:cs typeface="+mn-cs"/>
              </a:rPr>
              <a:t> та О. Марковичу</a:t>
            </a:r>
            <a:r>
              <a:rPr lang="ru-RU" sz="2800" b="1" dirty="0">
                <a:latin typeface="+mn-lt"/>
                <a:cs typeface="+mn-cs"/>
              </a:rPr>
              <a:t>.</a:t>
            </a:r>
            <a:endParaRPr lang="ru-RU" sz="28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82552" y="6215082"/>
            <a:ext cx="208582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О.Маркович</a:t>
            </a:r>
            <a:endParaRPr lang="ru-RU" sz="32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31271" y="6215082"/>
            <a:ext cx="421782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uk-UA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М.</a:t>
            </a:r>
            <a:r>
              <a:rPr lang="uk-UA" sz="3200" b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Номис</a:t>
            </a:r>
            <a:r>
              <a:rPr lang="uk-UA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(М.Т.</a:t>
            </a:r>
            <a:r>
              <a:rPr lang="uk-UA" sz="3200" b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Симонов</a:t>
            </a:r>
            <a:r>
              <a:rPr lang="uk-UA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)</a:t>
            </a:r>
            <a:endParaRPr lang="ru-RU" sz="32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7991F-4330-4BA0-B02F-57E58F7E7120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142852"/>
            <a:ext cx="6929486" cy="67403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>
                <a:latin typeface="Comic Sans MS" pitchFamily="66" charset="0"/>
                <a:cs typeface="+mn-cs"/>
              </a:rPr>
              <a:t>У </a:t>
            </a:r>
            <a:r>
              <a:rPr lang="ru-RU" sz="2800" dirty="0" err="1">
                <a:latin typeface="Comic Sans MS" pitchFamily="66" charset="0"/>
                <a:cs typeface="+mn-cs"/>
              </a:rPr>
              <a:t>другій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половині</a:t>
            </a:r>
            <a:r>
              <a:rPr lang="ru-RU" sz="2800" dirty="0">
                <a:latin typeface="Comic Sans MS" pitchFamily="66" charset="0"/>
                <a:cs typeface="+mn-cs"/>
              </a:rPr>
              <a:t> XIX ст. в </a:t>
            </a:r>
            <a:r>
              <a:rPr lang="ru-RU" sz="2800" dirty="0" err="1">
                <a:latin typeface="Comic Sans MS" pitchFamily="66" charset="0"/>
                <a:cs typeface="+mn-cs"/>
              </a:rPr>
              <a:t>Україні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розгортається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рух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що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організовує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українську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інтелігенцію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і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створює</a:t>
            </a:r>
            <a:r>
              <a:rPr lang="ru-RU" sz="2800" dirty="0">
                <a:latin typeface="Comic Sans MS" pitchFamily="66" charset="0"/>
                <a:cs typeface="+mn-cs"/>
              </a:rPr>
              <a:t> так </a:t>
            </a:r>
            <a:r>
              <a:rPr lang="ru-RU" sz="2800" dirty="0" err="1">
                <a:latin typeface="Comic Sans MS" pitchFamily="66" charset="0"/>
                <a:cs typeface="+mn-cs"/>
              </a:rPr>
              <a:t>звані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громади</a:t>
            </a:r>
            <a:r>
              <a:rPr lang="ru-RU" sz="2800" dirty="0">
                <a:latin typeface="Comic Sans MS" pitchFamily="66" charset="0"/>
                <a:cs typeface="+mn-cs"/>
              </a:rPr>
              <a:t>. В </a:t>
            </a:r>
            <a:r>
              <a:rPr lang="ru-RU" sz="2800" u="sng" dirty="0" err="1">
                <a:solidFill>
                  <a:srgbClr val="FF0000"/>
                </a:solidFill>
                <a:latin typeface="Comic Sans MS" pitchFamily="66" charset="0"/>
                <a:cs typeface="+mn-cs"/>
              </a:rPr>
              <a:t>Києві</a:t>
            </a:r>
            <a:r>
              <a:rPr lang="ru-RU" sz="2800" u="sng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 1859 </a:t>
            </a:r>
            <a:r>
              <a:rPr lang="ru-RU" sz="2800" dirty="0">
                <a:latin typeface="Comic Sans MS" pitchFamily="66" charset="0"/>
                <a:cs typeface="+mn-cs"/>
              </a:rPr>
              <a:t>року </a:t>
            </a:r>
            <a:r>
              <a:rPr lang="ru-RU" sz="2800" dirty="0" err="1">
                <a:latin typeface="Comic Sans MS" pitchFamily="66" charset="0"/>
                <a:cs typeface="+mn-cs"/>
              </a:rPr>
              <a:t>було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засновано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u="sng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першу </a:t>
            </a:r>
            <a:r>
              <a:rPr lang="ru-RU" sz="2800" u="sng" dirty="0" err="1">
                <a:solidFill>
                  <a:srgbClr val="FF0000"/>
                </a:solidFill>
                <a:latin typeface="Comic Sans MS" pitchFamily="66" charset="0"/>
                <a:cs typeface="+mn-cs"/>
              </a:rPr>
              <a:t>українську</a:t>
            </a:r>
            <a:r>
              <a:rPr lang="ru-RU" sz="2800" u="sng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 громаду</a:t>
            </a:r>
            <a:r>
              <a:rPr lang="ru-RU" sz="2800" dirty="0">
                <a:latin typeface="Comic Sans MS" pitchFamily="66" charset="0"/>
                <a:cs typeface="+mn-cs"/>
              </a:rPr>
              <a:t>. </a:t>
            </a:r>
            <a:r>
              <a:rPr lang="ru-RU" sz="2800" dirty="0" err="1">
                <a:latin typeface="Comic Sans MS" pitchFamily="66" charset="0"/>
                <a:cs typeface="+mn-cs"/>
              </a:rPr>
              <a:t>Також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виникли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громади</a:t>
            </a:r>
            <a:r>
              <a:rPr lang="ru-RU" sz="2800" dirty="0">
                <a:latin typeface="Comic Sans MS" pitchFamily="66" charset="0"/>
                <a:cs typeface="+mn-cs"/>
              </a:rPr>
              <a:t> в </a:t>
            </a:r>
            <a:r>
              <a:rPr lang="ru-RU" sz="2800" dirty="0" err="1">
                <a:latin typeface="Comic Sans MS" pitchFamily="66" charset="0"/>
                <a:cs typeface="+mn-cs"/>
              </a:rPr>
              <a:t>Харкові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Чернігові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Полтаві</a:t>
            </a:r>
            <a:r>
              <a:rPr lang="ru-RU" sz="2800" dirty="0">
                <a:latin typeface="Comic Sans MS" pitchFamily="66" charset="0"/>
                <a:cs typeface="+mn-cs"/>
              </a:rPr>
              <a:t> та </a:t>
            </a:r>
            <a:r>
              <a:rPr lang="ru-RU" sz="2800" dirty="0" err="1">
                <a:latin typeface="Comic Sans MS" pitchFamily="66" charset="0"/>
                <a:cs typeface="+mn-cs"/>
              </a:rPr>
              <a:t>інших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містах</a:t>
            </a:r>
            <a:r>
              <a:rPr lang="ru-RU" sz="2800" dirty="0">
                <a:latin typeface="Comic Sans MS" pitchFamily="66" charset="0"/>
                <a:cs typeface="+mn-cs"/>
              </a:rPr>
              <a:t>. </a:t>
            </a:r>
            <a:r>
              <a:rPr lang="ru-RU" sz="2800" dirty="0" err="1">
                <a:latin typeface="Comic Sans MS" pitchFamily="66" charset="0"/>
                <a:cs typeface="+mn-cs"/>
              </a:rPr>
              <a:t>Було</a:t>
            </a:r>
            <a:r>
              <a:rPr lang="ru-RU" sz="2800" dirty="0">
                <a:latin typeface="Comic Sans MS" pitchFamily="66" charset="0"/>
                <a:cs typeface="+mn-cs"/>
              </a:rPr>
              <a:t> створено </a:t>
            </a:r>
            <a:r>
              <a:rPr lang="ru-RU" sz="2800" dirty="0" err="1">
                <a:latin typeface="Comic Sans MS" pitchFamily="66" charset="0"/>
                <a:cs typeface="+mn-cs"/>
              </a:rPr>
              <a:t>й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українську</a:t>
            </a:r>
            <a:r>
              <a:rPr lang="ru-RU" sz="2800" dirty="0">
                <a:latin typeface="Comic Sans MS" pitchFamily="66" charset="0"/>
                <a:cs typeface="+mn-cs"/>
              </a:rPr>
              <a:t> громаду в </a:t>
            </a:r>
            <a:r>
              <a:rPr lang="ru-RU" sz="2800" dirty="0" err="1">
                <a:latin typeface="Comic Sans MS" pitchFamily="66" charset="0"/>
                <a:cs typeface="+mn-cs"/>
              </a:rPr>
              <a:t>Петербурзі</a:t>
            </a:r>
            <a:r>
              <a:rPr lang="ru-RU" sz="2800" dirty="0">
                <a:latin typeface="Comic Sans MS" pitchFamily="66" charset="0"/>
                <a:cs typeface="+mn-cs"/>
              </a:rPr>
              <a:t>, яка видала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b="1" dirty="0" err="1">
                <a:solidFill>
                  <a:srgbClr val="0070C0"/>
                </a:solidFill>
                <a:latin typeface="Comic Sans MS" pitchFamily="66" charset="0"/>
                <a:cs typeface="+mn-cs"/>
              </a:rPr>
              <a:t>український</a:t>
            </a:r>
            <a:r>
              <a:rPr lang="ru-RU" sz="2800" b="1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журнал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70C0"/>
                </a:solidFill>
                <a:latin typeface="Monotype Corsiva" pitchFamily="66" charset="0"/>
                <a:cs typeface="+mn-cs"/>
              </a:rPr>
              <a:t>"Основа" (1861-1862).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Велику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увагу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приділялося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вивченню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народної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творчості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українців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збиранню</a:t>
            </a:r>
            <a:r>
              <a:rPr lang="ru-RU" sz="2800" dirty="0">
                <a:latin typeface="Comic Sans MS" pitchFamily="66" charset="0"/>
                <a:cs typeface="+mn-cs"/>
              </a:rPr>
              <a:t> фольклору: </a:t>
            </a:r>
            <a:r>
              <a:rPr lang="ru-RU" sz="28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приказок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казок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пісень</a:t>
            </a:r>
            <a:r>
              <a:rPr lang="ru-RU" sz="2800" dirty="0">
                <a:latin typeface="Comic Sans MS" pitchFamily="66" charset="0"/>
                <a:cs typeface="+mn-cs"/>
              </a:rPr>
              <a:t>.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1F3D3-33B5-42A3-A45C-8A4328CFDFA4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500042"/>
            <a:ext cx="6572296" cy="56938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>
                <a:latin typeface="Comic Sans MS" pitchFamily="66" charset="0"/>
                <a:cs typeface="+mn-cs"/>
              </a:rPr>
              <a:t>На </a:t>
            </a:r>
            <a:r>
              <a:rPr lang="ru-RU" sz="2800" dirty="0" err="1">
                <a:latin typeface="Comic Sans MS" pitchFamily="66" charset="0"/>
                <a:cs typeface="+mn-cs"/>
              </a:rPr>
              <a:t>заклик</a:t>
            </a:r>
            <a:r>
              <a:rPr lang="ru-RU" sz="2800" dirty="0">
                <a:latin typeface="Comic Sans MS" pitchFamily="66" charset="0"/>
                <a:cs typeface="+mn-cs"/>
              </a:rPr>
              <a:t> М. </a:t>
            </a:r>
            <a:r>
              <a:rPr lang="ru-RU" sz="2800" dirty="0" err="1">
                <a:latin typeface="Comic Sans MS" pitchFamily="66" charset="0"/>
                <a:cs typeface="+mn-cs"/>
              </a:rPr>
              <a:t>Номиса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присилати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йому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збірки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і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приказок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відгукнулося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багато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культурних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діячів</a:t>
            </a:r>
            <a:r>
              <a:rPr lang="ru-RU" sz="2800" dirty="0">
                <a:latin typeface="Comic Sans MS" pitchFamily="66" charset="0"/>
                <a:cs typeface="+mn-cs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В. </a:t>
            </a:r>
            <a:r>
              <a:rPr lang="ru-RU" sz="2800" dirty="0" err="1">
                <a:latin typeface="Comic Sans MS" pitchFamily="66" charset="0"/>
                <a:cs typeface="+mn-cs"/>
              </a:rPr>
              <a:t>Білозерський</a:t>
            </a:r>
            <a:r>
              <a:rPr lang="ru-RU" sz="2800" dirty="0">
                <a:latin typeface="Comic Sans MS" pitchFamily="66" charset="0"/>
                <a:cs typeface="+mn-cs"/>
              </a:rPr>
              <a:t>, М. </a:t>
            </a:r>
            <a:r>
              <a:rPr lang="ru-RU" sz="2800" dirty="0" err="1">
                <a:latin typeface="Comic Sans MS" pitchFamily="66" charset="0"/>
                <a:cs typeface="+mn-cs"/>
              </a:rPr>
              <a:t>Білозерський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Г. </a:t>
            </a:r>
            <a:r>
              <a:rPr lang="ru-RU" sz="2800" dirty="0" err="1">
                <a:latin typeface="Comic Sans MS" pitchFamily="66" charset="0"/>
                <a:cs typeface="+mn-cs"/>
              </a:rPr>
              <a:t>Залюбовський</a:t>
            </a:r>
            <a:r>
              <a:rPr lang="ru-RU" sz="2800" dirty="0">
                <a:latin typeface="Comic Sans MS" pitchFamily="66" charset="0"/>
                <a:cs typeface="+mn-cs"/>
              </a:rPr>
              <a:t>, О. </a:t>
            </a:r>
            <a:r>
              <a:rPr lang="ru-RU" sz="2800" dirty="0" err="1">
                <a:latin typeface="Comic Sans MS" pitchFamily="66" charset="0"/>
                <a:cs typeface="+mn-cs"/>
              </a:rPr>
              <a:t>Кониський</a:t>
            </a:r>
            <a:r>
              <a:rPr lang="ru-RU" sz="2800" dirty="0">
                <a:latin typeface="Comic Sans MS" pitchFamily="66" charset="0"/>
                <a:cs typeface="+mn-cs"/>
              </a:rPr>
              <a:t>, М.Левченко,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В. </a:t>
            </a:r>
            <a:r>
              <a:rPr lang="ru-RU" sz="2800" dirty="0" err="1">
                <a:latin typeface="Comic Sans MS" pitchFamily="66" charset="0"/>
                <a:cs typeface="+mn-cs"/>
              </a:rPr>
              <a:t>Коховський</a:t>
            </a:r>
            <a:r>
              <a:rPr lang="ru-RU" sz="2800" dirty="0">
                <a:latin typeface="Comic Sans MS" pitchFamily="66" charset="0"/>
                <a:cs typeface="+mn-cs"/>
              </a:rPr>
              <a:t>, П. </a:t>
            </a:r>
            <a:r>
              <a:rPr lang="ru-RU" sz="2800" dirty="0" err="1">
                <a:latin typeface="Comic Sans MS" pitchFamily="66" charset="0"/>
                <a:cs typeface="+mn-cs"/>
              </a:rPr>
              <a:t>Куліш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В. </a:t>
            </a:r>
            <a:r>
              <a:rPr lang="ru-RU" sz="2800" dirty="0" err="1">
                <a:latin typeface="Comic Sans MS" pitchFamily="66" charset="0"/>
                <a:cs typeface="+mn-cs"/>
              </a:rPr>
              <a:t>Лазаревський</a:t>
            </a:r>
            <a:r>
              <a:rPr lang="ru-RU" sz="2800" dirty="0">
                <a:latin typeface="Comic Sans MS" pitchFamily="66" charset="0"/>
                <a:cs typeface="+mn-cs"/>
              </a:rPr>
              <a:t>, Д. </a:t>
            </a:r>
            <a:r>
              <a:rPr lang="ru-RU" sz="2800" dirty="0" err="1">
                <a:latin typeface="Comic Sans MS" pitchFamily="66" charset="0"/>
                <a:cs typeface="+mn-cs"/>
              </a:rPr>
              <a:t>Миловиденко</a:t>
            </a:r>
            <a:r>
              <a:rPr lang="ru-RU" sz="2800" dirty="0">
                <a:latin typeface="Comic Sans MS" pitchFamily="66" charset="0"/>
                <a:cs typeface="+mn-cs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С. </a:t>
            </a:r>
            <a:r>
              <a:rPr lang="ru-RU" sz="2800" dirty="0" err="1">
                <a:latin typeface="Comic Sans MS" pitchFamily="66" charset="0"/>
                <a:cs typeface="+mn-cs"/>
              </a:rPr>
              <a:t>Руданський</a:t>
            </a:r>
            <a:r>
              <a:rPr lang="ru-RU" sz="2800" dirty="0">
                <a:latin typeface="Comic Sans MS" pitchFamily="66" charset="0"/>
                <a:cs typeface="+mn-cs"/>
              </a:rPr>
              <a:t>, Д. Стороженко,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Х. </a:t>
            </a:r>
            <a:r>
              <a:rPr lang="ru-RU" sz="2800" dirty="0" err="1">
                <a:latin typeface="Comic Sans MS" pitchFamily="66" charset="0"/>
                <a:cs typeface="+mn-cs"/>
              </a:rPr>
              <a:t>Яцімірський</a:t>
            </a:r>
            <a:r>
              <a:rPr lang="ru-RU" sz="2800" dirty="0">
                <a:latin typeface="Comic Sans MS" pitchFamily="66" charset="0"/>
                <a:cs typeface="+mn-cs"/>
              </a:rPr>
              <a:t>, М. Щербак та </a:t>
            </a:r>
            <a:r>
              <a:rPr lang="ru-RU" sz="2800" dirty="0" err="1">
                <a:latin typeface="Comic Sans MS" pitchFamily="66" charset="0"/>
                <a:cs typeface="+mn-cs"/>
              </a:rPr>
              <a:t>багато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інших</a:t>
            </a:r>
            <a:r>
              <a:rPr lang="ru-RU" sz="2800" dirty="0">
                <a:latin typeface="Comic Sans MS" pitchFamily="66" charset="0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D2CA7D-82BC-473E-9D95-A7ECA1B2102C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00232" y="142852"/>
            <a:ext cx="6929486" cy="69865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>
                <a:latin typeface="Comic Sans MS" pitchFamily="66" charset="0"/>
                <a:cs typeface="+mn-cs"/>
              </a:rPr>
              <a:t>Той </a:t>
            </a:r>
            <a:r>
              <a:rPr lang="ru-RU" sz="2800" dirty="0" err="1">
                <a:latin typeface="Comic Sans MS" pitchFamily="66" charset="0"/>
                <a:cs typeface="+mn-cs"/>
              </a:rPr>
              <a:t>збірник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що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його</a:t>
            </a:r>
            <a:r>
              <a:rPr lang="ru-RU" sz="2800" dirty="0">
                <a:latin typeface="Comic Sans MS" pitchFamily="66" charset="0"/>
                <a:cs typeface="+mn-cs"/>
              </a:rPr>
              <a:t> прислав М. </a:t>
            </a:r>
            <a:r>
              <a:rPr lang="ru-RU" sz="2800" dirty="0" err="1">
                <a:latin typeface="Comic Sans MS" pitchFamily="66" charset="0"/>
                <a:cs typeface="+mn-cs"/>
              </a:rPr>
              <a:t>Номисові</a:t>
            </a:r>
            <a:r>
              <a:rPr lang="ru-RU" sz="2800" dirty="0">
                <a:latin typeface="Comic Sans MS" pitchFamily="66" charset="0"/>
                <a:cs typeface="+mn-cs"/>
              </a:rPr>
              <a:t> О.Маркович, </a:t>
            </a:r>
            <a:r>
              <a:rPr lang="ru-RU" sz="2800" dirty="0" err="1">
                <a:latin typeface="Comic Sans MS" pitchFamily="66" charset="0"/>
                <a:cs typeface="+mn-cs"/>
              </a:rPr>
              <a:t>був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також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наслідком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праці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великої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групи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збирачів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фольклорних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матеріалів</a:t>
            </a:r>
            <a:r>
              <a:rPr lang="ru-RU" sz="2800" dirty="0">
                <a:latin typeface="Comic Sans MS" pitchFamily="66" charset="0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Марковичу, як </a:t>
            </a:r>
            <a:r>
              <a:rPr lang="ru-RU" sz="2800" dirty="0" err="1">
                <a:latin typeface="Comic Sans MS" pitchFamily="66" charset="0"/>
                <a:cs typeface="+mn-cs"/>
              </a:rPr>
              <a:t>зазначає</a:t>
            </a:r>
            <a:r>
              <a:rPr lang="ru-RU" sz="2800" dirty="0">
                <a:latin typeface="Comic Sans MS" pitchFamily="66" charset="0"/>
                <a:cs typeface="+mn-cs"/>
              </a:rPr>
              <a:t> М. </a:t>
            </a:r>
            <a:r>
              <a:rPr lang="ru-RU" sz="2800" dirty="0" err="1">
                <a:latin typeface="Comic Sans MS" pitchFamily="66" charset="0"/>
                <a:cs typeface="+mn-cs"/>
              </a:rPr>
              <a:t>Номис</a:t>
            </a:r>
            <a:r>
              <a:rPr lang="ru-RU" sz="2800" dirty="0">
                <a:latin typeface="Comic Sans MS" pitchFamily="66" charset="0"/>
                <a:cs typeface="+mn-cs"/>
              </a:rPr>
              <a:t>, </a:t>
            </a:r>
            <a:r>
              <a:rPr lang="ru-RU" sz="2800" dirty="0" err="1">
                <a:latin typeface="Comic Sans MS" pitchFamily="66" charset="0"/>
                <a:cs typeface="+mn-cs"/>
              </a:rPr>
              <a:t>надіслали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свої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збірки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і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приказок</a:t>
            </a:r>
            <a:r>
              <a:rPr lang="ru-RU" sz="2800" dirty="0">
                <a:latin typeface="Comic Sans MS" pitchFamily="66" charset="0"/>
                <a:cs typeface="+mn-cs"/>
              </a:rPr>
              <a:t> Н. </a:t>
            </a:r>
            <a:r>
              <a:rPr lang="ru-RU" sz="2800" dirty="0" err="1">
                <a:latin typeface="Comic Sans MS" pitchFamily="66" charset="0"/>
                <a:cs typeface="+mn-cs"/>
              </a:rPr>
              <a:t>Горобинський</a:t>
            </a:r>
            <a:r>
              <a:rPr lang="ru-RU" sz="2800" dirty="0">
                <a:latin typeface="Comic Sans MS" pitchFamily="66" charset="0"/>
                <a:cs typeface="+mn-cs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І. Дорошенко,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М. </a:t>
            </a:r>
            <a:r>
              <a:rPr lang="ru-RU" sz="2800" dirty="0" err="1">
                <a:latin typeface="Comic Sans MS" pitchFamily="66" charset="0"/>
                <a:cs typeface="+mn-cs"/>
              </a:rPr>
              <a:t>Загорська</a:t>
            </a:r>
            <a:r>
              <a:rPr lang="ru-RU" sz="2800" dirty="0">
                <a:latin typeface="Comic Sans MS" pitchFamily="66" charset="0"/>
                <a:cs typeface="+mn-cs"/>
              </a:rPr>
              <a:t>, С. </a:t>
            </a:r>
            <a:r>
              <a:rPr lang="ru-RU" sz="2800" dirty="0" err="1">
                <a:latin typeface="Comic Sans MS" pitchFamily="66" charset="0"/>
                <a:cs typeface="+mn-cs"/>
              </a:rPr>
              <a:t>Ніс</a:t>
            </a:r>
            <a:r>
              <a:rPr lang="ru-RU" sz="2800" dirty="0">
                <a:latin typeface="Comic Sans MS" pitchFamily="66" charset="0"/>
                <a:cs typeface="+mn-cs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О. </a:t>
            </a:r>
            <a:r>
              <a:rPr lang="ru-RU" sz="2800" dirty="0" err="1">
                <a:latin typeface="Comic Sans MS" pitchFamily="66" charset="0"/>
                <a:cs typeface="+mn-cs"/>
              </a:rPr>
              <a:t>Підгаєвська</a:t>
            </a:r>
            <a:r>
              <a:rPr lang="ru-RU" sz="2800" dirty="0">
                <a:latin typeface="Comic Sans MS" pitchFamily="66" charset="0"/>
                <a:cs typeface="+mn-cs"/>
              </a:rPr>
              <a:t>, А. </a:t>
            </a:r>
            <a:r>
              <a:rPr lang="ru-RU" sz="2800" dirty="0" err="1">
                <a:latin typeface="Comic Sans MS" pitchFamily="66" charset="0"/>
                <a:cs typeface="+mn-cs"/>
              </a:rPr>
              <a:t>Свидницький</a:t>
            </a:r>
            <a:r>
              <a:rPr lang="ru-RU" sz="2800" dirty="0">
                <a:latin typeface="Comic Sans MS" pitchFamily="66" charset="0"/>
                <a:cs typeface="+mn-cs"/>
              </a:rPr>
              <a:t> та </a:t>
            </a:r>
            <a:r>
              <a:rPr lang="ru-RU" sz="2800" dirty="0" err="1">
                <a:latin typeface="Comic Sans MS" pitchFamily="66" charset="0"/>
                <a:cs typeface="+mn-cs"/>
              </a:rPr>
              <a:t>багато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інших</a:t>
            </a:r>
            <a:r>
              <a:rPr lang="ru-RU" sz="2800" dirty="0">
                <a:latin typeface="Comic Sans MS" pitchFamily="66" charset="0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latin typeface="Comic Sans MS" pitchFamily="66" charset="0"/>
                <a:cs typeface="+mn-cs"/>
              </a:rPr>
              <a:t>Загальна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кількість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800" dirty="0">
                <a:latin typeface="Comic Sans MS" pitchFamily="66" charset="0"/>
                <a:cs typeface="+mn-cs"/>
              </a:rPr>
              <a:t> та </a:t>
            </a:r>
            <a:r>
              <a:rPr lang="ru-RU" sz="2800" dirty="0" err="1">
                <a:latin typeface="Comic Sans MS" pitchFamily="66" charset="0"/>
                <a:cs typeface="+mn-cs"/>
              </a:rPr>
              <a:t>приказок</a:t>
            </a:r>
            <a:r>
              <a:rPr lang="ru-RU" sz="2800" dirty="0">
                <a:latin typeface="Comic Sans MS" pitchFamily="66" charset="0"/>
                <a:cs typeface="+mn-cs"/>
              </a:rPr>
              <a:t> у </a:t>
            </a:r>
            <a:r>
              <a:rPr lang="ru-RU" sz="2800" b="1" u="sng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рукописному </a:t>
            </a:r>
            <a:r>
              <a:rPr lang="ru-RU" sz="2800" b="1" u="sng" dirty="0" err="1">
                <a:solidFill>
                  <a:srgbClr val="0070C0"/>
                </a:solidFill>
                <a:latin typeface="Comic Sans MS" pitchFamily="66" charset="0"/>
                <a:cs typeface="+mn-cs"/>
              </a:rPr>
              <a:t>збірнику</a:t>
            </a:r>
            <a:r>
              <a:rPr lang="ru-RU" sz="2800" b="1" u="sng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О. Марковича </a:t>
            </a:r>
            <a:r>
              <a:rPr lang="ru-RU" sz="2800" dirty="0">
                <a:latin typeface="Comic Sans MS" pitchFamily="66" charset="0"/>
                <a:cs typeface="+mn-cs"/>
              </a:rPr>
              <a:t>становила </a:t>
            </a:r>
            <a:r>
              <a:rPr lang="ru-RU" sz="2800" dirty="0" err="1">
                <a:latin typeface="Comic Sans MS" pitchFamily="66" charset="0"/>
                <a:cs typeface="+mn-cs"/>
              </a:rPr>
              <a:t>понад</a:t>
            </a:r>
            <a:endParaRPr lang="ru-RU" sz="2800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  <a:cs typeface="+mn-cs"/>
              </a:rPr>
              <a:t>50.000 </a:t>
            </a:r>
            <a:r>
              <a:rPr lang="ru-RU" sz="2800" dirty="0" err="1">
                <a:latin typeface="Comic Sans MS" pitchFamily="66" charset="0"/>
                <a:cs typeface="+mn-cs"/>
              </a:rPr>
              <a:t>одиниць</a:t>
            </a:r>
            <a:r>
              <a:rPr lang="ru-RU" sz="2800" dirty="0">
                <a:latin typeface="Comic Sans MS" pitchFamily="66" charset="0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59A7A-6AB9-493B-8410-0635CD4CBB75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285728"/>
            <a:ext cx="6715172" cy="6801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М. </a:t>
            </a:r>
            <a:r>
              <a:rPr lang="ru-RU" sz="2000" dirty="0" err="1">
                <a:latin typeface="Comic Sans MS" pitchFamily="66" charset="0"/>
                <a:cs typeface="+mn-cs"/>
              </a:rPr>
              <a:t>Номис</a:t>
            </a:r>
            <a:r>
              <a:rPr lang="ru-RU" sz="2000" dirty="0">
                <a:latin typeface="Comic Sans MS" pitchFamily="66" charset="0"/>
                <a:cs typeface="+mn-cs"/>
              </a:rPr>
              <a:t> не </a:t>
            </a:r>
            <a:r>
              <a:rPr lang="ru-RU" sz="2000" dirty="0" err="1">
                <a:latin typeface="Comic Sans MS" pitchFamily="66" charset="0"/>
                <a:cs typeface="+mn-cs"/>
              </a:rPr>
              <a:t>обмежився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тим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матеріалом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йому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надіслав</a:t>
            </a:r>
            <a:r>
              <a:rPr lang="ru-RU" sz="2000" dirty="0">
                <a:latin typeface="Comic Sans MS" pitchFamily="66" charset="0"/>
                <a:cs typeface="+mn-cs"/>
              </a:rPr>
              <a:t> О. Маркович.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Він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переглянув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ще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багато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друкованих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збірок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приказок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вибрав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із</a:t>
            </a:r>
            <a:r>
              <a:rPr lang="ru-RU" sz="2000" dirty="0">
                <a:latin typeface="Comic Sans MS" pitchFamily="66" charset="0"/>
                <a:cs typeface="+mn-cs"/>
              </a:rPr>
              <a:t> них </a:t>
            </a:r>
            <a:r>
              <a:rPr lang="ru-RU" sz="2000" dirty="0" err="1">
                <a:latin typeface="Comic Sans MS" pitchFamily="66" charset="0"/>
                <a:cs typeface="+mn-cs"/>
              </a:rPr>
              <a:t>ті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прислів'я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приказки</a:t>
            </a:r>
            <a:r>
              <a:rPr lang="ru-RU" sz="2000" dirty="0">
                <a:latin typeface="Comic Sans MS" pitchFamily="66" charset="0"/>
                <a:cs typeface="+mn-cs"/>
              </a:rPr>
              <a:t> та </a:t>
            </a:r>
            <a:r>
              <a:rPr lang="ru-RU" sz="2000" dirty="0" err="1">
                <a:latin typeface="Comic Sans MS" pitchFamily="66" charset="0"/>
                <a:cs typeface="+mn-cs"/>
              </a:rPr>
              <a:t>фразеологізми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що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вживалися</a:t>
            </a:r>
            <a:r>
              <a:rPr lang="ru-RU" sz="2000" dirty="0">
                <a:latin typeface="Comic Sans MS" pitchFamily="66" charset="0"/>
                <a:cs typeface="+mn-cs"/>
              </a:rPr>
              <a:t> у </a:t>
            </a:r>
            <a:r>
              <a:rPr lang="ru-RU" sz="2000" dirty="0" err="1">
                <a:latin typeface="Comic Sans MS" pitchFamily="66" charset="0"/>
                <a:cs typeface="+mn-cs"/>
              </a:rPr>
              <a:t>творах</a:t>
            </a:r>
            <a:r>
              <a:rPr lang="ru-RU" sz="2000" dirty="0">
                <a:latin typeface="Comic Sans MS" pitchFamily="66" charset="0"/>
                <a:cs typeface="+mn-cs"/>
              </a:rPr>
              <a:t> І. </a:t>
            </a:r>
            <a:r>
              <a:rPr lang="ru-RU" sz="2000" dirty="0" err="1">
                <a:latin typeface="Comic Sans MS" pitchFamily="66" charset="0"/>
                <a:cs typeface="+mn-cs"/>
              </a:rPr>
              <a:t>Котляревського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Г. </a:t>
            </a:r>
            <a:r>
              <a:rPr lang="ru-RU" sz="2000" dirty="0" err="1">
                <a:latin typeface="Comic Sans MS" pitchFamily="66" charset="0"/>
                <a:cs typeface="+mn-cs"/>
              </a:rPr>
              <a:t>Квітки-Основ'яненка</a:t>
            </a:r>
            <a:r>
              <a:rPr lang="ru-RU" sz="2000" dirty="0">
                <a:latin typeface="Comic Sans MS" pitchFamily="66" charset="0"/>
                <a:cs typeface="+mn-cs"/>
              </a:rPr>
              <a:t>, Є. </a:t>
            </a:r>
            <a:r>
              <a:rPr lang="ru-RU" sz="2000" dirty="0" err="1">
                <a:latin typeface="Comic Sans MS" pitchFamily="66" charset="0"/>
                <a:cs typeface="+mn-cs"/>
              </a:rPr>
              <a:t>Гребінки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Т. </a:t>
            </a:r>
            <a:r>
              <a:rPr lang="ru-RU" sz="2000" dirty="0" err="1">
                <a:latin typeface="Comic Sans MS" pitchFamily="66" charset="0"/>
                <a:cs typeface="+mn-cs"/>
              </a:rPr>
              <a:t>Шевченка</a:t>
            </a:r>
            <a:r>
              <a:rPr lang="ru-RU" sz="2000" dirty="0">
                <a:latin typeface="Comic Sans MS" pitchFamily="66" charset="0"/>
                <a:cs typeface="+mn-cs"/>
              </a:rPr>
              <a:t>, М. Костомарова, П. </a:t>
            </a:r>
            <a:r>
              <a:rPr lang="ru-RU" sz="2000" dirty="0" err="1">
                <a:latin typeface="Comic Sans MS" pitchFamily="66" charset="0"/>
                <a:cs typeface="+mn-cs"/>
              </a:rPr>
              <a:t>Куліша</a:t>
            </a:r>
            <a:r>
              <a:rPr lang="ru-RU" sz="2000" dirty="0">
                <a:latin typeface="Comic Sans MS" pitchFamily="66" charset="0"/>
                <a:cs typeface="+mn-cs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 Марка </a:t>
            </a:r>
            <a:r>
              <a:rPr lang="ru-RU" sz="2000" dirty="0" err="1">
                <a:latin typeface="Comic Sans MS" pitchFamily="66" charset="0"/>
                <a:cs typeface="+mn-cs"/>
              </a:rPr>
              <a:t>Вовчка</a:t>
            </a:r>
            <a:r>
              <a:rPr lang="ru-RU" sz="2000" dirty="0">
                <a:latin typeface="Comic Sans MS" pitchFamily="66" charset="0"/>
                <a:cs typeface="+mn-cs"/>
              </a:rPr>
              <a:t>, А. </a:t>
            </a:r>
            <a:r>
              <a:rPr lang="ru-RU" sz="2000" dirty="0" err="1">
                <a:latin typeface="Comic Sans MS" pitchFamily="66" charset="0"/>
                <a:cs typeface="+mn-cs"/>
              </a:rPr>
              <a:t>Свидницького</a:t>
            </a:r>
            <a:r>
              <a:rPr lang="ru-RU" sz="2000" dirty="0">
                <a:latin typeface="Comic Sans MS" pitchFamily="66" charset="0"/>
                <a:cs typeface="+mn-cs"/>
              </a:rPr>
              <a:t> та </a:t>
            </a:r>
            <a:r>
              <a:rPr lang="ru-RU" sz="2000" dirty="0" err="1">
                <a:latin typeface="Comic Sans MS" pitchFamily="66" charset="0"/>
                <a:cs typeface="+mn-cs"/>
              </a:rPr>
              <a:t>ін</a:t>
            </a:r>
            <a:r>
              <a:rPr lang="ru-RU" sz="2000" dirty="0">
                <a:latin typeface="Comic Sans MS" pitchFamily="66" charset="0"/>
                <a:cs typeface="+mn-cs"/>
              </a:rPr>
              <a:t>.</a:t>
            </a:r>
            <a:r>
              <a:rPr lang="ru-RU" sz="2000" dirty="0"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latin typeface="Comic Sans MS" pitchFamily="66" charset="0"/>
                <a:cs typeface="+mn-cs"/>
              </a:rPr>
              <a:t>Із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величезного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матеріалу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М.Номис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вибрав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найкращі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зразки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приказок</a:t>
            </a:r>
            <a:r>
              <a:rPr lang="ru-RU" sz="2000" dirty="0">
                <a:latin typeface="Comic Sans MS" pitchFamily="66" charset="0"/>
                <a:cs typeface="+mn-cs"/>
              </a:rPr>
              <a:t>, загадок, </a:t>
            </a:r>
            <a:r>
              <a:rPr lang="ru-RU" sz="2000" dirty="0" err="1">
                <a:latin typeface="Comic Sans MS" pitchFamily="66" charset="0"/>
                <a:cs typeface="+mn-cs"/>
              </a:rPr>
              <a:t>промовок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фразеологічних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висловів</a:t>
            </a:r>
            <a:r>
              <a:rPr lang="ru-RU" sz="2000" dirty="0">
                <a:latin typeface="Comic Sans MS" pitchFamily="66" charset="0"/>
                <a:cs typeface="+mn-cs"/>
              </a:rPr>
              <a:t>, </a:t>
            </a:r>
            <a:r>
              <a:rPr lang="ru-RU" sz="2000" dirty="0" err="1">
                <a:latin typeface="Comic Sans MS" pitchFamily="66" charset="0"/>
                <a:cs typeface="+mn-cs"/>
              </a:rPr>
              <a:t>ідіом</a:t>
            </a:r>
            <a:r>
              <a:rPr lang="ru-RU" sz="2000" dirty="0">
                <a:latin typeface="Comic Sans MS" pitchFamily="66" charset="0"/>
                <a:cs typeface="+mn-cs"/>
              </a:rPr>
              <a:t> та </a:t>
            </a:r>
            <a:r>
              <a:rPr lang="ru-RU" sz="2000" dirty="0" err="1">
                <a:latin typeface="Comic Sans MS" pitchFamily="66" charset="0"/>
                <a:cs typeface="+mn-cs"/>
              </a:rPr>
              <a:t>інших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народно-розмовних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словесних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традиційних</a:t>
            </a:r>
            <a:r>
              <a:rPr lang="ru-RU" sz="2000" dirty="0">
                <a:latin typeface="Comic Sans MS" pitchFamily="66" charset="0"/>
                <a:cs typeface="+mn-cs"/>
              </a:rPr>
              <a:t> формул.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 У </a:t>
            </a:r>
            <a:r>
              <a:rPr lang="ru-RU" sz="2000" dirty="0" err="1">
                <a:latin typeface="Comic Sans MS" pitchFamily="66" charset="0"/>
                <a:cs typeface="+mn-cs"/>
              </a:rPr>
              <a:t>результаті</a:t>
            </a:r>
            <a:r>
              <a:rPr lang="ru-RU" sz="2000" dirty="0">
                <a:latin typeface="Comic Sans MS" pitchFamily="66" charset="0"/>
                <a:cs typeface="+mn-cs"/>
              </a:rPr>
              <a:t> такого </a:t>
            </a:r>
            <a:r>
              <a:rPr lang="ru-RU" sz="2000" dirty="0" err="1">
                <a:latin typeface="Comic Sans MS" pitchFamily="66" charset="0"/>
                <a:cs typeface="+mn-cs"/>
              </a:rPr>
              <a:t>відбору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u="sng" dirty="0" err="1">
                <a:latin typeface="Comic Sans MS" pitchFamily="66" charset="0"/>
                <a:cs typeface="+mn-cs"/>
              </a:rPr>
              <a:t>тільки</a:t>
            </a:r>
            <a:r>
              <a:rPr lang="ru-RU" sz="2000" u="sng" dirty="0">
                <a:latin typeface="Comic Sans MS" pitchFamily="66" charset="0"/>
                <a:cs typeface="+mn-cs"/>
              </a:rPr>
              <a:t> </a:t>
            </a:r>
            <a:r>
              <a:rPr lang="ru-RU" sz="2000" u="sng" dirty="0" err="1">
                <a:latin typeface="Comic Sans MS" pitchFamily="66" charset="0"/>
                <a:cs typeface="+mn-cs"/>
              </a:rPr>
              <a:t>десяту</a:t>
            </a:r>
            <a:r>
              <a:rPr lang="ru-RU" sz="2000" u="sng" dirty="0">
                <a:latin typeface="Comic Sans MS" pitchFamily="66" charset="0"/>
                <a:cs typeface="+mn-cs"/>
              </a:rPr>
              <a:t> </a:t>
            </a:r>
            <a:r>
              <a:rPr lang="ru-RU" sz="2000" u="sng" dirty="0" err="1">
                <a:latin typeface="Comic Sans MS" pitchFamily="66" charset="0"/>
                <a:cs typeface="+mn-cs"/>
              </a:rPr>
              <a:t>частину</a:t>
            </a:r>
            <a:r>
              <a:rPr lang="ru-RU" sz="2000" u="sng" dirty="0">
                <a:latin typeface="Comic Sans MS" pitchFamily="66" charset="0"/>
                <a:cs typeface="+mn-cs"/>
              </a:rPr>
              <a:t> </a:t>
            </a:r>
            <a:r>
              <a:rPr lang="ru-RU" sz="2000" u="sng" dirty="0" err="1">
                <a:latin typeface="Comic Sans MS" pitchFamily="66" charset="0"/>
                <a:cs typeface="+mn-cs"/>
              </a:rPr>
              <a:t>зібраного</a:t>
            </a:r>
            <a:r>
              <a:rPr lang="ru-RU" sz="2000" u="sng" dirty="0">
                <a:latin typeface="Comic Sans MS" pitchFamily="66" charset="0"/>
                <a:cs typeface="+mn-cs"/>
              </a:rPr>
              <a:t> </a:t>
            </a:r>
            <a:r>
              <a:rPr lang="ru-RU" sz="2000" u="sng" dirty="0" err="1">
                <a:latin typeface="Comic Sans MS" pitchFamily="66" charset="0"/>
                <a:cs typeface="+mn-cs"/>
              </a:rPr>
              <a:t>матеріалу</a:t>
            </a:r>
            <a:r>
              <a:rPr lang="ru-RU" sz="2000" u="sng" dirty="0">
                <a:latin typeface="Comic Sans MS" pitchFamily="66" charset="0"/>
                <a:cs typeface="+mn-cs"/>
              </a:rPr>
              <a:t> </a:t>
            </a:r>
            <a:r>
              <a:rPr lang="ru-RU" sz="2000" u="sng" dirty="0" err="1">
                <a:latin typeface="Comic Sans MS" pitchFamily="66" charset="0"/>
                <a:cs typeface="+mn-cs"/>
              </a:rPr>
              <a:t>було</a:t>
            </a:r>
            <a:r>
              <a:rPr lang="ru-RU" sz="2000" u="sng" dirty="0">
                <a:latin typeface="Comic Sans MS" pitchFamily="66" charset="0"/>
                <a:cs typeface="+mn-cs"/>
              </a:rPr>
              <a:t> </a:t>
            </a:r>
            <a:r>
              <a:rPr lang="ru-RU" sz="2000" u="sng" dirty="0" err="1">
                <a:latin typeface="Comic Sans MS" pitchFamily="66" charset="0"/>
                <a:cs typeface="+mn-cs"/>
              </a:rPr>
              <a:t>надруковано</a:t>
            </a:r>
            <a:r>
              <a:rPr lang="ru-RU" sz="2000" dirty="0">
                <a:latin typeface="Comic Sans MS" pitchFamily="66" charset="0"/>
                <a:cs typeface="+mn-cs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latin typeface="Comic Sans MS" pitchFamily="66" charset="0"/>
                <a:cs typeface="+mn-cs"/>
              </a:rPr>
              <a:t>Збірник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прислів'їв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і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приказок</a:t>
            </a:r>
            <a:r>
              <a:rPr lang="ru-RU" sz="2000" dirty="0">
                <a:latin typeface="Comic Sans MS" pitchFamily="66" charset="0"/>
                <a:cs typeface="+mn-cs"/>
              </a:rPr>
              <a:t> М. </a:t>
            </a:r>
            <a:r>
              <a:rPr lang="ru-RU" sz="2000" dirty="0" err="1">
                <a:latin typeface="Comic Sans MS" pitchFamily="66" charset="0"/>
                <a:cs typeface="+mn-cs"/>
              </a:rPr>
              <a:t>Номиса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містить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близько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  <a:cs typeface="+mn-cs"/>
              </a:rPr>
              <a:t>15.000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зразків</a:t>
            </a:r>
            <a:r>
              <a:rPr lang="ru-RU" sz="2000" dirty="0">
                <a:latin typeface="Comic Sans MS" pitchFamily="66" charset="0"/>
                <a:cs typeface="+mn-cs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відібраних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дійсно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з</a:t>
            </a:r>
            <a:r>
              <a:rPr lang="ru-RU" sz="2000" dirty="0">
                <a:latin typeface="Comic Sans MS" pitchFamily="66" charset="0"/>
                <a:cs typeface="+mn-cs"/>
              </a:rPr>
              <a:t> </a:t>
            </a:r>
            <a:r>
              <a:rPr lang="ru-RU" sz="2000" dirty="0" err="1">
                <a:latin typeface="Comic Sans MS" pitchFamily="66" charset="0"/>
                <a:cs typeface="+mn-cs"/>
              </a:rPr>
              <a:t>художнім</a:t>
            </a:r>
            <a:r>
              <a:rPr lang="ru-RU" sz="2000" dirty="0">
                <a:latin typeface="Comic Sans MS" pitchFamily="66" charset="0"/>
                <a:cs typeface="+mn-cs"/>
              </a:rPr>
              <a:t> смаком.</a:t>
            </a:r>
            <a:r>
              <a:rPr lang="uk-UA" sz="2000" dirty="0">
                <a:latin typeface="+mn-lt"/>
                <a:cs typeface="+mn-cs"/>
              </a:rPr>
              <a:t> </a:t>
            </a:r>
            <a:r>
              <a:rPr lang="uk-UA" sz="2000" dirty="0">
                <a:latin typeface="Comic Sans MS" pitchFamily="66" charset="0"/>
                <a:cs typeface="+mn-cs"/>
              </a:rPr>
              <a:t>Всі паремійні </a:t>
            </a:r>
            <a:r>
              <a:rPr lang="uk-UA" sz="2000" u="sng" dirty="0">
                <a:latin typeface="Comic Sans MS" pitchFamily="66" charset="0"/>
                <a:cs typeface="+mn-cs"/>
              </a:rPr>
              <a:t>матеріали, які не ввійшли до збірника, й досі не знайдено.</a:t>
            </a:r>
            <a:endParaRPr lang="ru-RU" sz="2000" u="sng" dirty="0">
              <a:latin typeface="Comic Sans MS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B283-01CD-48E3-927F-98D8C15181DA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Заставка_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428604"/>
            <a:ext cx="6715172" cy="6370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uk-UA" sz="2800" dirty="0">
                <a:latin typeface="Comic Sans MS" pitchFamily="66" charset="0"/>
                <a:cs typeface="+mn-cs"/>
              </a:rPr>
              <a:t>Перед </a:t>
            </a:r>
            <a:r>
              <a:rPr lang="uk-UA" sz="2800" dirty="0" err="1">
                <a:latin typeface="Comic Sans MS" pitchFamily="66" charset="0"/>
                <a:cs typeface="+mn-cs"/>
              </a:rPr>
              <a:t>Номисом</a:t>
            </a:r>
            <a:r>
              <a:rPr lang="uk-UA" sz="2800" dirty="0">
                <a:latin typeface="Comic Sans MS" pitchFamily="66" charset="0"/>
                <a:cs typeface="+mn-cs"/>
              </a:rPr>
              <a:t> як укладачем постало складне питання класифікації матеріалу, оскільки одержані друковані і рукописні матеріали мали різні системи класифікації або надсилались невпорядкованими. Панівним в українській </a:t>
            </a:r>
            <a:r>
              <a:rPr lang="uk-UA" sz="2800" dirty="0" err="1">
                <a:latin typeface="Comic Sans MS" pitchFamily="66" charset="0"/>
                <a:cs typeface="+mn-cs"/>
              </a:rPr>
              <a:t>пареміографії</a:t>
            </a:r>
            <a:r>
              <a:rPr lang="uk-UA" sz="2800" dirty="0">
                <a:latin typeface="Comic Sans MS" pitchFamily="66" charset="0"/>
                <a:cs typeface="+mn-cs"/>
              </a:rPr>
              <a:t> до того часу був алфавітний принцип систематизації матеріалу.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Comic Sans MS" pitchFamily="66" charset="0"/>
                <a:cs typeface="+mn-cs"/>
              </a:rPr>
              <a:t>  М. </a:t>
            </a:r>
            <a:r>
              <a:rPr lang="uk-UA" sz="2800" dirty="0" err="1">
                <a:latin typeface="Comic Sans MS" pitchFamily="66" charset="0"/>
                <a:cs typeface="+mn-cs"/>
              </a:rPr>
              <a:t>Номис</a:t>
            </a:r>
            <a:r>
              <a:rPr lang="uk-UA" sz="2800" dirty="0">
                <a:latin typeface="Comic Sans MS" pitchFamily="66" charset="0"/>
                <a:cs typeface="+mn-cs"/>
              </a:rPr>
              <a:t> </a:t>
            </a:r>
            <a:r>
              <a:rPr lang="uk-UA" sz="2800" u="sng" dirty="0">
                <a:latin typeface="Comic Sans MS" pitchFamily="66" charset="0"/>
                <a:cs typeface="+mn-cs"/>
              </a:rPr>
              <a:t>уперше в українській </a:t>
            </a:r>
            <a:r>
              <a:rPr lang="uk-UA" sz="2800" u="sng" dirty="0" err="1">
                <a:latin typeface="Comic Sans MS" pitchFamily="66" charset="0"/>
                <a:cs typeface="+mn-cs"/>
              </a:rPr>
              <a:t>пареміографії</a:t>
            </a:r>
            <a:r>
              <a:rPr lang="uk-UA" sz="2800" u="sng" dirty="0">
                <a:latin typeface="Comic Sans MS" pitchFamily="66" charset="0"/>
                <a:cs typeface="+mn-cs"/>
              </a:rPr>
              <a:t> застосував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cs typeface="+mn-cs"/>
              </a:rPr>
              <a:t>тематичний принцип.</a:t>
            </a:r>
            <a:endParaRPr lang="ru-RU" sz="4400" b="1" dirty="0"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0D6D6-BF95-4AD3-8C43-9410E418C3B3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114</Words>
  <Application>Microsoft Office PowerPoint</Application>
  <PresentationFormat>Экран (4:3)</PresentationFormat>
  <Paragraphs>53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Calibri</vt:lpstr>
      <vt:lpstr>Arial</vt:lpstr>
      <vt:lpstr>Comic Sans MS</vt:lpstr>
      <vt:lpstr>Тема Office</vt:lpstr>
      <vt:lpstr>Слайд 1</vt:lpstr>
      <vt:lpstr>Слайд 2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Admin</cp:lastModifiedBy>
  <cp:revision>29</cp:revision>
  <dcterms:created xsi:type="dcterms:W3CDTF">2015-05-13T11:52:26Z</dcterms:created>
  <dcterms:modified xsi:type="dcterms:W3CDTF">2016-01-23T14:05:50Z</dcterms:modified>
</cp:coreProperties>
</file>