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FBB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48" d="100"/>
          <a:sy n="48" d="100"/>
        </p:scale>
        <p:origin x="-1146" y="2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19310-DCB7-47A7-AD72-B0B68D91A105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F335F-9957-4253-8A6F-D8CFE80EF0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19310-DCB7-47A7-AD72-B0B68D91A105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F335F-9957-4253-8A6F-D8CFE80EF0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19310-DCB7-47A7-AD72-B0B68D91A105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F335F-9957-4253-8A6F-D8CFE80EF0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19310-DCB7-47A7-AD72-B0B68D91A105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F335F-9957-4253-8A6F-D8CFE80EF0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19310-DCB7-47A7-AD72-B0B68D91A105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F335F-9957-4253-8A6F-D8CFE80EF0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19310-DCB7-47A7-AD72-B0B68D91A105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F335F-9957-4253-8A6F-D8CFE80EF0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19310-DCB7-47A7-AD72-B0B68D91A105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F335F-9957-4253-8A6F-D8CFE80EF0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19310-DCB7-47A7-AD72-B0B68D91A105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F335F-9957-4253-8A6F-D8CFE80EF0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19310-DCB7-47A7-AD72-B0B68D91A105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F335F-9957-4253-8A6F-D8CFE80EF0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19310-DCB7-47A7-AD72-B0B68D91A105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F335F-9957-4253-8A6F-D8CFE80EF0D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19310-DCB7-47A7-AD72-B0B68D91A105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38F335F-9957-4253-8A6F-D8CFE80EF0D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19310-DCB7-47A7-AD72-B0B68D91A105}" type="datetimeFigureOut">
              <a:rPr lang="ru-RU" smtClean="0"/>
              <a:t>13.03.2014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838F335F-9957-4253-8A6F-D8CFE80EF0D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73" r:id="rId1"/>
    <p:sldLayoutId id="2147483974" r:id="rId2"/>
    <p:sldLayoutId id="2147483975" r:id="rId3"/>
    <p:sldLayoutId id="2147483976" r:id="rId4"/>
    <p:sldLayoutId id="2147483977" r:id="rId5"/>
    <p:sldLayoutId id="2147483978" r:id="rId6"/>
    <p:sldLayoutId id="2147483979" r:id="rId7"/>
    <p:sldLayoutId id="2147483980" r:id="rId8"/>
    <p:sldLayoutId id="2147483981" r:id="rId9"/>
    <p:sldLayoutId id="2147483982" r:id="rId10"/>
    <p:sldLayoutId id="2147483983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9552" y="3140968"/>
            <a:ext cx="7851648" cy="1828800"/>
          </a:xfrm>
        </p:spPr>
        <p:txBody>
          <a:bodyPr>
            <a:noAutofit/>
          </a:bodyPr>
          <a:lstStyle/>
          <a:p>
            <a:pPr algn="ctr"/>
            <a:r>
              <a:rPr lang="uk-UA" sz="8000" b="1" i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Кримінально - виконавче право України</a:t>
            </a:r>
            <a:endParaRPr lang="ru-RU" sz="8000" b="1" i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304835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1475655" y="63790"/>
            <a:ext cx="6624737" cy="792088"/>
          </a:xfrm>
          <a:prstGeom prst="horizontalScroll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 №2. Організація виконання покарань у виді  позбавлення волі. </a:t>
            </a:r>
            <a:endParaRPr lang="ru-RU" sz="20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37294" y="1335377"/>
            <a:ext cx="3133998" cy="911764"/>
          </a:xfrm>
          <a:prstGeom prst="roundRect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Виконання покарання у вигляді арешту</a:t>
            </a:r>
          </a:p>
          <a:p>
            <a:pPr algn="ctr"/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ст. 50 КВК України: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75856" y="1020274"/>
            <a:ext cx="5184576" cy="1332656"/>
          </a:xfrm>
          <a:prstGeom prst="rect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Особи,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засуджені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арешту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відбувають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покарання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як правило,   за 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місцем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засудження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в  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арештних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домах, а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військовослужбовці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на гауптвахтах.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3314900" y="1431219"/>
            <a:ext cx="378754" cy="720080"/>
          </a:xfrm>
          <a:prstGeom prst="rightArrow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47436" y="2884624"/>
            <a:ext cx="3133998" cy="911764"/>
          </a:xfrm>
          <a:prstGeom prst="roundRect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Виконання покарання у вигляді обмеження волі</a:t>
            </a:r>
          </a:p>
          <a:p>
            <a:pPr algn="ctr"/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ст. 56 КВК України: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75856" y="2507517"/>
            <a:ext cx="5184576" cy="1665978"/>
          </a:xfrm>
          <a:prstGeom prst="rect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Особи,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засуджені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обмеження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волі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відбувають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покарання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виправних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центрах, як       правило, у  межах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адміністративно-територіальної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одиниці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відповідно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до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місця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проживання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засудження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3317768" y="2944784"/>
            <a:ext cx="378754" cy="720080"/>
          </a:xfrm>
          <a:prstGeom prst="rightArrow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137294" y="4330190"/>
            <a:ext cx="3213940" cy="1584176"/>
          </a:xfrm>
          <a:prstGeom prst="roundRect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покарання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виді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тримання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в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дисциплінарному</a:t>
            </a: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батальйоні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військовослужбовців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ст. 56 КВК України: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798980" y="4500981"/>
            <a:ext cx="5184576" cy="1670888"/>
          </a:xfrm>
          <a:prstGeom prst="rect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Покарання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у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тримання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дисциплінарному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батальйоні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військовослужбовців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виконується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дисциплінарним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батальйоном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Організаційну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структуру  і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чисельність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дисциплінарного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батальйону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визначає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Міністерство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оборони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трелка вправо 12"/>
          <p:cNvSpPr/>
          <p:nvPr/>
        </p:nvSpPr>
        <p:spPr>
          <a:xfrm>
            <a:off x="3397102" y="4762238"/>
            <a:ext cx="378754" cy="720080"/>
          </a:xfrm>
          <a:prstGeom prst="rightArrow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0032973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37294" y="1335377"/>
            <a:ext cx="3133998" cy="911764"/>
          </a:xfrm>
          <a:prstGeom prst="roundRect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Виконання покарання у виді позбавлення  волі</a:t>
            </a:r>
          </a:p>
          <a:p>
            <a:pPr algn="ctr"/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ст. 86  КВК України: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775856" y="332656"/>
            <a:ext cx="5184576" cy="3096344"/>
          </a:xfrm>
          <a:prstGeom prst="rect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Arial" pitchFamily="34" charset="0"/>
              <a:buChar char="•"/>
            </a:pPr>
            <a:endParaRPr lang="ru-RU" dirty="0" smtClean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Особи,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засуджені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до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позбавлення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волі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направляються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для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відбування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покарання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не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пізніше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десятиденного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строку  з  дня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набрання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вироком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законної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сили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з  дня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надходження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суду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розпорядження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про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вироку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набрав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законної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сили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Вид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колонії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в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якій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засуджені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позбавлення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волі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відбувають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покарання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визначається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центральним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органом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виконавчої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влади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реалізує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державну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політику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у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сфері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кримінальних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покарань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 algn="just"/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3314900" y="1431219"/>
            <a:ext cx="378754" cy="720080"/>
          </a:xfrm>
          <a:prstGeom prst="rightArrow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37294" y="4504537"/>
            <a:ext cx="3133998" cy="911764"/>
          </a:xfrm>
          <a:prstGeom prst="roundRect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Виконання покарання у виді довічного позбавлення волі  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ст. 150 КВК України: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775856" y="3645024"/>
            <a:ext cx="5184576" cy="3024336"/>
          </a:xfrm>
          <a:prstGeom prst="rect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Засуджені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до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довічного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позбавлення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волі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відбувають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покарання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 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а)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чоловіки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 у  секторах максимального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рівня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безпеки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виправних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колоній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середнього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рівня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безпеки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та 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виправних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колоніях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максимального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рівня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безпеки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  </a:t>
            </a:r>
          </a:p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б)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жінки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у секторах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середнього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рівня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безпеки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виправних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колоній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мінімального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рівня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безпеки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загальними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умовами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тримання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та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виправних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колоніях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середнього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рівня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безпеки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3307626" y="4564697"/>
            <a:ext cx="378754" cy="720080"/>
          </a:xfrm>
          <a:prstGeom prst="rightArrow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949081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1337695" y="63790"/>
            <a:ext cx="6906714" cy="1132962"/>
          </a:xfrm>
          <a:prstGeom prst="horizontalScroll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 №3. Звільнення засуджених осіб від подальшого відбування покарання із місць позбавлення волі та міжнародний кримінально-виконавчий досвід. </a:t>
            </a:r>
            <a:endParaRPr lang="ru-RU" sz="20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783562" y="1265276"/>
            <a:ext cx="6152937" cy="662371"/>
          </a:xfrm>
          <a:prstGeom prst="roundRect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Підставами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звільнення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відбування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покарання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відповідно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 ст. 152 КВК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є: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658385" y="2194803"/>
            <a:ext cx="6586023" cy="504942"/>
          </a:xfrm>
          <a:prstGeom prst="rect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відбуття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строку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покарання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призначеного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вироком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суду;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658385" y="2872994"/>
            <a:ext cx="6586023" cy="471734"/>
          </a:xfrm>
          <a:prstGeom prst="rect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закон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амністію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677855" y="3491893"/>
            <a:ext cx="6566554" cy="396141"/>
          </a:xfrm>
          <a:prstGeom prst="rect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акт про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помилування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>
            <a:off x="985504" y="1461207"/>
            <a:ext cx="0" cy="5060774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Стрелка вправо 9"/>
          <p:cNvSpPr/>
          <p:nvPr/>
        </p:nvSpPr>
        <p:spPr>
          <a:xfrm>
            <a:off x="1023063" y="2117538"/>
            <a:ext cx="550967" cy="582207"/>
          </a:xfrm>
          <a:prstGeom prst="rightArrow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1023063" y="2786800"/>
            <a:ext cx="530024" cy="557928"/>
          </a:xfrm>
          <a:prstGeom prst="rightArrow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1003519" y="3456454"/>
            <a:ext cx="569113" cy="515899"/>
          </a:xfrm>
          <a:prstGeom prst="rightArrow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H="1">
            <a:off x="1023065" y="1461207"/>
            <a:ext cx="760497" cy="62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Прямоугольник 13"/>
          <p:cNvSpPr/>
          <p:nvPr/>
        </p:nvSpPr>
        <p:spPr>
          <a:xfrm>
            <a:off x="1658385" y="3999625"/>
            <a:ext cx="6582069" cy="523365"/>
          </a:xfrm>
          <a:prstGeom prst="rect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скасування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вироку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суду і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закриття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кримінального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провадження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1662338" y="4779096"/>
            <a:ext cx="6578116" cy="471734"/>
          </a:xfrm>
          <a:prstGeom prst="rect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закінчення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строків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давності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обвинувального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вироку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658384" y="5445601"/>
            <a:ext cx="6582069" cy="572878"/>
          </a:xfrm>
          <a:prstGeom prst="rect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умовно-дострокове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звільнення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відбування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покарання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670097" y="6123454"/>
            <a:ext cx="6582069" cy="572878"/>
          </a:xfrm>
          <a:prstGeom prst="rect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хвороба  та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інші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підстави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" name="Стрелка вправо 17"/>
          <p:cNvSpPr/>
          <p:nvPr/>
        </p:nvSpPr>
        <p:spPr>
          <a:xfrm>
            <a:off x="1010812" y="4022266"/>
            <a:ext cx="550967" cy="582207"/>
          </a:xfrm>
          <a:prstGeom prst="rightArrow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9" name="Стрелка вправо 18"/>
          <p:cNvSpPr/>
          <p:nvPr/>
        </p:nvSpPr>
        <p:spPr>
          <a:xfrm>
            <a:off x="1003519" y="4735999"/>
            <a:ext cx="530024" cy="557928"/>
          </a:xfrm>
          <a:prstGeom prst="rightArrow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0" name="Стрелка вправо 19"/>
          <p:cNvSpPr/>
          <p:nvPr/>
        </p:nvSpPr>
        <p:spPr>
          <a:xfrm>
            <a:off x="985504" y="5502580"/>
            <a:ext cx="569113" cy="515899"/>
          </a:xfrm>
          <a:prstGeom prst="rightArrow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1" name="Стрелка вправо 20"/>
          <p:cNvSpPr/>
          <p:nvPr/>
        </p:nvSpPr>
        <p:spPr>
          <a:xfrm>
            <a:off x="1001740" y="6112661"/>
            <a:ext cx="569113" cy="515899"/>
          </a:xfrm>
          <a:prstGeom prst="rightArrow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580138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695130" y="260649"/>
            <a:ext cx="7920879" cy="2088232"/>
          </a:xfrm>
          <a:prstGeom prst="roundRect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Мінімальні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стандартні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правила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поводження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увязненими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разом з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іншими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документами,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прийнятими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рамках ООН з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пенітенціарних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проблем,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складають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міжнародно-правовий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інститут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захисту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прав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людини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засудженої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умовах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позбавлення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волі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як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елемент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єдиної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системи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міжнародного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права,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єдиного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міжнародного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механізму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реалізації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відіграють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значну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роль у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справі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підвищення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поваги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демократичних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прав і свобод, у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зміцненні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миру та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демократії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95536" y="2492896"/>
            <a:ext cx="8496944" cy="3888432"/>
          </a:xfrm>
          <a:prstGeom prst="rect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держави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де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норми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захисту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всіх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осіб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підлягали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будь-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якій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затримання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тюремного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ув'язнення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не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відповідають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Мінімальним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стандартним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правилам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поводження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в'язнями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приймають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правила.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Мінімальні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стандартні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правила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втілюються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національне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законодавство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інші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положення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урахуванням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якщо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необхідно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адаптації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чинних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законів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культури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але без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шкоди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для духу і мети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цих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Правил.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Мінімальні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стандартні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правила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надаються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розпорядження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всіх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осіб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зокрема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розпорядження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посадових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осіб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займаються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підтриманням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правопорядку, і персоналу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виправних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закладів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для того,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щоб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вони могли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застосовувати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виконувати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системі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карного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правосуддя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Мінімальні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стандартні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правила,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втілені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національне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законодавство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в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інші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положення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доводяться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відома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роз'яснюються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серед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усіх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в'язнів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всіх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затриманих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осіб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під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час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прийняття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відповідних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закладів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і в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період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ув'язнення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9965920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1337695" y="63790"/>
            <a:ext cx="6258641" cy="700914"/>
          </a:xfrm>
          <a:prstGeom prst="horizontalScroll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 №4. Основи пенітенціарної психології.</a:t>
            </a:r>
            <a:endParaRPr lang="ru-RU" sz="20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26325" y="998765"/>
            <a:ext cx="2429234" cy="911764"/>
          </a:xfrm>
          <a:prstGeom prst="roundRect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Пенітенціарна психологія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26176" y="764704"/>
            <a:ext cx="5661978" cy="1468201"/>
          </a:xfrm>
          <a:prstGeom prst="rect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є одним з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напрямів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юридичної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психології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досліджує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психологічні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закономірності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динаміки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особистості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процесі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відбування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покарання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у тому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числі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у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місцях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позбавлення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волі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та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особливості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формування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функціонування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мікрогруп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засуджених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7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2818444" y="1079057"/>
            <a:ext cx="378754" cy="720080"/>
          </a:xfrm>
          <a:prstGeom prst="rightArrow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26325" y="2385305"/>
            <a:ext cx="2429234" cy="911764"/>
          </a:xfrm>
          <a:prstGeom prst="roundRect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Предмет пенітенціарної психології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326176" y="2385305"/>
            <a:ext cx="5661978" cy="1145825"/>
          </a:xfrm>
          <a:prstGeom prst="rect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психічні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явища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виникають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позбавленні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свободи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застосуванні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видів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покарань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психологічні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умови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особливості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процесу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корекції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ресоціалізації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особистості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засуджених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7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трелка вправо 9"/>
          <p:cNvSpPr/>
          <p:nvPr/>
        </p:nvSpPr>
        <p:spPr>
          <a:xfrm>
            <a:off x="2818444" y="2465597"/>
            <a:ext cx="378754" cy="720080"/>
          </a:xfrm>
          <a:prstGeom prst="rightArrow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67544" y="3717032"/>
            <a:ext cx="8352928" cy="2952328"/>
          </a:xfrm>
          <a:prstGeom prst="roundRect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Традиційно</a:t>
            </a:r>
            <a:r>
              <a:rPr lang="ru-RU" sz="1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6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пенітенціарній</a:t>
            </a:r>
            <a:r>
              <a:rPr lang="ru-RU" sz="1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6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виправно-трудовій</a:t>
            </a:r>
            <a:r>
              <a:rPr lang="ru-RU" sz="1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 </a:t>
            </a:r>
            <a:r>
              <a:rPr lang="ru-RU" sz="16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психології</a:t>
            </a:r>
            <a:r>
              <a:rPr lang="ru-RU" sz="1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виділялися</a:t>
            </a:r>
            <a:r>
              <a:rPr lang="ru-RU" sz="1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наступні</a:t>
            </a:r>
            <a:r>
              <a:rPr lang="ru-RU" sz="1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типи</a:t>
            </a:r>
            <a:r>
              <a:rPr lang="ru-RU" sz="1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засуджених</a:t>
            </a:r>
            <a:r>
              <a:rPr lang="ru-RU" sz="1600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актив - особи з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вираженою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позитивною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спрямованістю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характеризуються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активною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участю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трудовому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процесі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ініціативним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ставленням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ретельністю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виконанні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доручень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позитивним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впливом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членів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групи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резерв -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засуджені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беруть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участь у трудовому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процесі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у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навчанні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але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поведінка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їх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характеризується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незначною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ініціативністю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пасив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засуджені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невизначеною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спрямованістю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вагаються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виборі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стратегії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тактики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своєї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поведінки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їхні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вчинки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значною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мірою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залежать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ситуації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 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засуджені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 негативною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спрямованістю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ті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для кого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характерні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порушення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режиму,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негативне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ставлення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 будь-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яких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форм позитивного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впливу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підвищена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6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конфліктність</a:t>
            </a:r>
            <a:r>
              <a:rPr lang="ru-RU" sz="16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6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8937782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43608" y="908720"/>
            <a:ext cx="7125113" cy="924475"/>
          </a:xfrm>
        </p:spPr>
        <p:txBody>
          <a:bodyPr/>
          <a:lstStyle/>
          <a:p>
            <a:pPr algn="ctr"/>
            <a:r>
              <a:rPr lang="uk-UA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Література:</a:t>
            </a:r>
            <a:endParaRPr lang="ru-RU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807361"/>
            <a:ext cx="8136903" cy="4051437"/>
          </a:xfrm>
        </p:spPr>
        <p:txBody>
          <a:bodyPr>
            <a:normAutofit/>
          </a:bodyPr>
          <a:lstStyle/>
          <a:p>
            <a:endParaRPr lang="ru-RU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Кримінально-виконавчий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кодекс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 Кодекс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11.07.2003 №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1129-IV.//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Відомомості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Верховної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Ради. – 2004. – №3-4. – Ст. 21. </a:t>
            </a:r>
            <a:endParaRPr lang="ru-RU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Степанюк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А.Х.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Кримінально-виконавче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право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підруч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/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Х. 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Степанюк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-  X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.: Право, 2010. - 320 с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Голіна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В.В.Кримінально-виконавче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право.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підруч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/ В.В.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Голіна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А.Х.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Степанюк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–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Х. : Право, 2011. – 328 с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Джужа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О.М.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Кримінально-виконавче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право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навч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посіб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/ О. М. 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Джужа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С. Я. 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Фаренюк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В. О. 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Корчинський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ін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.—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К.: 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Юрінком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Інтер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2002. — 448 с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Денисова Т.А.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Кримінально-виконавче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право. </a:t>
            </a:r>
            <a:r>
              <a:rPr lang="ru-RU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підруч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/ Денисов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С. Ф., Денисова Т. А., 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Мінаєв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М. М., 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Хашев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В. 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К.: </a:t>
            </a:r>
            <a:r>
              <a:rPr lang="ru-RU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Істина</a:t>
            </a:r>
            <a:r>
              <a:rPr lang="ru-RU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, 2008. — 400 с.</a:t>
            </a:r>
          </a:p>
        </p:txBody>
      </p:sp>
    </p:spTree>
    <p:extLst>
      <p:ext uri="{BB962C8B-B14F-4D97-AF65-F5344CB8AC3E}">
        <p14:creationId xmlns:p14="http://schemas.microsoft.com/office/powerpoint/2010/main" val="269690489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37220" y="0"/>
            <a:ext cx="8229600" cy="648072"/>
          </a:xfrm>
        </p:spPr>
        <p:txBody>
          <a:bodyPr>
            <a:normAutofit/>
          </a:bodyPr>
          <a:lstStyle/>
          <a:p>
            <a:pPr algn="ctr"/>
            <a:r>
              <a:rPr lang="uk-UA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Змістовий модуль №1. Загальна частина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1475655" y="548680"/>
            <a:ext cx="6624737" cy="792088"/>
          </a:xfrm>
          <a:prstGeom prst="horizontalScroll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 №1. Поняття кримінально-виконавчого права. </a:t>
            </a:r>
            <a:endParaRPr lang="ru-RU" sz="20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789249" y="1496143"/>
            <a:ext cx="7887207" cy="7200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теорії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кримінально-виконавчого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права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поняття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"</a:t>
            </a:r>
            <a:r>
              <a:rPr lang="ru-RU" b="1" i="1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кримінально-виконавче</a:t>
            </a:r>
            <a:r>
              <a:rPr lang="ru-RU" b="1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право"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традиційно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вживається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у таких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значеннях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: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07603" y="2492896"/>
            <a:ext cx="7308813" cy="108012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кримінально-виконавче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право - </a:t>
            </a:r>
            <a:r>
              <a:rPr lang="ru-RU" b="1" i="1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b="1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галузь</a:t>
            </a:r>
            <a:r>
              <a:rPr lang="ru-RU" b="1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права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регулює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діяльність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органів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установ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покарань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правовідносини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виникають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процесі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та з приводу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відбування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покарань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007603" y="3725416"/>
            <a:ext cx="7308813" cy="1080120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кримінально-виконавче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право - </a:t>
            </a:r>
            <a:r>
              <a:rPr lang="ru-RU" b="1" i="1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b="1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галузь</a:t>
            </a:r>
            <a:r>
              <a:rPr lang="ru-RU" b="1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правової</a:t>
            </a:r>
            <a:r>
              <a:rPr lang="ru-RU" b="1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науки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вивчає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з одного боку,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вказану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діяльність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а з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іншого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галузь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права, яка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регулює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історію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теорію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кримінально-виконавчого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права;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007603" y="4941168"/>
            <a:ext cx="7308813" cy="1584176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кримінально-виконавче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право - </a:t>
            </a:r>
            <a:r>
              <a:rPr lang="ru-RU" b="1" i="1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b="1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навчальна</a:t>
            </a:r>
            <a:r>
              <a:rPr lang="ru-RU" b="1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дисципліна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в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ході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вивчення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якої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набуваються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відповідні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знання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теорії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кримінально-виконавчого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права,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вивчаються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основні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напрямки та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зміст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відповідних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органів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покарань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норми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кримінально-виконавчого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законодавства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единительная линия 9"/>
          <p:cNvCxnSpPr>
            <a:stCxn id="5" idx="1"/>
          </p:cNvCxnSpPr>
          <p:nvPr/>
        </p:nvCxnSpPr>
        <p:spPr>
          <a:xfrm flipH="1">
            <a:off x="395536" y="1856183"/>
            <a:ext cx="39371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395536" y="1856183"/>
            <a:ext cx="0" cy="4021089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Стрелка вправо 12"/>
          <p:cNvSpPr/>
          <p:nvPr/>
        </p:nvSpPr>
        <p:spPr>
          <a:xfrm>
            <a:off x="395536" y="2672916"/>
            <a:ext cx="378754" cy="720080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>
            <a:off x="389655" y="3905436"/>
            <a:ext cx="378754" cy="720080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>
            <a:off x="410495" y="5373216"/>
            <a:ext cx="378754" cy="720080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775900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1475654" y="85090"/>
            <a:ext cx="6624737" cy="792088"/>
          </a:xfrm>
          <a:prstGeom prst="horizontalScroll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 №2. Розвиток кримінально-виконавчого законодавства України та його основні джерела. </a:t>
            </a:r>
            <a:endParaRPr lang="ru-RU" sz="20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58211" y="1147661"/>
            <a:ext cx="8352928" cy="132768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Відповідно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до ст. 2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Кримінально-виконавчого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кодексу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кримінально-виконавче</a:t>
            </a:r>
            <a:r>
              <a:rPr lang="ru-RU" b="1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законодавство</a:t>
            </a:r>
            <a:r>
              <a:rPr lang="ru-RU" b="1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b="1" i="1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складається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Кримінально-виконавчого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кодексу 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нормативно-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правових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актів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чинних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міжнародних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договорів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згода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обов'язковість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яких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надана</a:t>
            </a:r>
            <a:r>
              <a:rPr lang="ru-RU" b="0" i="0" dirty="0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 Верховною Радою </a:t>
            </a:r>
            <a:r>
              <a:rPr lang="ru-RU" b="0" i="0" dirty="0" err="1" smtClean="0">
                <a:solidFill>
                  <a:srgbClr val="000000"/>
                </a:solidFill>
                <a:effectLst/>
                <a:latin typeface="Times New Roman" pitchFamily="18" charset="0"/>
                <a:cs typeface="Times New Roman" pitchFamily="18" charset="0"/>
              </a:rPr>
              <a:t>України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924739" y="2793101"/>
            <a:ext cx="7643701" cy="132474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Мета і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завдання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кримінально-виконавчого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законодавства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сформульовані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ст. 1 КВК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згідно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якою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порядок і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умови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відбування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кримінальних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покарань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спрямовані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захист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інтересів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особи,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суспільства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держави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реалізується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через: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093857" y="4346040"/>
            <a:ext cx="7281531" cy="494522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створення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умов для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виправлення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ресоціалізації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засуджених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105825" y="5019737"/>
            <a:ext cx="7281531" cy="7200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запобігання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вчиненню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нових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злочинів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як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засудженими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так і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іншими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особами;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147256" y="5892051"/>
            <a:ext cx="7281531" cy="7200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—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запобігання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тортурам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нелюдському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такому,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принижує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гідність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поводженню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із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засудженими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27860" y="3455472"/>
            <a:ext cx="0" cy="297214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" name="Стрелка вправо 10"/>
          <p:cNvSpPr/>
          <p:nvPr/>
        </p:nvSpPr>
        <p:spPr>
          <a:xfrm>
            <a:off x="527860" y="4233261"/>
            <a:ext cx="378754" cy="720080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545985" y="5052262"/>
            <a:ext cx="378754" cy="720080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трелка вправо 12"/>
          <p:cNvSpPr/>
          <p:nvPr/>
        </p:nvSpPr>
        <p:spPr>
          <a:xfrm>
            <a:off x="542819" y="5923556"/>
            <a:ext cx="378754" cy="720080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7" name="Прямая соединительная линия 16"/>
          <p:cNvCxnSpPr/>
          <p:nvPr/>
        </p:nvCxnSpPr>
        <p:spPr>
          <a:xfrm flipH="1">
            <a:off x="558211" y="3455472"/>
            <a:ext cx="39371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4414809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395130" y="210033"/>
            <a:ext cx="2736304" cy="911764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Джерела </a:t>
            </a:r>
            <a:r>
              <a:rPr lang="uk-UA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кримінально-</a:t>
            </a:r>
            <a:r>
              <a:rPr lang="uk-UA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виконавчого права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79507" y="149181"/>
            <a:ext cx="5184576" cy="1033469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органів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влади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інших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уповноважених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органів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держави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містять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норми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кримінально-виконавчого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права.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3131434" y="305875"/>
            <a:ext cx="378754" cy="720080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000803" y="1396750"/>
            <a:ext cx="5445834" cy="47302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Основні джерела кримінально-виконавчого права: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05879" y="2013788"/>
            <a:ext cx="8035687" cy="9451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Конституція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У ч. 1 ст. 62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Конституції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міститься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норма, яка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передбачає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ніхто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не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може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бути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підданий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кримінальному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покаранню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вину не буде доведено в законному порядку і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встановлено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вироком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суду.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705879" y="2958983"/>
            <a:ext cx="8035687" cy="7200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2) Кодекси України. 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Наприклад: Кримінально – виконавчий кодекс, Кримінальний кодекс, Кримінально-процесуальний кодекс та інші.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708110" y="3679063"/>
            <a:ext cx="8035687" cy="107674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3)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Закони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b="1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Наприклад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Державну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кримінально-виконавчу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службу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Про прокуратуру, Про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застусування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амністії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Україні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Про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адміністративний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нагляд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 особами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звільненими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місць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позбавлення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волі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інші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08110" y="4755810"/>
            <a:ext cx="8035687" cy="974523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4) Укази Президента України та Постанови Кабінету Міністрів . </a:t>
            </a:r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Наприклад:  Указ Президента Про положення  про порядок здійснення помилування та інші.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708110" y="5698670"/>
            <a:ext cx="8035687" cy="109699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5)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Міжнародно-правові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акти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ратифіковані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встановленому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законом порядку.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Наприклад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: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Європейська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конвенція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"Про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нагляд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умовно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засудженими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умовно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звільненими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правопорушниками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" (1964 р.) "Про передачу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засуджених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осіб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" (1983 р.)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H="1">
            <a:off x="310006" y="1633261"/>
            <a:ext cx="1690798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>
            <a:off x="310006" y="1633261"/>
            <a:ext cx="0" cy="4286467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Стрелка вправо 14"/>
          <p:cNvSpPr/>
          <p:nvPr/>
        </p:nvSpPr>
        <p:spPr>
          <a:xfrm>
            <a:off x="323802" y="3682308"/>
            <a:ext cx="378754" cy="720080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6" name="Стрелка вправо 15"/>
          <p:cNvSpPr/>
          <p:nvPr/>
        </p:nvSpPr>
        <p:spPr>
          <a:xfrm>
            <a:off x="323802" y="4658003"/>
            <a:ext cx="378754" cy="720080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Стрелка вправо 16"/>
          <p:cNvSpPr/>
          <p:nvPr/>
        </p:nvSpPr>
        <p:spPr>
          <a:xfrm>
            <a:off x="323802" y="5766743"/>
            <a:ext cx="378754" cy="720080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Стрелка вправо 21"/>
          <p:cNvSpPr/>
          <p:nvPr/>
        </p:nvSpPr>
        <p:spPr>
          <a:xfrm>
            <a:off x="316823" y="1986533"/>
            <a:ext cx="378754" cy="720080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Стрелка вправо 22"/>
          <p:cNvSpPr/>
          <p:nvPr/>
        </p:nvSpPr>
        <p:spPr>
          <a:xfrm>
            <a:off x="316823" y="2882068"/>
            <a:ext cx="378754" cy="720080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0731904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1475654" y="85090"/>
            <a:ext cx="6624737" cy="792088"/>
          </a:xfrm>
          <a:prstGeom prst="horizontalScroll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 №3. Теоретичні засади </a:t>
            </a:r>
            <a:r>
              <a:rPr lang="uk-UA" sz="20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кримінопенології</a:t>
            </a:r>
            <a:r>
              <a:rPr lang="uk-UA" sz="2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і загальні проблеми </a:t>
            </a:r>
            <a:r>
              <a:rPr lang="uk-UA" sz="2000" b="1" dirty="0" err="1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пенальної</a:t>
            </a:r>
            <a:r>
              <a:rPr lang="uk-UA" sz="2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віктимології. </a:t>
            </a:r>
            <a:endParaRPr lang="ru-RU" sz="20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398984" y="1041573"/>
            <a:ext cx="2376670" cy="81592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Кримінопенологія</a:t>
            </a:r>
            <a:r>
              <a:rPr lang="uk-UA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339931" y="867535"/>
            <a:ext cx="5472203" cy="124797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галузь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кримінології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вивчає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злочинність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її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причини та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умови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особистість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злочинця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специфічну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систему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заходів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боротьби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злочинністю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наслідки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злочинності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місцях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позбавлення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волі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Стрелка вправо 6"/>
          <p:cNvSpPr/>
          <p:nvPr/>
        </p:nvSpPr>
        <p:spPr>
          <a:xfrm>
            <a:off x="2775654" y="1041573"/>
            <a:ext cx="378754" cy="720080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1367643" y="2121900"/>
            <a:ext cx="6840758" cy="473022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Кримінопенологічна</a:t>
            </a:r>
            <a:r>
              <a:rPr lang="uk-UA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характеристика покарання включає в себе: 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38110" y="2685235"/>
            <a:ext cx="8274024" cy="167987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285750" indent="-285750" algn="just">
              <a:buFont typeface="Arial" pitchFamily="34" charset="0"/>
              <a:buChar char="•"/>
            </a:pP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кримінопенологічні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параметри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певного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типу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покарання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місце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системі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покарань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функції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кримінологічну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характеристику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всіх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засуджених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 того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іншого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виду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покарання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спрямованістю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мотивації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ефективність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показники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злочинності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виконанні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кожного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покарання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причини й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умови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злочинної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поведінки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при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виконанні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покарання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,;</a:t>
            </a:r>
          </a:p>
          <a:p>
            <a:pPr marL="285750" indent="-285750" algn="just">
              <a:buFont typeface="Arial" pitchFamily="34" charset="0"/>
              <a:buChar char="•"/>
            </a:pP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профілактику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інші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впливу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злочинну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поведінку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367642" y="4474329"/>
            <a:ext cx="7001105" cy="39707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Кримінопенологічна</a:t>
            </a:r>
            <a:r>
              <a:rPr lang="uk-UA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характеристика </a:t>
            </a:r>
            <a:r>
              <a:rPr lang="uk-UA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покаральної</a:t>
            </a:r>
            <a:r>
              <a:rPr lang="uk-UA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злочинності: 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971600" y="5059357"/>
            <a:ext cx="7632848" cy="166481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то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загальносоціальне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безособистісне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явище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породжене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суперечностями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суспільного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буття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свідомості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сфері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кримінальних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покарань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і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проявляється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масі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повторних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злочинів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а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відродженні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протиріч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цієї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ж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сфери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частина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повторної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злочинності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включає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вчинення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злочинів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вдруге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незалежно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наявності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легальний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рецидив)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зняття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фактичний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рецидив)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судимості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  <p:sp>
        <p:nvSpPr>
          <p:cNvPr id="12" name="Выгнутая влево стрелка 11"/>
          <p:cNvSpPr/>
          <p:nvPr/>
        </p:nvSpPr>
        <p:spPr>
          <a:xfrm>
            <a:off x="863586" y="2232040"/>
            <a:ext cx="504056" cy="473022"/>
          </a:xfrm>
          <a:prstGeom prst="curved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3" name="Выгнутая влево стрелка 12"/>
          <p:cNvSpPr/>
          <p:nvPr/>
        </p:nvSpPr>
        <p:spPr>
          <a:xfrm>
            <a:off x="863586" y="4586335"/>
            <a:ext cx="504056" cy="473022"/>
          </a:xfrm>
          <a:prstGeom prst="curved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5" name="Выгнутая вправо стрелка 14"/>
          <p:cNvSpPr/>
          <p:nvPr/>
        </p:nvSpPr>
        <p:spPr>
          <a:xfrm>
            <a:off x="8208401" y="2232040"/>
            <a:ext cx="603733" cy="473022"/>
          </a:xfrm>
          <a:prstGeom prst="curvedLef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6" name="Выгнутая вправо стрелка 15"/>
          <p:cNvSpPr/>
          <p:nvPr/>
        </p:nvSpPr>
        <p:spPr>
          <a:xfrm>
            <a:off x="8374811" y="4597083"/>
            <a:ext cx="603733" cy="473022"/>
          </a:xfrm>
          <a:prstGeom prst="curvedLef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6389853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Горизонтальный свиток 3"/>
          <p:cNvSpPr/>
          <p:nvPr/>
        </p:nvSpPr>
        <p:spPr>
          <a:xfrm>
            <a:off x="1475654" y="85090"/>
            <a:ext cx="6624737" cy="792088"/>
          </a:xfrm>
          <a:prstGeom prst="horizontalScroll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 №4. Система органів виконання покарання в Україні. </a:t>
            </a:r>
            <a:endParaRPr lang="ru-RU" sz="20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900503" y="1053084"/>
            <a:ext cx="7726614" cy="66237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Система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органів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установ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безпосередньо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організують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здійснюють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покарань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в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Україні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закріплена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ст. 11 КВК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.: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242691" y="1826002"/>
            <a:ext cx="7281529" cy="882917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1) Центральний орган виконавчої влади,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реалізує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державну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політику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сфері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кримінальних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покарань</a:t>
            </a:r>
            <a:r>
              <a:rPr lang="ru-RU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Державна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пенітенціарна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служба </a:t>
            </a:r>
            <a:r>
              <a:rPr lang="ru-RU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України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242689" y="2840743"/>
            <a:ext cx="7281531" cy="471734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2) Його  територіальні  органи  управління. 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242691" y="3432186"/>
            <a:ext cx="7281531" cy="57287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3) Кримінально-виконавча інспекція.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9" name="Прямая соединительная линия 8"/>
          <p:cNvCxnSpPr>
            <a:endCxn id="12" idx="1"/>
          </p:cNvCxnSpPr>
          <p:nvPr/>
        </p:nvCxnSpPr>
        <p:spPr>
          <a:xfrm>
            <a:off x="493881" y="1384269"/>
            <a:ext cx="15585" cy="230705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Стрелка вправо 9"/>
          <p:cNvSpPr/>
          <p:nvPr/>
        </p:nvSpPr>
        <p:spPr>
          <a:xfrm>
            <a:off x="492641" y="1829245"/>
            <a:ext cx="550967" cy="720080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Стрелка вправо 10"/>
          <p:cNvSpPr/>
          <p:nvPr/>
        </p:nvSpPr>
        <p:spPr>
          <a:xfrm>
            <a:off x="513585" y="2650389"/>
            <a:ext cx="530024" cy="662088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трелка вправо 11"/>
          <p:cNvSpPr/>
          <p:nvPr/>
        </p:nvSpPr>
        <p:spPr>
          <a:xfrm>
            <a:off x="509466" y="3377574"/>
            <a:ext cx="534143" cy="627490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3" name="Прямая соединительная линия 12"/>
          <p:cNvCxnSpPr/>
          <p:nvPr/>
        </p:nvCxnSpPr>
        <p:spPr>
          <a:xfrm flipH="1">
            <a:off x="492642" y="1384269"/>
            <a:ext cx="393713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9" name="Скругленный прямоугольник 18"/>
          <p:cNvSpPr/>
          <p:nvPr/>
        </p:nvSpPr>
        <p:spPr>
          <a:xfrm>
            <a:off x="2513762" y="4221087"/>
            <a:ext cx="4500096" cy="66237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Установами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покарань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є: 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179512" y="5229200"/>
            <a:ext cx="2736304" cy="11521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рештні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доми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;</a:t>
            </a: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3203848" y="5229200"/>
            <a:ext cx="2736304" cy="11521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римінально-виконавчі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установи;</a:t>
            </a: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228184" y="5225144"/>
            <a:ext cx="2736304" cy="115212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пеціальні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виховні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установи .</a:t>
            </a: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Стрелка вправо 22"/>
          <p:cNvSpPr/>
          <p:nvPr/>
        </p:nvSpPr>
        <p:spPr>
          <a:xfrm rot="7428871">
            <a:off x="1871533" y="4552272"/>
            <a:ext cx="534143" cy="627490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Стрелка вправо 23"/>
          <p:cNvSpPr/>
          <p:nvPr/>
        </p:nvSpPr>
        <p:spPr>
          <a:xfrm rot="5400000">
            <a:off x="4302637" y="4819344"/>
            <a:ext cx="534143" cy="627490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Стрелка вправо 24"/>
          <p:cNvSpPr/>
          <p:nvPr/>
        </p:nvSpPr>
        <p:spPr>
          <a:xfrm rot="2859466">
            <a:off x="7158574" y="4502671"/>
            <a:ext cx="534143" cy="627490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54138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2774843" y="683427"/>
            <a:ext cx="3888432" cy="864096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b="1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римінально-виконавчі</a:t>
            </a:r>
            <a:r>
              <a:rPr lang="ru-RU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установи: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73832" y="1786174"/>
            <a:ext cx="3812976" cy="1024843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римінально-виконавчі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установи 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відкритого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типу (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виправні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центри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);</a:t>
            </a: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075245" y="1800574"/>
            <a:ext cx="3884781" cy="99604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римінально-виконавчі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установи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закритого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типу  (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виправні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колонії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).</a:t>
            </a: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Выгнутая влево стрелка 6"/>
          <p:cNvSpPr/>
          <p:nvPr/>
        </p:nvSpPr>
        <p:spPr>
          <a:xfrm>
            <a:off x="1762877" y="1022562"/>
            <a:ext cx="1000909" cy="763612"/>
          </a:xfrm>
          <a:prstGeom prst="curved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8" name="Выгнутая вправо стрелка 7"/>
          <p:cNvSpPr/>
          <p:nvPr/>
        </p:nvSpPr>
        <p:spPr>
          <a:xfrm>
            <a:off x="6663275" y="1059482"/>
            <a:ext cx="1004258" cy="726691"/>
          </a:xfrm>
          <a:prstGeom prst="curvedLef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763786" y="3293166"/>
            <a:ext cx="3888432" cy="720080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b="1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Виправні колонії:</a:t>
            </a:r>
            <a:endParaRPr lang="ru-RU" b="1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500404" y="4604862"/>
            <a:ext cx="2559735" cy="118634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Мінімального рівня безпеки;</a:t>
            </a: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485237" y="4604862"/>
            <a:ext cx="2480320" cy="118634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Середнього рівня безпеки;</a:t>
            </a: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463633" y="4604861"/>
            <a:ext cx="2232248" cy="1186341"/>
          </a:xfrm>
          <a:prstGeom prst="roundRect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Максимального рівня безпеки.</a:t>
            </a:r>
            <a:endParaRPr lang="ru-RU" i="1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Стрелка вправо 12"/>
          <p:cNvSpPr/>
          <p:nvPr/>
        </p:nvSpPr>
        <p:spPr>
          <a:xfrm rot="7428871">
            <a:off x="1996260" y="3735956"/>
            <a:ext cx="534143" cy="627490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Стрелка вправо 13"/>
          <p:cNvSpPr/>
          <p:nvPr/>
        </p:nvSpPr>
        <p:spPr>
          <a:xfrm rot="5400000">
            <a:off x="4494428" y="3966574"/>
            <a:ext cx="534143" cy="627490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5" name="Стрелка вправо 14"/>
          <p:cNvSpPr/>
          <p:nvPr/>
        </p:nvSpPr>
        <p:spPr>
          <a:xfrm rot="2859466">
            <a:off x="6941646" y="3723725"/>
            <a:ext cx="534143" cy="627490"/>
          </a:xfrm>
          <a:prstGeom prst="rightArrow">
            <a:avLst/>
          </a:prstGeom>
          <a:solidFill>
            <a:schemeClr val="accent4">
              <a:lumMod val="20000"/>
              <a:lumOff val="8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845019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637220" y="0"/>
            <a:ext cx="8229600" cy="648072"/>
          </a:xfrm>
        </p:spPr>
        <p:txBody>
          <a:bodyPr>
            <a:normAutofit/>
          </a:bodyPr>
          <a:lstStyle/>
          <a:p>
            <a:pPr algn="ctr"/>
            <a:r>
              <a:rPr lang="uk-UA" sz="20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Змістовий модуль №2. Особлива  частина</a:t>
            </a:r>
            <a:endParaRPr lang="ru-RU" sz="20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475655" y="548680"/>
            <a:ext cx="6624737" cy="792088"/>
          </a:xfrm>
          <a:prstGeom prst="horizontalScroll">
            <a:avLst/>
          </a:prstGeom>
          <a:solidFill>
            <a:schemeClr val="accent2">
              <a:lumMod val="40000"/>
              <a:lumOff val="6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2000" b="1" dirty="0" smtClean="0">
                <a:solidFill>
                  <a:schemeClr val="accent4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Тема №1. Порядок та умови виконання покарань, не пов'язаних з позбавленням волі. </a:t>
            </a:r>
            <a:endParaRPr lang="ru-RU" sz="2000" b="1" dirty="0">
              <a:solidFill>
                <a:schemeClr val="accent4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83162" y="1409321"/>
            <a:ext cx="3133998" cy="911764"/>
          </a:xfrm>
          <a:prstGeom prst="roundRect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Виконання покарання у вигляді штрафу </a:t>
            </a:r>
          </a:p>
          <a:p>
            <a:pPr algn="ctr"/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ст. 26 КВК України: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775856" y="1348469"/>
            <a:ext cx="5184576" cy="1033469"/>
          </a:xfrm>
          <a:prstGeom prst="rect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Засуджений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зобов'язаний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сплатити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штраф у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місячний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строк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після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набрання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вироком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суду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законної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сили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і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повідомити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про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відповідний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суд шляхом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представлення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документа про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сплату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штрафу. </a:t>
            </a:r>
            <a:endParaRPr lang="ru-RU" sz="17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3302735" y="1505163"/>
            <a:ext cx="378754" cy="720080"/>
          </a:xfrm>
          <a:prstGeom prst="rightArrow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83162" y="2526155"/>
            <a:ext cx="3133998" cy="1550917"/>
          </a:xfrm>
          <a:prstGeom prst="roundRect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иконання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покарання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виді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позбавлення</a:t>
            </a: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військового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спеціального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звання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рангу, чину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кваліфікаційного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класу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ст. 29 КВК: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775856" y="2534338"/>
            <a:ext cx="5184576" cy="1686750"/>
          </a:xfrm>
          <a:prstGeom prst="rect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Суд,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постановив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вирок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про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позбавлення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засудженого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військового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спеціального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звання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рангу, чину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кваліфікаційного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класу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після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набрання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ним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законної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сили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направляє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копію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вироку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органові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посадовій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особі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присвоїли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це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звання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ранг,  чин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кваліфікаційний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клас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7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Стрелка вправо 10"/>
          <p:cNvSpPr/>
          <p:nvPr/>
        </p:nvSpPr>
        <p:spPr>
          <a:xfrm>
            <a:off x="3317160" y="2941573"/>
            <a:ext cx="378754" cy="720080"/>
          </a:xfrm>
          <a:prstGeom prst="rightArrow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183162" y="4581128"/>
            <a:ext cx="3133998" cy="1550917"/>
          </a:xfrm>
          <a:prstGeom prst="roundRect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иконання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покарання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виді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позбавлення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права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обіймати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певні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посади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займатися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певною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діяльністю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ст. 30 КВК: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775856" y="4384844"/>
            <a:ext cx="5184576" cy="2284516"/>
          </a:xfrm>
          <a:prstGeom prst="rect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покарання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у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позбавлення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права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обіймати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певні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посади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або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займатися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певною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діяльністю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призначеного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як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основне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покарання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а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як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додаткове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до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основних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покарань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покладається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на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кримінально-виконавчу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інспекцію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а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проведення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індивідуально-профілактичної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за  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місцем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проживання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засудженого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- на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внутрішніх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справ. </a:t>
            </a:r>
            <a:endParaRPr lang="ru-RU" sz="17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Стрелка вправо 13"/>
          <p:cNvSpPr/>
          <p:nvPr/>
        </p:nvSpPr>
        <p:spPr>
          <a:xfrm>
            <a:off x="3317160" y="4996546"/>
            <a:ext cx="378754" cy="720080"/>
          </a:xfrm>
          <a:prstGeom prst="rightArrow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9987727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60345" y="592866"/>
            <a:ext cx="3133998" cy="911764"/>
          </a:xfrm>
          <a:prstGeom prst="roundRect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иконання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покарання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виді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громадських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робіт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ст. 36 КВК України: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74689" y="280494"/>
            <a:ext cx="5184576" cy="1728192"/>
          </a:xfrm>
          <a:prstGeom prst="rect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Покарання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у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громадських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робіт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відбувається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місцем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проживання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засудженого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Громадські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полягають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у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виконанні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засудженим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у 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вільний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основної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навчання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час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безоплатних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суспільно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корисних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робіт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вид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яких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визначають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органи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місцевого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самоврядування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17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Стрелка вправо 5"/>
          <p:cNvSpPr/>
          <p:nvPr/>
        </p:nvSpPr>
        <p:spPr>
          <a:xfrm>
            <a:off x="3297287" y="664655"/>
            <a:ext cx="378754" cy="720080"/>
          </a:xfrm>
          <a:prstGeom prst="rightArrow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63289" y="2188266"/>
            <a:ext cx="3133998" cy="911764"/>
          </a:xfrm>
          <a:prstGeom prst="roundRect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err="1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иконання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покарання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виді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виправних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робіт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ст. 41 КВК України: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74689" y="2188266"/>
            <a:ext cx="5184576" cy="1016411"/>
          </a:xfrm>
          <a:prstGeom prst="rect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Покарання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у 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виправних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робіт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відбувається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на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підприємстві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в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установі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організації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незалежно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від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форми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власності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за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місцем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роботи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засудженого</a:t>
            </a:r>
            <a:endParaRPr lang="ru-RU" sz="17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Стрелка вправо 8"/>
          <p:cNvSpPr/>
          <p:nvPr/>
        </p:nvSpPr>
        <p:spPr>
          <a:xfrm>
            <a:off x="3300231" y="2284108"/>
            <a:ext cx="378754" cy="720080"/>
          </a:xfrm>
          <a:prstGeom prst="rightArrow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160345" y="3443159"/>
            <a:ext cx="3133998" cy="1112253"/>
          </a:xfrm>
          <a:prstGeom prst="roundRect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Виконання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покарання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виді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службових</a:t>
            </a:r>
            <a:r>
              <a:rPr lang="ru-RU" i="1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обмежень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i="1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військовослужбовців</a:t>
            </a:r>
            <a:r>
              <a:rPr lang="ru-RU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algn="ctr"/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ст. 47 КВК України: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774689" y="3273430"/>
            <a:ext cx="5184576" cy="1451713"/>
          </a:xfrm>
          <a:prstGeom prst="rect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Суд,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який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постановив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вирок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про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службове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обмеження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для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військовослужбовця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після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набрання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ним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законної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сили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направляє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копію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вироку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командиру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військової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частини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де проходить службу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засуджений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військовослужбовець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7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Стрелка вправо 11"/>
          <p:cNvSpPr/>
          <p:nvPr/>
        </p:nvSpPr>
        <p:spPr>
          <a:xfrm>
            <a:off x="3297287" y="3539002"/>
            <a:ext cx="378754" cy="720080"/>
          </a:xfrm>
          <a:prstGeom prst="rightArrow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187328" y="5281356"/>
            <a:ext cx="3133998" cy="1112253"/>
          </a:xfrm>
          <a:prstGeom prst="roundRect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i="1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Виконання покарання у вигляді конфіскації майна </a:t>
            </a:r>
          </a:p>
          <a:p>
            <a:pPr algn="ctr"/>
            <a:r>
              <a:rPr lang="uk-UA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ст. 49 КВК України:</a:t>
            </a:r>
            <a:endParaRPr lang="ru-RU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774690" y="4907400"/>
            <a:ext cx="5184576" cy="1950600"/>
          </a:xfrm>
          <a:prstGeom prst="rect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just"/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Конфіскації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підлягає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майно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є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власністю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засудженого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в тому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числі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його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частка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у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спільній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власності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статутному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фонді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суб'єктів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господарської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діяльності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гроші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цінні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папери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та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інші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цінності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включаючи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що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знаходяться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рахунках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і на вкладах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чи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на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зберіганні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 у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фінансових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установах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а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також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майно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, 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передане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засудженим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у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довірче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700" dirty="0" err="1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управління</a:t>
            </a:r>
            <a:r>
              <a:rPr lang="ru-RU" sz="1700" dirty="0" smtClean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1700" dirty="0">
              <a:solidFill>
                <a:schemeClr val="tx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Стрелка вправо 14"/>
          <p:cNvSpPr/>
          <p:nvPr/>
        </p:nvSpPr>
        <p:spPr>
          <a:xfrm>
            <a:off x="3337807" y="5470717"/>
            <a:ext cx="378754" cy="720080"/>
          </a:xfrm>
          <a:prstGeom prst="rightArrow">
            <a:avLst/>
          </a:prstGeom>
          <a:solidFill>
            <a:srgbClr val="FCFBBD"/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73856496"/>
      </p:ext>
    </p:extLst>
  </p:cSld>
  <p:clrMapOvr>
    <a:masterClrMapping/>
  </p:clrMapOvr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386</TotalTime>
  <Words>2038</Words>
  <Application>Microsoft Office PowerPoint</Application>
  <PresentationFormat>Экран (4:3)</PresentationFormat>
  <Paragraphs>118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Spring</vt:lpstr>
      <vt:lpstr>Кримінально - виконавче право України</vt:lpstr>
      <vt:lpstr>Змістовий модуль №1. Загальна частина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Змістовий модуль №2. Особлива  частина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Література: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Кримінально - виконавче право України</dc:title>
  <dc:creator>julia</dc:creator>
  <cp:lastModifiedBy>julia</cp:lastModifiedBy>
  <cp:revision>32</cp:revision>
  <dcterms:created xsi:type="dcterms:W3CDTF">2014-03-13T16:11:34Z</dcterms:created>
  <dcterms:modified xsi:type="dcterms:W3CDTF">2014-03-13T22:37:59Z</dcterms:modified>
</cp:coreProperties>
</file>