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7"/>
  </p:notesMasterIdLst>
  <p:sldIdLst>
    <p:sldId id="256" r:id="rId2"/>
    <p:sldId id="295" r:id="rId3"/>
    <p:sldId id="293" r:id="rId4"/>
    <p:sldId id="296" r:id="rId5"/>
    <p:sldId id="284" r:id="rId6"/>
    <p:sldId id="288" r:id="rId7"/>
    <p:sldId id="297" r:id="rId8"/>
    <p:sldId id="298" r:id="rId9"/>
    <p:sldId id="299" r:id="rId10"/>
    <p:sldId id="300" r:id="rId11"/>
    <p:sldId id="301" r:id="rId12"/>
    <p:sldId id="289" r:id="rId13"/>
    <p:sldId id="294" r:id="rId14"/>
    <p:sldId id="290" r:id="rId15"/>
    <p:sldId id="29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712" autoAdjust="0"/>
  </p:normalViewPr>
  <p:slideViewPr>
    <p:cSldViewPr snapToGrid="0">
      <p:cViewPr varScale="1">
        <p:scale>
          <a:sx n="104" d="100"/>
          <a:sy n="104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B9BA9E-269C-424E-9EDC-A1B1532ACF77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0386AB-91EE-4291-A586-71CCD1E38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E359B-499B-463D-9E22-AB5057FE8816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BBBBC-6490-43AC-97B0-A08BB3F85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A390E-AD02-47D1-85CB-42993CCA517F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8CAB0-6B45-4741-8071-7944C16ED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FB976-CBB0-46E9-B894-D05253D849CE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25CC-3412-4C68-8076-BFC5E126C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DEE29-7765-42F7-BA99-4CB88F1CEC86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3992C-081A-4C55-A6B3-9890CC7CA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A79E7-2DC6-413D-B4D4-6395B8835753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5929E-7579-4BFF-8373-36B459566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715D0-E1B3-4C11-83BA-C8783073D894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45B5F-A65F-472D-9E1F-10CB97808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8EF8E-C573-45DB-9CCD-E848B89CE74D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38B08-A666-4BE1-9C28-1998BB9F9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78EEA-E080-426E-AC7C-4B24529BDFC5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67FE0-3EF4-4351-B8A9-8C593E34C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5B3EC-5A3E-4D80-A816-9FCAB5875FB3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9FE51-20FB-430B-A94C-4436BE15B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83F84-478D-495C-8BFD-45905472F3A0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54749-E4B8-405A-9760-77A3E5407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BD4A8-3648-4719-9453-5046A1FB98BB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EB05-072E-405E-BC84-D0F714981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F0E21-7B33-4492-9879-62967F22AD73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6C2A-EF89-4508-B50E-FDCF5F583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099739-7123-4697-B9DF-D78EE9C63162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69E67F-1868-4134-B0C9-C7504C31B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65113"/>
            <a:ext cx="9144000" cy="1419225"/>
          </a:xfrm>
        </p:spPr>
        <p:txBody>
          <a:bodyPr anchor="b"/>
          <a:lstStyle/>
          <a:p>
            <a:pPr algn="ctr" eaLnBrk="1" hangingPunct="1">
              <a:lnSpc>
                <a:spcPct val="70000"/>
              </a:lnSpc>
            </a:pPr>
            <a:r>
              <a:rPr lang="uk-UA" sz="4000" b="1" smtClean="0"/>
              <a:t>Вікові морфофункціональні особливості сечовидільної ситеми дітей</a:t>
            </a:r>
            <a:endParaRPr lang="ru-RU" sz="4000" b="1" smtClean="0"/>
          </a:p>
        </p:txBody>
      </p:sp>
      <p:sp>
        <p:nvSpPr>
          <p:cNvPr id="15362" name="Rectangle 9"/>
          <p:cNvSpPr>
            <a:spLocks noChangeArrowheads="1"/>
          </p:cNvSpPr>
          <p:nvPr/>
        </p:nvSpPr>
        <p:spPr bwMode="auto">
          <a:xfrm>
            <a:off x="5018088" y="1606550"/>
            <a:ext cx="4125912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uk-UA" sz="2800">
                <a:solidFill>
                  <a:schemeClr val="tx1"/>
                </a:solidFill>
              </a:rPr>
              <a:t>План</a:t>
            </a:r>
          </a:p>
          <a:p>
            <a:pPr indent="449263">
              <a:buFontTx/>
              <a:buAutoNum type="arabicPeriod"/>
            </a:pPr>
            <a:r>
              <a:rPr lang="uk-UA" sz="2400">
                <a:solidFill>
                  <a:schemeClr val="tx1"/>
                </a:solidFill>
              </a:rPr>
              <a:t>Загальна характеристика органів виділення.</a:t>
            </a:r>
          </a:p>
          <a:p>
            <a:pPr indent="449263">
              <a:buFontTx/>
              <a:buAutoNum type="arabicPeriod"/>
            </a:pPr>
            <a:r>
              <a:rPr lang="uk-UA" sz="2400">
                <a:solidFill>
                  <a:schemeClr val="tx1"/>
                </a:solidFill>
              </a:rPr>
              <a:t>Вікові морфофункціональні особливості нирок.</a:t>
            </a:r>
          </a:p>
          <a:p>
            <a:pPr indent="449263">
              <a:buFontTx/>
              <a:buAutoNum type="arabicPeriod"/>
            </a:pPr>
            <a:r>
              <a:rPr lang="uk-UA" sz="2400">
                <a:solidFill>
                  <a:schemeClr val="tx1"/>
                </a:solidFill>
              </a:rPr>
              <a:t>Вікові морфофункціональні особливості сечового міхура, сечоводів.</a:t>
            </a:r>
          </a:p>
          <a:p>
            <a:pPr indent="449263">
              <a:buFontTx/>
              <a:buAutoNum type="arabicPeriod"/>
            </a:pPr>
            <a:endParaRPr lang="uk-UA" sz="2400">
              <a:solidFill>
                <a:schemeClr val="tx1"/>
              </a:solidFill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25" y="1649413"/>
            <a:ext cx="4876800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0"/>
            <a:ext cx="8291512" cy="16287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smtClean="0">
                <a:solidFill>
                  <a:srgbClr val="376092"/>
                </a:solidFill>
              </a:rPr>
              <a:t> </a:t>
            </a:r>
            <a:r>
              <a:rPr lang="uk-UA" sz="4000" b="1" i="1" smtClean="0">
                <a:solidFill>
                  <a:srgbClr val="FF0000"/>
                </a:solidFill>
              </a:rPr>
              <a:t>Функціональні особливості нирок у дітей</a:t>
            </a:r>
            <a:endParaRPr lang="ru-RU" sz="4000" b="1" i="1" smtClean="0">
              <a:solidFill>
                <a:srgbClr val="FF0000"/>
              </a:solidFill>
            </a:endParaRPr>
          </a:p>
        </p:txBody>
      </p:sp>
      <p:graphicFrame>
        <p:nvGraphicFramePr>
          <p:cNvPr id="28699" name="Group 27"/>
          <p:cNvGraphicFramePr>
            <a:graphicFrameLocks noGrp="1"/>
          </p:cNvGraphicFramePr>
          <p:nvPr/>
        </p:nvGraphicFramePr>
        <p:xfrm>
          <a:off x="128588" y="1392238"/>
          <a:ext cx="8859837" cy="2119312"/>
        </p:xfrm>
        <a:graphic>
          <a:graphicData uri="http://schemas.openxmlformats.org/drawingml/2006/table">
            <a:tbl>
              <a:tblPr/>
              <a:tblGrid>
                <a:gridCol w="2198687"/>
                <a:gridCol w="6661150"/>
              </a:tblGrid>
              <a:tr h="21193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Фільтра-ція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</a:rPr>
                        <a:t>Процес фільтрації у дітей до 1 року знижений та складає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30-50% від показника дорослих. Це може призводити до акумуляції токсичних речовин або  лікарських засобів</a:t>
                      </a: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700" name="Group 28"/>
          <p:cNvGraphicFramePr>
            <a:graphicFrameLocks noGrp="1"/>
          </p:cNvGraphicFramePr>
          <p:nvPr/>
        </p:nvGraphicFramePr>
        <p:xfrm>
          <a:off x="119063" y="3514725"/>
          <a:ext cx="8878887" cy="3179763"/>
        </p:xfrm>
        <a:graphic>
          <a:graphicData uri="http://schemas.openxmlformats.org/drawingml/2006/table">
            <a:tbl>
              <a:tblPr/>
              <a:tblGrid>
                <a:gridCol w="2222500"/>
                <a:gridCol w="6656387"/>
              </a:tblGrid>
              <a:tr h="317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</a:rPr>
                        <a:t>Секреція та регуля-ція електро-літного балансу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Недорозвинена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Courier New" pitchFamily="49" charset="0"/>
                        </a:rPr>
                        <a:t>Синтез лужних речовин недорозвинений. Це може призводити до порушень водно-електролітного стану.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3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863600"/>
          </a:xfrm>
        </p:spPr>
        <p:txBody>
          <a:bodyPr/>
          <a:lstStyle/>
          <a:p>
            <a:pPr eaLnBrk="1" hangingPunct="1"/>
            <a:r>
              <a:rPr lang="uk-UA" altLang="ru-RU" sz="3200" b="1" i="1" smtClean="0">
                <a:solidFill>
                  <a:srgbClr val="0000CC"/>
                </a:solidFill>
              </a:rPr>
              <a:t>У дітей підвищений діурез, що залежить від віку дитини</a:t>
            </a:r>
            <a:endParaRPr lang="ru-RU" altLang="ru-RU" sz="3200" b="1" i="1" smtClean="0">
              <a:solidFill>
                <a:srgbClr val="0000CC"/>
              </a:solidFill>
            </a:endParaRPr>
          </a:p>
        </p:txBody>
      </p:sp>
      <p:graphicFrame>
        <p:nvGraphicFramePr>
          <p:cNvPr id="29726" name="Group 30"/>
          <p:cNvGraphicFramePr>
            <a:graphicFrameLocks noGrp="1"/>
          </p:cNvGraphicFramePr>
          <p:nvPr>
            <p:ph type="chart" sz="half" idx="4294967295"/>
          </p:nvPr>
        </p:nvGraphicFramePr>
        <p:xfrm>
          <a:off x="179388" y="1196975"/>
          <a:ext cx="8826500" cy="5507038"/>
        </p:xfrm>
        <a:graphic>
          <a:graphicData uri="http://schemas.openxmlformats.org/drawingml/2006/table">
            <a:tbl>
              <a:tblPr/>
              <a:tblGrid>
                <a:gridCol w="2870200"/>
                <a:gridCol w="5956300"/>
              </a:tblGrid>
              <a:tr h="82232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Вік дитини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Нормальний діурез (мл)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міс.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 – 300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міс.</a:t>
                      </a: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300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рік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400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рік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00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рік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600+100 (n-1)  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228600" marR="0" lvl="0" indent="-2286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п-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вік дитини в роках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163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Старше 10 років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1700 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228600" marR="0" lvl="0" indent="-22860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залежності від кількості спожитої рідини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31" marB="4573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0" y="287338"/>
            <a:ext cx="8408988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938" y="223838"/>
            <a:ext cx="8710612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488" y="307975"/>
            <a:ext cx="84994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390525"/>
            <a:ext cx="8096250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1"/>
          </p:nvPr>
        </p:nvSpPr>
        <p:spPr>
          <a:xfrm>
            <a:off x="628650" y="315913"/>
            <a:ext cx="7886700" cy="6300787"/>
          </a:xfrm>
        </p:spPr>
        <p:txBody>
          <a:bodyPr/>
          <a:lstStyle/>
          <a:p>
            <a:r>
              <a:rPr lang="ru-RU" sz="2400" b="1" smtClean="0"/>
              <a:t>У немовлят товщина кіркової речовини нирки – 1,8-2,0 мм, а мозкової речовини – 7,5-8,0 мм, їх співвідношення 1:4, в той час як у дорослої людини – 1:2.</a:t>
            </a:r>
          </a:p>
          <a:p>
            <a:r>
              <a:rPr lang="ru-RU" sz="2400" b="1" smtClean="0"/>
              <a:t>Упродовж 1-го року життя нирки інтенсивно ростуть, на початку 2-го життя маса нирки досягає 35,0-40,0 г. Часточковість нирки зникає до 2-4 років життя. Волокниста капсула стає добре помітна в 5 років життя. У новонароджених жирова капсула відсутня, вона починає формуватися тільки на 2-3 році життя.</a:t>
            </a:r>
          </a:p>
          <a:p>
            <a:r>
              <a:rPr lang="ru-RU" sz="2400" b="1" smtClean="0"/>
              <a:t>Сповільнення росту нирок спостерігається з 2-го по 7-й рік життя. Впродовж 3-х років життя маса нирки збільшується втричі і становить 50,0-60,0 г. У 13-14 років спостерігається період інтенсивного формування нирок: довжина нирки, в середньому, становить 9,0-10,0 см, а маса органа – 110,0-120,0 г.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357188"/>
            <a:ext cx="8229600" cy="6477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i="1" smtClean="0">
                <a:solidFill>
                  <a:srgbClr val="FF5050"/>
                </a:solidFill>
              </a:rPr>
              <a:t>Анатомо-фізіологічні особливості нирок у дітей</a:t>
            </a:r>
            <a:r>
              <a:rPr lang="ru-RU" sz="3200" b="1" i="1" smtClean="0">
                <a:solidFill>
                  <a:srgbClr val="0000CC"/>
                </a:solidFill>
              </a:rPr>
              <a:t>.</a:t>
            </a:r>
          </a:p>
        </p:txBody>
      </p:sp>
      <p:graphicFrame>
        <p:nvGraphicFramePr>
          <p:cNvPr id="113898" name="Group 234"/>
          <p:cNvGraphicFramePr>
            <a:graphicFrameLocks noGrp="1"/>
          </p:cNvGraphicFramePr>
          <p:nvPr/>
        </p:nvGraphicFramePr>
        <p:xfrm>
          <a:off x="12700" y="1628775"/>
          <a:ext cx="9150350" cy="5227638"/>
        </p:xfrm>
        <a:graphic>
          <a:graphicData uri="http://schemas.openxmlformats.org/drawingml/2006/table">
            <a:tbl>
              <a:tblPr/>
              <a:tblGrid>
                <a:gridCol w="350838"/>
                <a:gridCol w="2900362"/>
                <a:gridCol w="5691188"/>
                <a:gridCol w="208280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Особливос-ті</a:t>
                      </a: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Клінічне значення</a:t>
                      </a:r>
                      <a:endParaRPr kumimoji="0" lang="en-US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Нирки мають більший розмір та вагу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Маса нирки складає </a:t>
                      </a: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1/100 </a:t>
                      </a: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від маси тіла новонародженого, та </a:t>
                      </a: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1/200 </a:t>
                      </a: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від маси тіла дорослого.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У дітей більш кругла форма нирки.</a:t>
                      </a:r>
                      <a:endParaRPr kumimoji="0" lang="en-US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7" marB="457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38" name="Group 14"/>
          <p:cNvGraphicFramePr>
            <a:graphicFrameLocks noGrp="1"/>
          </p:cNvGraphicFramePr>
          <p:nvPr/>
        </p:nvGraphicFramePr>
        <p:xfrm>
          <a:off x="219075" y="260350"/>
          <a:ext cx="8921750" cy="6430963"/>
        </p:xfrm>
        <a:graphic>
          <a:graphicData uri="http://schemas.openxmlformats.org/drawingml/2006/table">
            <a:tbl>
              <a:tblPr/>
              <a:tblGrid>
                <a:gridCol w="2844800"/>
                <a:gridCol w="5697538"/>
                <a:gridCol w="379412"/>
              </a:tblGrid>
              <a:tr h="6430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Нирки розташо-вані нижче та більш рухливі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1443" marR="91443" marT="45676" marB="456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Нирки у новонародженого знаходяться на рівні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І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-V</a:t>
                      </a: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 поперекового хребця.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Ліва нирка розташована вище, ніж права (різниця складає 1 хребець)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Звичайне розташування нирки набувають у віці 7</a:t>
                      </a: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-8 </a:t>
                      </a: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років.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1443" marR="91443" marT="45676" marB="456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43" marR="91443" marT="45676" marB="456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64" name="Group 16"/>
          <p:cNvGraphicFramePr>
            <a:graphicFrameLocks noGrp="1"/>
          </p:cNvGraphicFramePr>
          <p:nvPr/>
        </p:nvGraphicFramePr>
        <p:xfrm>
          <a:off x="119063" y="311150"/>
          <a:ext cx="8932862" cy="5916613"/>
        </p:xfrm>
        <a:graphic>
          <a:graphicData uri="http://schemas.openxmlformats.org/drawingml/2006/table">
            <a:tbl>
              <a:tblPr/>
              <a:tblGrid>
                <a:gridCol w="2755900"/>
                <a:gridCol w="3201987"/>
                <a:gridCol w="2974975"/>
              </a:tblGrid>
              <a:tr h="591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Недорозви-нений фіксуючий апарат нирок.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Відсутня жирова капсула.</a:t>
                      </a:r>
                      <a:endParaRPr kumimoji="0" lang="ru-RU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1438" marR="91438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Призводить до патологічної рухливості нирок, або нефроптозу</a:t>
                      </a: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1438" marR="91438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Призводить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до порушень уродинаміки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та є причиною рецидивів запальних процесів.</a:t>
                      </a:r>
                      <a:endParaRPr kumimoji="0" lang="en-US" sz="3200" b="1" i="1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L="91438" marR="91438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1927</TotalTime>
  <Words>320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 Light</vt:lpstr>
      <vt:lpstr>Calibri</vt:lpstr>
      <vt:lpstr>Wingdings</vt:lpstr>
      <vt:lpstr>Times New Roman</vt:lpstr>
      <vt:lpstr>Courier New</vt:lpstr>
      <vt:lpstr>Тема Office</vt:lpstr>
      <vt:lpstr>Вікові морфофункціональні особливості сечовидільної ситеми дітей</vt:lpstr>
      <vt:lpstr>Слайд 2</vt:lpstr>
      <vt:lpstr>Слайд 3</vt:lpstr>
      <vt:lpstr>Слайд 4</vt:lpstr>
      <vt:lpstr>Слайд 5</vt:lpstr>
      <vt:lpstr>Слайд 6</vt:lpstr>
      <vt:lpstr>Анатомо-фізіологічні особливості нирок у дітей.</vt:lpstr>
      <vt:lpstr>Слайд 8</vt:lpstr>
      <vt:lpstr>Слайд 9</vt:lpstr>
      <vt:lpstr> Функціональні особливості нирок у дітей</vt:lpstr>
      <vt:lpstr>У дітей підвищений діурез, що залежить від віку дитини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1</cp:lastModifiedBy>
  <cp:revision>44</cp:revision>
  <dcterms:created xsi:type="dcterms:W3CDTF">2016-11-12T15:02:45Z</dcterms:created>
  <dcterms:modified xsi:type="dcterms:W3CDTF">2021-04-01T22:06:48Z</dcterms:modified>
</cp:coreProperties>
</file>