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75" r:id="rId7"/>
    <p:sldId id="277" r:id="rId8"/>
    <p:sldId id="274" r:id="rId9"/>
    <p:sldId id="276" r:id="rId10"/>
    <p:sldId id="278" r:id="rId11"/>
    <p:sldId id="279" r:id="rId12"/>
    <p:sldId id="261" r:id="rId13"/>
    <p:sldId id="280" r:id="rId14"/>
    <p:sldId id="281"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1" autoAdjust="0"/>
    <p:restoredTop sz="94660"/>
  </p:normalViewPr>
  <p:slideViewPr>
    <p:cSldViewPr snapToGrid="0">
      <p:cViewPr varScale="1">
        <p:scale>
          <a:sx n="68" d="100"/>
          <a:sy n="68" d="100"/>
        </p:scale>
        <p:origin x="70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817BD9-FE61-420E-8F48-67DB8C42880F}" type="datetimeFigureOut">
              <a:rPr lang="ru-UA" smtClean="0"/>
              <a:t>30.04.2020</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95521F-5DF8-416B-B6FE-33876C05932B}" type="slidenum">
              <a:rPr lang="ru-UA" smtClean="0"/>
              <a:t>‹#›</a:t>
            </a:fld>
            <a:endParaRPr lang="ru-UA"/>
          </a:p>
        </p:txBody>
      </p:sp>
    </p:spTree>
    <p:extLst>
      <p:ext uri="{BB962C8B-B14F-4D97-AF65-F5344CB8AC3E}">
        <p14:creationId xmlns:p14="http://schemas.microsoft.com/office/powerpoint/2010/main" val="227998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1995521F-5DF8-416B-B6FE-33876C05932B}" type="slidenum">
              <a:rPr lang="ru-UA" smtClean="0"/>
              <a:t>13</a:t>
            </a:fld>
            <a:endParaRPr lang="ru-UA"/>
          </a:p>
        </p:txBody>
      </p:sp>
    </p:spTree>
    <p:extLst>
      <p:ext uri="{BB962C8B-B14F-4D97-AF65-F5344CB8AC3E}">
        <p14:creationId xmlns:p14="http://schemas.microsoft.com/office/powerpoint/2010/main" val="863584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1995521F-5DF8-416B-B6FE-33876C05932B}" type="slidenum">
              <a:rPr lang="ru-UA" smtClean="0"/>
              <a:t>14</a:t>
            </a:fld>
            <a:endParaRPr lang="ru-UA"/>
          </a:p>
        </p:txBody>
      </p:sp>
    </p:spTree>
    <p:extLst>
      <p:ext uri="{BB962C8B-B14F-4D97-AF65-F5344CB8AC3E}">
        <p14:creationId xmlns:p14="http://schemas.microsoft.com/office/powerpoint/2010/main" val="197252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1189151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3320976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37278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1625921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73444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8921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1142860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2431803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2772916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t>30.04.2020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365668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14F97C1-9614-4B39-974F-3B9B49849869}" type="datetimeFigureOut">
              <a:rPr lang="ru-RU" smtClean="0"/>
              <a:t>30.04.2020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2851679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14F97C1-9614-4B39-974F-3B9B49849869}" type="datetimeFigureOut">
              <a:rPr lang="ru-RU" smtClean="0"/>
              <a:t>30.04.2020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129819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14F97C1-9614-4B39-974F-3B9B49849869}" type="datetimeFigureOut">
              <a:rPr lang="ru-RU" smtClean="0"/>
              <a:t>30.04.2020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91616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F97C1-9614-4B39-974F-3B9B49849869}" type="datetimeFigureOut">
              <a:rPr lang="ru-RU" smtClean="0"/>
              <a:t>30.04.2020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61697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14F97C1-9614-4B39-974F-3B9B49849869}" type="datetimeFigureOut">
              <a:rPr lang="ru-RU" smtClean="0"/>
              <a:t>30.04.2020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3694303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4F97C1-9614-4B39-974F-3B9B49849869}" type="datetimeFigureOut">
              <a:rPr lang="ru-RU" smtClean="0"/>
              <a:t>30.04.2020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t>‹#›</a:t>
            </a:fld>
            <a:endParaRPr lang="ru-RU"/>
          </a:p>
        </p:txBody>
      </p:sp>
    </p:spTree>
    <p:extLst>
      <p:ext uri="{BB962C8B-B14F-4D97-AF65-F5344CB8AC3E}">
        <p14:creationId xmlns:p14="http://schemas.microsoft.com/office/powerpoint/2010/main" val="1982666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14F97C1-9614-4B39-974F-3B9B49849869}" type="datetimeFigureOut">
              <a:rPr lang="ru-RU" smtClean="0"/>
              <a:t>30.04.2020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C6168F1-F037-49CF-9C25-A8D7A79186EA}" type="slidenum">
              <a:rPr lang="ru-RU" smtClean="0"/>
              <a:t>‹#›</a:t>
            </a:fld>
            <a:endParaRPr lang="ru-RU"/>
          </a:p>
        </p:txBody>
      </p:sp>
    </p:spTree>
    <p:extLst>
      <p:ext uri="{BB962C8B-B14F-4D97-AF65-F5344CB8AC3E}">
        <p14:creationId xmlns:p14="http://schemas.microsoft.com/office/powerpoint/2010/main" val="30462128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kmu.gov.ua/diyalnist/yevropejska-integraciya/ugoda-pro-asociacy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razumkov.org.ua/uploads/journal/ukr/NSD181-182_2020_ukr.pdf" TargetMode="External"/><Relationship Id="rId4" Type="http://schemas.openxmlformats.org/officeDocument/2006/relationships/hyperlink" Target="http://razumkov.org.ua/uploads/article/2018_pereformatuvannia_ievropeiskoi_intehratsii.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617" y="386303"/>
            <a:ext cx="7401542" cy="2387894"/>
          </a:xfr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p:spPr>
        <p:txBody>
          <a:bodyPr/>
          <a:lstStyle/>
          <a:p>
            <a:pPr algn="ctr"/>
            <a:r>
              <a:rPr lang="ru-RU" sz="2800" b="1" i="1" dirty="0">
                <a:solidFill>
                  <a:schemeClr val="accent2"/>
                </a:solidFill>
                <a:latin typeface="Cambria" panose="02040503050406030204" pitchFamily="18" charset="0"/>
              </a:rPr>
              <a:t>ДИСЦИПЛІНА ЗА ВИБОРОМ СТУДЕНТА: </a:t>
            </a:r>
            <a:br>
              <a:rPr lang="ru-RU" sz="3200" b="1" i="1" dirty="0">
                <a:solidFill>
                  <a:srgbClr val="FF0000"/>
                </a:solidFill>
                <a:latin typeface="Cambria" panose="02040503050406030204" pitchFamily="18" charset="0"/>
              </a:rPr>
            </a:br>
            <a:r>
              <a:rPr lang="ru-RU" sz="3200" b="1" i="1" dirty="0">
                <a:solidFill>
                  <a:srgbClr val="FF0000"/>
                </a:solidFill>
                <a:latin typeface="Cambria" panose="02040503050406030204" pitchFamily="18" charset="0"/>
              </a:rPr>
              <a:t>ЄВРОПЕЙСЬКІ ІНТЕГРАЦІЙНІ ПРОЦЕСИ В ЕКОНОМІЦІ, ФІНАНСАХ ТА МЕНЕДЖМЕНТІ</a:t>
            </a:r>
          </a:p>
        </p:txBody>
      </p:sp>
      <p:sp>
        <p:nvSpPr>
          <p:cNvPr id="3" name="Подзаголовок 2"/>
          <p:cNvSpPr>
            <a:spLocks noGrp="1"/>
          </p:cNvSpPr>
          <p:nvPr>
            <p:ph type="subTitle" idx="1"/>
          </p:nvPr>
        </p:nvSpPr>
        <p:spPr>
          <a:xfrm>
            <a:off x="285617" y="4382087"/>
            <a:ext cx="9975982" cy="1962040"/>
          </a:xfrm>
          <a:gradFill>
            <a:gsLst>
              <a:gs pos="4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spcBef>
                <a:spcPts val="0"/>
              </a:spcBef>
            </a:pPr>
            <a:r>
              <a:rPr lang="uk-UA" sz="2400" b="1" i="1" dirty="0">
                <a:solidFill>
                  <a:schemeClr val="tx1"/>
                </a:solidFill>
                <a:latin typeface="Cambria" panose="02040503050406030204" pitchFamily="18" charset="0"/>
              </a:rPr>
              <a:t>Лектор, розробник дисципліни:</a:t>
            </a:r>
          </a:p>
          <a:p>
            <a:pPr algn="l">
              <a:spcBef>
                <a:spcPts val="0"/>
              </a:spcBef>
            </a:pPr>
            <a:r>
              <a:rPr lang="uk-UA" sz="2400" b="1" i="1" dirty="0">
                <a:solidFill>
                  <a:schemeClr val="tx1"/>
                </a:solidFill>
                <a:latin typeface="Cambria" panose="02040503050406030204" pitchFamily="18" charset="0"/>
              </a:rPr>
              <a:t>МЕТЕЛЕНКО НАТАЛЯ ГЕОРГІЇВНА</a:t>
            </a:r>
          </a:p>
          <a:p>
            <a:pPr algn="l">
              <a:spcBef>
                <a:spcPts val="0"/>
              </a:spcBef>
            </a:pPr>
            <a:r>
              <a:rPr lang="uk-UA" sz="2400" i="1" dirty="0">
                <a:solidFill>
                  <a:schemeClr val="tx1"/>
                </a:solidFill>
                <a:latin typeface="Cambria" panose="02040503050406030204" pitchFamily="18" charset="0"/>
              </a:rPr>
              <a:t>д.е.н., професор, завідувач кафедри фінансів, банківської справи та страхування Інженерного інституту Запорізького національного університету</a:t>
            </a:r>
          </a:p>
          <a:p>
            <a:pPr algn="l">
              <a:spcBef>
                <a:spcPts val="0"/>
              </a:spcBef>
            </a:pPr>
            <a:endParaRPr lang="uk-UA" sz="2400" i="1" dirty="0">
              <a:solidFill>
                <a:schemeClr val="tx1"/>
              </a:solidFill>
              <a:latin typeface="Cambria" panose="02040503050406030204" pitchFamily="18" charset="0"/>
            </a:endParaRPr>
          </a:p>
          <a:p>
            <a:pPr algn="l">
              <a:spcBef>
                <a:spcPts val="0"/>
              </a:spcBef>
            </a:pPr>
            <a:endParaRPr lang="uk-UA" sz="2400" dirty="0">
              <a:latin typeface="Cambria" panose="02040503050406030204" pitchFamily="18" charset="0"/>
            </a:endParaRPr>
          </a:p>
          <a:p>
            <a:pPr algn="l">
              <a:spcBef>
                <a:spcPts val="0"/>
              </a:spcBef>
            </a:pPr>
            <a:endParaRPr lang="ru-RU" sz="2400" dirty="0">
              <a:latin typeface="Cambria" panose="02040503050406030204" pitchFamily="18" charset="0"/>
            </a:endParaRPr>
          </a:p>
        </p:txBody>
      </p:sp>
      <p:pic>
        <p:nvPicPr>
          <p:cNvPr id="5" name="Рисунок 4">
            <a:extLst>
              <a:ext uri="{FF2B5EF4-FFF2-40B4-BE49-F238E27FC236}">
                <a16:creationId xmlns:a16="http://schemas.microsoft.com/office/drawing/2014/main" id="{AE9379FE-2756-44AB-A143-34A1875CA0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35577" y="171156"/>
            <a:ext cx="3354900" cy="4964723"/>
          </a:xfrm>
          <a:prstGeom prst="rect">
            <a:avLst/>
          </a:prstGeom>
        </p:spPr>
      </p:pic>
    </p:spTree>
    <p:extLst>
      <p:ext uri="{BB962C8B-B14F-4D97-AF65-F5344CB8AC3E}">
        <p14:creationId xmlns:p14="http://schemas.microsoft.com/office/powerpoint/2010/main" val="1430446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624E6D4B-2C92-45DB-944A-18B713D99962}"/>
              </a:ext>
            </a:extLst>
          </p:cNvPr>
          <p:cNvSpPr txBox="1">
            <a:spLocks/>
          </p:cNvSpPr>
          <p:nvPr/>
        </p:nvSpPr>
        <p:spPr>
          <a:xfrm>
            <a:off x="8625840" y="235526"/>
            <a:ext cx="3217024" cy="724594"/>
          </a:xfrm>
          <a:prstGeom prst="rect">
            <a:avLst/>
          </a:prstGeo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i="1" dirty="0">
                <a:solidFill>
                  <a:srgbClr val="FF0000"/>
                </a:solidFill>
                <a:latin typeface="Cambria" panose="02040503050406030204" pitchFamily="18" charset="0"/>
                <a:cs typeface="Times New Roman" panose="02020603050405020304" pitchFamily="18" charset="0"/>
              </a:rPr>
              <a:t>ПРОДОВЖЕННЯ </a:t>
            </a:r>
            <a:br>
              <a:rPr lang="ru-RU" sz="2000" b="1" i="1" dirty="0">
                <a:solidFill>
                  <a:srgbClr val="FF0000"/>
                </a:solidFill>
                <a:latin typeface="Cambria" panose="02040503050406030204" pitchFamily="18" charset="0"/>
                <a:cs typeface="Times New Roman" panose="02020603050405020304" pitchFamily="18" charset="0"/>
              </a:rPr>
            </a:br>
            <a:r>
              <a:rPr lang="ru-RU" sz="2000" b="1" i="1" dirty="0">
                <a:solidFill>
                  <a:srgbClr val="FF0000"/>
                </a:solidFill>
                <a:latin typeface="Cambria" panose="02040503050406030204" pitchFamily="18" charset="0"/>
                <a:cs typeface="Times New Roman" panose="02020603050405020304" pitchFamily="18" charset="0"/>
              </a:rPr>
              <a:t>СЛАЙДУ 9</a:t>
            </a:r>
          </a:p>
        </p:txBody>
      </p:sp>
      <p:sp>
        <p:nvSpPr>
          <p:cNvPr id="8" name="Объект 7">
            <a:extLst>
              <a:ext uri="{FF2B5EF4-FFF2-40B4-BE49-F238E27FC236}">
                <a16:creationId xmlns:a16="http://schemas.microsoft.com/office/drawing/2014/main" id="{47C46880-935B-4AE0-9147-580BA276DD50}"/>
              </a:ext>
            </a:extLst>
          </p:cNvPr>
          <p:cNvSpPr>
            <a:spLocks noGrp="1"/>
          </p:cNvSpPr>
          <p:nvPr>
            <p:ph idx="1"/>
          </p:nvPr>
        </p:nvSpPr>
        <p:spPr>
          <a:xfrm>
            <a:off x="278969" y="1317357"/>
            <a:ext cx="10166889" cy="483547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ПРОГРАМИ ТА АГЕНТСТВА ЄС </a:t>
            </a:r>
            <a:r>
              <a:rPr lang="uk-UA" sz="2400" i="1" dirty="0">
                <a:latin typeface="Cambria" panose="02040503050406030204" pitchFamily="18" charset="0"/>
                <a:ea typeface="Cambria" panose="02040503050406030204" pitchFamily="18" charset="0"/>
              </a:rPr>
              <a:t>(</a:t>
            </a:r>
            <a:r>
              <a:rPr lang="uk-UA" sz="2400" b="1" i="1" dirty="0">
                <a:latin typeface="Cambria" panose="02040503050406030204" pitchFamily="18" charset="0"/>
                <a:ea typeface="Cambria" panose="02040503050406030204" pitchFamily="18" charset="0"/>
              </a:rPr>
              <a:t>Горизонт 2020 </a:t>
            </a:r>
            <a:r>
              <a:rPr lang="uk-UA" sz="2400" i="1" dirty="0">
                <a:latin typeface="Cambria" panose="02040503050406030204" pitchFamily="18" charset="0"/>
                <a:ea typeface="Cambria" panose="02040503050406030204" pitchFamily="18" charset="0"/>
              </a:rPr>
              <a:t>– фінансування досліджень та інноваційних розробок, можливість співпраці державного та приватного секторів, подальший розвиток європейського дослідницького простору);  </a:t>
            </a:r>
            <a:r>
              <a:rPr lang="uk-UA" sz="2400" b="1" i="1" dirty="0">
                <a:latin typeface="Cambria" panose="02040503050406030204" pitchFamily="18" charset="0"/>
                <a:ea typeface="Cambria" panose="02040503050406030204" pitchFamily="18" charset="0"/>
              </a:rPr>
              <a:t>креативна Європа </a:t>
            </a:r>
            <a:r>
              <a:rPr lang="uk-UA" sz="2400" i="1" dirty="0">
                <a:latin typeface="Cambria" panose="02040503050406030204" pitchFamily="18" charset="0"/>
                <a:ea typeface="Cambria" panose="02040503050406030204" pitchFamily="18" charset="0"/>
              </a:rPr>
              <a:t>(підтримка культурного, креативного та аудіовізуального секторів, стимулювання міжнаціональної взаємодії,  розвиток творчих секторів), </a:t>
            </a:r>
            <a:r>
              <a:rPr lang="uk-UA" sz="2400" b="1" i="1" dirty="0">
                <a:latin typeface="Cambria" panose="02040503050406030204" pitchFamily="18" charset="0"/>
                <a:ea typeface="Cambria" panose="02040503050406030204" pitchFamily="18" charset="0"/>
              </a:rPr>
              <a:t>конкурентоспроможність підприємств малого та середнього бізнесу </a:t>
            </a:r>
            <a:r>
              <a:rPr lang="uk-UA" sz="2400" i="1" dirty="0">
                <a:latin typeface="Cambria" panose="02040503050406030204" pitchFamily="18" charset="0"/>
                <a:ea typeface="Cambria" panose="02040503050406030204" pitchFamily="18" charset="0"/>
              </a:rPr>
              <a:t>(створення сприятливих умов для розвитку малого і середнього підприємництва, участь у програмі державних установ та громадських організацій, розвиток українського підприємницького середовища, покращення умов доступу СМБ на внутрішні ринки провідних країн світу). </a:t>
            </a:r>
            <a:endParaRPr lang="ru-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ru-UA"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218945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624E6D4B-2C92-45DB-944A-18B713D99962}"/>
              </a:ext>
            </a:extLst>
          </p:cNvPr>
          <p:cNvSpPr txBox="1">
            <a:spLocks/>
          </p:cNvSpPr>
          <p:nvPr/>
        </p:nvSpPr>
        <p:spPr>
          <a:xfrm>
            <a:off x="8625840" y="235526"/>
            <a:ext cx="3217024" cy="724594"/>
          </a:xfrm>
          <a:prstGeom prst="rect">
            <a:avLst/>
          </a:prstGeo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i="1" dirty="0">
                <a:solidFill>
                  <a:srgbClr val="FF0000"/>
                </a:solidFill>
                <a:latin typeface="Cambria" panose="02040503050406030204" pitchFamily="18" charset="0"/>
                <a:cs typeface="Times New Roman" panose="02020603050405020304" pitchFamily="18" charset="0"/>
              </a:rPr>
              <a:t>ПРОДОВЖЕННЯ </a:t>
            </a:r>
            <a:br>
              <a:rPr lang="ru-RU" sz="2000" b="1" i="1" dirty="0">
                <a:solidFill>
                  <a:srgbClr val="FF0000"/>
                </a:solidFill>
                <a:latin typeface="Cambria" panose="02040503050406030204" pitchFamily="18" charset="0"/>
                <a:cs typeface="Times New Roman" panose="02020603050405020304" pitchFamily="18" charset="0"/>
              </a:rPr>
            </a:br>
            <a:r>
              <a:rPr lang="ru-RU" sz="2000" b="1" i="1" dirty="0">
                <a:solidFill>
                  <a:srgbClr val="FF0000"/>
                </a:solidFill>
                <a:latin typeface="Cambria" panose="02040503050406030204" pitchFamily="18" charset="0"/>
                <a:cs typeface="Times New Roman" panose="02020603050405020304" pitchFamily="18" charset="0"/>
              </a:rPr>
              <a:t>СЛАЙДУ 9</a:t>
            </a:r>
          </a:p>
        </p:txBody>
      </p:sp>
      <p:sp>
        <p:nvSpPr>
          <p:cNvPr id="8" name="Объект 7">
            <a:extLst>
              <a:ext uri="{FF2B5EF4-FFF2-40B4-BE49-F238E27FC236}">
                <a16:creationId xmlns:a16="http://schemas.microsoft.com/office/drawing/2014/main" id="{47C46880-935B-4AE0-9147-580BA276DD50}"/>
              </a:ext>
            </a:extLst>
          </p:cNvPr>
          <p:cNvSpPr>
            <a:spLocks noGrp="1"/>
          </p:cNvSpPr>
          <p:nvPr>
            <p:ph idx="1"/>
          </p:nvPr>
        </p:nvSpPr>
        <p:spPr>
          <a:xfrm>
            <a:off x="278969" y="1177871"/>
            <a:ext cx="10662834" cy="5284922"/>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a:bodyPr>
          <a:lstStyle/>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Економічний розвиток, економічне зростання та інтеграція до спільного ринку ЄС </a:t>
            </a:r>
            <a:r>
              <a:rPr lang="uk-UA" sz="2400" i="1" dirty="0">
                <a:latin typeface="Cambria" panose="02040503050406030204" pitchFamily="18" charset="0"/>
                <a:ea typeface="Cambria" panose="02040503050406030204" pitchFamily="18" charset="0"/>
              </a:rPr>
              <a:t>(поліпшення бізнес-клімату, реформа інфраструктури, ефективне та безпечне управління відходами, реформа управління державними підприємствами, реформа фермерства та кооперації, реформа надрокористування, реформа енергетичного сектору, реформа та розвиток фінансового сектору);</a:t>
            </a:r>
          </a:p>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Економічне</a:t>
            </a:r>
            <a:r>
              <a:rPr lang="uk-UA" sz="2400" i="1" dirty="0">
                <a:latin typeface="Cambria" panose="02040503050406030204" pitchFamily="18" charset="0"/>
                <a:ea typeface="Cambria" panose="02040503050406030204" pitchFamily="18" charset="0"/>
              </a:rPr>
              <a:t> </a:t>
            </a:r>
            <a:r>
              <a:rPr lang="uk-UA" sz="2400" b="1" i="1" dirty="0">
                <a:latin typeface="Cambria" panose="02040503050406030204" pitchFamily="18" charset="0"/>
                <a:ea typeface="Cambria" panose="02040503050406030204" pitchFamily="18" charset="0"/>
              </a:rPr>
              <a:t>ГАЛУЗЕВЕ</a:t>
            </a:r>
            <a:r>
              <a:rPr lang="uk-UA" sz="2400" i="1" dirty="0">
                <a:latin typeface="Cambria" panose="02040503050406030204" pitchFamily="18" charset="0"/>
                <a:ea typeface="Cambria" panose="02040503050406030204" pitchFamily="18" charset="0"/>
              </a:rPr>
              <a:t> </a:t>
            </a:r>
            <a:r>
              <a:rPr lang="uk-UA" sz="2400" b="1" i="1" dirty="0">
                <a:latin typeface="Cambria" panose="02040503050406030204" pitchFamily="18" charset="0"/>
                <a:ea typeface="Cambria" panose="02040503050406030204" pitchFamily="18" charset="0"/>
              </a:rPr>
              <a:t>співробітництво з ЄС </a:t>
            </a:r>
            <a:r>
              <a:rPr lang="uk-UA" sz="2400" i="1" dirty="0">
                <a:latin typeface="Cambria" panose="02040503050406030204" pitchFamily="18" charset="0"/>
                <a:ea typeface="Cambria" panose="02040503050406030204" pitchFamily="18" charset="0"/>
              </a:rPr>
              <a:t>(енергетика, макроекономічне співробітництво, управління державними фінансами, оподаткування, статистика, навколишнє середовище, транспорт, наукове співробітництво, космос, інформаційне суспільство, аудіовізуальна галузь, промисловість та підприємництво, видобувна та металургійна галузі, фінансові послуги, туризм, захист прав споживачів, сільське господарство та розвиток сільських територій, рибальство та морська політика, ріка Дунай, охорона здоров'я, освіта, культура, спорт і фізична культура, громадянське суспільство, транскордонне та регіональне співробітництво).</a:t>
            </a:r>
            <a:endParaRPr lang="ru-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ru-UA"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81608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77371"/>
            <a:ext cx="8596668" cy="1248229"/>
          </a:xfrm>
          <a:gradFill>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ru-RU" sz="2800" b="1" i="1" dirty="0">
                <a:latin typeface="Cambria" panose="02040503050406030204" pitchFamily="18" charset="0"/>
              </a:rPr>
              <a:t>6. Взаємозв</a:t>
            </a:r>
            <a:r>
              <a:rPr lang="en-US" sz="2800" b="1" i="1" dirty="0">
                <a:latin typeface="Cambria" panose="02040503050406030204" pitchFamily="18" charset="0"/>
              </a:rPr>
              <a:t>’</a:t>
            </a:r>
            <a:r>
              <a:rPr lang="ru-RU" sz="2800" b="1" i="1" dirty="0">
                <a:latin typeface="Cambria" panose="02040503050406030204" pitchFamily="18" charset="0"/>
              </a:rPr>
              <a:t>язок між </a:t>
            </a:r>
            <a:r>
              <a:rPr lang="uk-UA" sz="2800" b="1" i="1" dirty="0">
                <a:latin typeface="Cambria" panose="02040503050406030204" pitchFamily="18" charset="0"/>
              </a:rPr>
              <a:t>децентралізацією та європейською інтеграцією</a:t>
            </a:r>
            <a:endParaRPr lang="ru-RU" sz="2800" b="1" i="1" dirty="0">
              <a:latin typeface="Cambria" panose="02040503050406030204" pitchFamily="18" charset="0"/>
            </a:endParaRPr>
          </a:p>
        </p:txBody>
      </p:sp>
      <p:sp>
        <p:nvSpPr>
          <p:cNvPr id="5" name="Объект 4">
            <a:extLst>
              <a:ext uri="{FF2B5EF4-FFF2-40B4-BE49-F238E27FC236}">
                <a16:creationId xmlns:a16="http://schemas.microsoft.com/office/drawing/2014/main" id="{62A00236-BCC9-42EF-9462-2C347B8E771A}"/>
              </a:ext>
            </a:extLst>
          </p:cNvPr>
          <p:cNvSpPr>
            <a:spLocks noGrp="1"/>
          </p:cNvSpPr>
          <p:nvPr>
            <p:ph idx="1"/>
          </p:nvPr>
        </p:nvSpPr>
        <p:spPr>
          <a:xfrm>
            <a:off x="365759" y="1859798"/>
            <a:ext cx="9847624" cy="4757978"/>
          </a:xfrm>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47500" lnSpcReduction="20000"/>
          </a:bodyPr>
          <a:lstStyle/>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відповідальність місцевої влади;</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перешкоди для подальшого процесу децентралізації;</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проблеми кваліфікованих кадрів;</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Європейська підтримка соціального менеджменту в Україні;</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реалізація публічної політики з формування культури здоров'я в країнах ЄС та використання досвіду для України;</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Європейський досвід використання інновацій при підготовці державних службовців </a:t>
            </a:r>
            <a:r>
              <a:rPr lang="uk-UA" sz="4600" i="1">
                <a:latin typeface="Cambria" panose="02040503050406030204" pitchFamily="18" charset="0"/>
                <a:ea typeface="Cambria" panose="02040503050406030204" pitchFamily="18" charset="0"/>
              </a:rPr>
              <a:t>(працівників органів </a:t>
            </a:r>
            <a:r>
              <a:rPr lang="uk-UA" sz="4600" i="1" dirty="0">
                <a:latin typeface="Cambria" panose="02040503050406030204" pitchFamily="18" charset="0"/>
                <a:ea typeface="Cambria" panose="02040503050406030204" pitchFamily="18" charset="0"/>
              </a:rPr>
              <a:t>місцевого самоврядування);</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Європейський досвід управління комунальною власністю;</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Європейський досвід розподілу компетенцій між місцевими органами виконавчої влади та місцевого самоврядування;</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публічне управління в умовах децентралізації;</a:t>
            </a:r>
          </a:p>
          <a:p>
            <a:pPr>
              <a:lnSpc>
                <a:spcPct val="120000"/>
              </a:lnSpc>
              <a:spcBef>
                <a:spcPts val="0"/>
              </a:spcBef>
              <a:buFont typeface="Wingdings" panose="05000000000000000000" pitchFamily="2" charset="2"/>
              <a:buChar char="ü"/>
            </a:pPr>
            <a:r>
              <a:rPr lang="uk-UA" sz="4600" i="1" dirty="0">
                <a:latin typeface="Cambria" panose="02040503050406030204" pitchFamily="18" charset="0"/>
                <a:ea typeface="Cambria" panose="02040503050406030204" pitchFamily="18" charset="0"/>
              </a:rPr>
              <a:t>організація управління районами в місті (досвід Польщі).</a:t>
            </a:r>
          </a:p>
        </p:txBody>
      </p:sp>
    </p:spTree>
    <p:extLst>
      <p:ext uri="{BB962C8B-B14F-4D97-AF65-F5344CB8AC3E}">
        <p14:creationId xmlns:p14="http://schemas.microsoft.com/office/powerpoint/2010/main" val="3784256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77371"/>
            <a:ext cx="8596668" cy="1248229"/>
          </a:xfrm>
          <a:gradFill>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ru-RU" sz="2800" b="1" i="1" dirty="0">
                <a:latin typeface="Cambria" panose="02040503050406030204" pitchFamily="18" charset="0"/>
              </a:rPr>
              <a:t>7. </a:t>
            </a:r>
            <a:r>
              <a:rPr lang="uk-UA" sz="2800" b="1" i="1" dirty="0">
                <a:latin typeface="Cambria" panose="02040503050406030204" pitchFamily="18" charset="0"/>
              </a:rPr>
              <a:t>Переформатування європейської інтеграції: можливості і ризики </a:t>
            </a:r>
          </a:p>
        </p:txBody>
      </p:sp>
      <p:sp>
        <p:nvSpPr>
          <p:cNvPr id="5" name="Объект 4">
            <a:extLst>
              <a:ext uri="{FF2B5EF4-FFF2-40B4-BE49-F238E27FC236}">
                <a16:creationId xmlns:a16="http://schemas.microsoft.com/office/drawing/2014/main" id="{62A00236-BCC9-42EF-9462-2C347B8E771A}"/>
              </a:ext>
            </a:extLst>
          </p:cNvPr>
          <p:cNvSpPr>
            <a:spLocks noGrp="1"/>
          </p:cNvSpPr>
          <p:nvPr>
            <p:ph idx="1"/>
          </p:nvPr>
        </p:nvSpPr>
        <p:spPr>
          <a:xfrm>
            <a:off x="365759" y="1859798"/>
            <a:ext cx="9847624" cy="4620831"/>
          </a:xfrm>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кризові процеси в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сценарії подальшого розвитку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ключові аспекти реформування механізмів Єврозони;</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фрагментація процесу євроінтеграції в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шляхи адаптації України до нових форматів розвитку євроінтеграції;</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«зелене завдання» – як Україні знайти своє місце у кліматичній політиці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пріоритети співпраці України з ЄС у сфері національної безпеки і оборони.</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2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451108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77371"/>
            <a:ext cx="8596668" cy="705841"/>
          </a:xfrm>
          <a:gradFill>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БАЗОВІ ІНФОРМАЦІЙНІ РЕСУРСИ</a:t>
            </a:r>
          </a:p>
        </p:txBody>
      </p:sp>
      <p:sp>
        <p:nvSpPr>
          <p:cNvPr id="5" name="Объект 4">
            <a:extLst>
              <a:ext uri="{FF2B5EF4-FFF2-40B4-BE49-F238E27FC236}">
                <a16:creationId xmlns:a16="http://schemas.microsoft.com/office/drawing/2014/main" id="{62A00236-BCC9-42EF-9462-2C347B8E771A}"/>
              </a:ext>
            </a:extLst>
          </p:cNvPr>
          <p:cNvSpPr>
            <a:spLocks noGrp="1"/>
          </p:cNvSpPr>
          <p:nvPr>
            <p:ph idx="1"/>
          </p:nvPr>
        </p:nvSpPr>
        <p:spPr>
          <a:xfrm>
            <a:off x="337622" y="1395565"/>
            <a:ext cx="10100606" cy="4133038"/>
          </a:xfrm>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marL="457200" indent="-457200">
              <a:spcBef>
                <a:spcPts val="0"/>
              </a:spcBef>
              <a:buAutoNum type="arabicPeriod"/>
            </a:pPr>
            <a:r>
              <a:rPr lang="uk-UA" sz="2400" i="1" dirty="0">
                <a:solidFill>
                  <a:schemeClr val="tx1"/>
                </a:solidFill>
                <a:latin typeface="Cambria" panose="02040503050406030204" pitchFamily="18" charset="0"/>
                <a:ea typeface="Cambria" panose="02040503050406030204" pitchFamily="18" charset="0"/>
              </a:rPr>
              <a:t>Угода про Асоціацію між Україною та ЄС. </a:t>
            </a:r>
            <a:r>
              <a:rPr lang="en-US" sz="2400" i="1" dirty="0">
                <a:solidFill>
                  <a:schemeClr val="tx1"/>
                </a:solidFill>
                <a:latin typeface="Cambria" panose="02040503050406030204" pitchFamily="18" charset="0"/>
                <a:ea typeface="Cambria" panose="02040503050406030204" pitchFamily="18" charset="0"/>
              </a:rPr>
              <a:t>URL</a:t>
            </a:r>
            <a:r>
              <a:rPr lang="uk-UA" sz="2400" i="1" dirty="0">
                <a:solidFill>
                  <a:schemeClr val="tx1"/>
                </a:solidFill>
                <a:latin typeface="Cambria" panose="02040503050406030204" pitchFamily="18" charset="0"/>
                <a:ea typeface="Cambria" panose="02040503050406030204" pitchFamily="18" charset="0"/>
              </a:rPr>
              <a:t>:</a:t>
            </a:r>
            <a:r>
              <a:rPr lang="en-US" sz="2400" i="1" dirty="0">
                <a:solidFill>
                  <a:schemeClr val="tx1"/>
                </a:solidFill>
                <a:latin typeface="Cambria" panose="02040503050406030204" pitchFamily="18" charset="0"/>
                <a:ea typeface="Cambria" panose="02040503050406030204" pitchFamily="18" charset="0"/>
              </a:rPr>
              <a:t> </a:t>
            </a:r>
            <a:r>
              <a:rPr lang="en-US" sz="2400" i="1" dirty="0">
                <a:solidFill>
                  <a:schemeClr val="tx1"/>
                </a:solidFill>
                <a:latin typeface="Cambria" panose="02040503050406030204" pitchFamily="18" charset="0"/>
                <a:ea typeface="Cambria" panose="02040503050406030204" pitchFamily="18" charset="0"/>
                <a:hlinkClick r:id="rId3">
                  <a:extLst>
                    <a:ext uri="{A12FA001-AC4F-418D-AE19-62706E023703}">
                      <ahyp:hlinkClr xmlns:ahyp="http://schemas.microsoft.com/office/drawing/2018/hyperlinkcolor" val="tx"/>
                    </a:ext>
                  </a:extLst>
                </a:hlinkClick>
              </a:rPr>
              <a:t>https://www.kmu.gov.ua/diyalnist/yevropejska-integraciya/ugoda-pro-asociacyu</a:t>
            </a:r>
            <a:endParaRPr lang="uk-UA"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r>
              <a:rPr lang="uk-UA" sz="2400" i="1" dirty="0">
                <a:solidFill>
                  <a:schemeClr val="tx1"/>
                </a:solidFill>
                <a:latin typeface="Cambria" panose="02040503050406030204" pitchFamily="18" charset="0"/>
                <a:ea typeface="Cambria" panose="02040503050406030204" pitchFamily="18" charset="0"/>
              </a:rPr>
              <a:t>Переформатування європейської інтеграції.</a:t>
            </a:r>
            <a:r>
              <a:rPr lang="en-US" sz="2400" i="1" dirty="0">
                <a:solidFill>
                  <a:schemeClr val="tx1"/>
                </a:solidFill>
                <a:latin typeface="Cambria" panose="02040503050406030204" pitchFamily="18" charset="0"/>
                <a:ea typeface="Cambria" panose="02040503050406030204" pitchFamily="18" charset="0"/>
              </a:rPr>
              <a:t> URL</a:t>
            </a:r>
            <a:r>
              <a:rPr lang="uk-UA" sz="2400" i="1" dirty="0">
                <a:solidFill>
                  <a:schemeClr val="tx1"/>
                </a:solidFill>
                <a:latin typeface="Cambria" panose="02040503050406030204" pitchFamily="18" charset="0"/>
                <a:ea typeface="Cambria" panose="02040503050406030204" pitchFamily="18" charset="0"/>
              </a:rPr>
              <a:t>: </a:t>
            </a:r>
            <a:r>
              <a:rPr lang="ru-UA" sz="2400" i="1" u="sng" dirty="0">
                <a:solidFill>
                  <a:schemeClr val="tx1"/>
                </a:solidFill>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val="tx"/>
                    </a:ext>
                  </a:extLst>
                </a:hlinkClick>
              </a:rPr>
              <a:t>http://razumkov.org.ua/uploads/article/2018_pereformatuvannia_ievropeiskoi_intehratsii.pdf</a:t>
            </a:r>
            <a:endParaRPr lang="uk-UA" sz="2400" i="1" u="sng"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r>
              <a:rPr lang="uk-UA" sz="2400" i="1" u="sng" dirty="0">
                <a:solidFill>
                  <a:schemeClr val="tx1"/>
                </a:solidFill>
                <a:latin typeface="Cambria" panose="02040503050406030204" pitchFamily="18" charset="0"/>
                <a:ea typeface="Cambria" panose="02040503050406030204" pitchFamily="18" charset="0"/>
              </a:rPr>
              <a:t>Національна безпека і оборона.</a:t>
            </a:r>
            <a:r>
              <a:rPr lang="en-US" sz="2400" i="1" dirty="0">
                <a:solidFill>
                  <a:schemeClr val="tx1"/>
                </a:solidFill>
                <a:latin typeface="Cambria" panose="02040503050406030204" pitchFamily="18" charset="0"/>
                <a:ea typeface="Cambria" panose="02040503050406030204" pitchFamily="18" charset="0"/>
              </a:rPr>
              <a:t> URL</a:t>
            </a:r>
            <a:r>
              <a:rPr lang="uk-UA" sz="2400" i="1" dirty="0">
                <a:solidFill>
                  <a:schemeClr val="tx1"/>
                </a:solidFill>
                <a:latin typeface="Cambria" panose="02040503050406030204" pitchFamily="18" charset="0"/>
                <a:ea typeface="Cambria" panose="02040503050406030204" pitchFamily="18" charset="0"/>
              </a:rPr>
              <a:t>:</a:t>
            </a:r>
            <a:r>
              <a:rPr lang="en-US" sz="2400" i="1" dirty="0">
                <a:solidFill>
                  <a:schemeClr val="tx1"/>
                </a:solidFill>
                <a:latin typeface="Cambria" panose="02040503050406030204" pitchFamily="18" charset="0"/>
                <a:ea typeface="Cambria" panose="02040503050406030204" pitchFamily="18" charset="0"/>
              </a:rPr>
              <a:t> </a:t>
            </a:r>
            <a:r>
              <a:rPr lang="en-US"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rPr>
              <a:t>http://razumkov.org.ua/uploads/journal/ukr/NSD181</a:t>
            </a:r>
            <a:r>
              <a:rPr lang="uk-UA"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rPr>
              <a:t>-</a:t>
            </a:r>
            <a:r>
              <a:rPr lang="en-US"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rPr>
              <a:t>182_2020_ukr.pdf</a:t>
            </a:r>
            <a:endParaRPr lang="uk-UA"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endParaRPr lang="ru-UA"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AutoNum type="arabicPeriod"/>
            </a:pPr>
            <a:endParaRPr lang="ru-UA" sz="2400" i="1" dirty="0">
              <a:solidFill>
                <a:schemeClr val="tx1"/>
              </a:solidFill>
              <a:latin typeface="Cambria" panose="02040503050406030204" pitchFamily="18" charset="0"/>
              <a:ea typeface="Cambria" panose="02040503050406030204" pitchFamily="18" charset="0"/>
            </a:endParaRPr>
          </a:p>
          <a:p>
            <a:pPr marL="0" indent="0">
              <a:spcBef>
                <a:spcPts val="0"/>
              </a:spcBef>
              <a:buNone/>
            </a:pPr>
            <a:endParaRPr lang="uk-UA" sz="2400" i="1" dirty="0">
              <a:solidFill>
                <a:schemeClr val="tx1"/>
              </a:solidFill>
              <a:latin typeface="Cambria" panose="02040503050406030204" pitchFamily="18" charset="0"/>
              <a:ea typeface="Cambria" panose="02040503050406030204" pitchFamily="18" charset="0"/>
            </a:endParaRPr>
          </a:p>
          <a:p>
            <a:pPr>
              <a:lnSpc>
                <a:spcPct val="12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97325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a:extLst>
              <a:ext uri="{FF2B5EF4-FFF2-40B4-BE49-F238E27FC236}">
                <a16:creationId xmlns:a16="http://schemas.microsoft.com/office/drawing/2014/main" id="{C6FB0BB8-7B58-4245-AF72-4FBE4F69B67D}"/>
              </a:ext>
            </a:extLst>
          </p:cNvPr>
          <p:cNvSpPr>
            <a:spLocks noGrp="1"/>
          </p:cNvSpPr>
          <p:nvPr>
            <p:ph type="title"/>
          </p:nvPr>
        </p:nvSpPr>
        <p:spPr>
          <a:xfrm>
            <a:off x="944880" y="548640"/>
            <a:ext cx="9917853" cy="883920"/>
          </a:xfr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400" b="1" dirty="0">
                <a:solidFill>
                  <a:schemeClr val="tx1"/>
                </a:solidFill>
                <a:latin typeface="Cambria" panose="02040503050406030204" pitchFamily="18" charset="0"/>
                <a:ea typeface="Cambria" panose="02040503050406030204" pitchFamily="18" charset="0"/>
              </a:rPr>
              <a:t>МЕТЕЛЕНКО НАТАЛЯ ГЕОРГІЇВНА – </a:t>
            </a:r>
            <a:r>
              <a:rPr lang="uk-UA" sz="2400" b="1" i="1" dirty="0">
                <a:solidFill>
                  <a:schemeClr val="tx1"/>
                </a:solidFill>
                <a:latin typeface="Cambria" panose="02040503050406030204" pitchFamily="18" charset="0"/>
                <a:ea typeface="Cambria" panose="02040503050406030204" pitchFamily="18" charset="0"/>
              </a:rPr>
              <a:t>наукові напрями досліджень, практичний досвід, досвід науково – педагогічної діяльності</a:t>
            </a:r>
            <a:endParaRPr lang="ru-UA" sz="2400" b="1" i="1" dirty="0">
              <a:solidFill>
                <a:schemeClr val="tx1"/>
              </a:solidFill>
              <a:latin typeface="Cambria" panose="02040503050406030204" pitchFamily="18" charset="0"/>
              <a:ea typeface="Cambria" panose="02040503050406030204" pitchFamily="18" charset="0"/>
            </a:endParaRPr>
          </a:p>
        </p:txBody>
      </p:sp>
      <p:sp>
        <p:nvSpPr>
          <p:cNvPr id="9" name="Объект 8">
            <a:extLst>
              <a:ext uri="{FF2B5EF4-FFF2-40B4-BE49-F238E27FC236}">
                <a16:creationId xmlns:a16="http://schemas.microsoft.com/office/drawing/2014/main" id="{CC3D2C69-7154-4132-B0AE-DE1001374F3C}"/>
              </a:ext>
            </a:extLst>
          </p:cNvPr>
          <p:cNvSpPr>
            <a:spLocks noGrp="1"/>
          </p:cNvSpPr>
          <p:nvPr>
            <p:ph idx="1"/>
          </p:nvPr>
        </p:nvSpPr>
        <p:spPr>
          <a:xfrm>
            <a:off x="228600" y="1627189"/>
            <a:ext cx="10634133" cy="5002211"/>
          </a:xfr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a:normAutofit fontScale="92500"/>
          </a:bodyPr>
          <a:lstStyle/>
          <a:p>
            <a:pPr marL="0" indent="0">
              <a:spcBef>
                <a:spcPts val="0"/>
              </a:spcBef>
              <a:buNone/>
            </a:pPr>
            <a:r>
              <a:rPr lang="uk-UA" sz="2400" b="1" i="1" dirty="0">
                <a:solidFill>
                  <a:schemeClr val="tx1"/>
                </a:solidFill>
                <a:latin typeface="Cambria" panose="02040503050406030204" pitchFamily="18" charset="0"/>
                <a:ea typeface="Cambria" panose="02040503050406030204" pitchFamily="18" charset="0"/>
              </a:rPr>
              <a:t>Наукові напрями досліджень:</a:t>
            </a:r>
          </a:p>
          <a:p>
            <a:pPr>
              <a:spcBef>
                <a:spcPts val="0"/>
              </a:spcBef>
              <a:buFont typeface="Wingdings" panose="05000000000000000000" pitchFamily="2" charset="2"/>
              <a:buChar char="ü"/>
            </a:pPr>
            <a:r>
              <a:rPr lang="uk-UA" sz="2400" dirty="0">
                <a:solidFill>
                  <a:schemeClr val="tx1"/>
                </a:solidFill>
                <a:latin typeface="Cambria" panose="02040503050406030204" pitchFamily="18" charset="0"/>
                <a:ea typeface="Cambria" panose="02040503050406030204" pitchFamily="18" charset="0"/>
              </a:rPr>
              <a:t>економіка промислових підприємств (машинобудування, металургійна галузь, електроенергетика); дослідження внутрішнього господарського механізму підприємств промисловості;</a:t>
            </a:r>
          </a:p>
          <a:p>
            <a:pPr>
              <a:spcBef>
                <a:spcPts val="0"/>
              </a:spcBef>
              <a:buFont typeface="Wingdings" panose="05000000000000000000" pitchFamily="2" charset="2"/>
              <a:buChar char="ü"/>
            </a:pPr>
            <a:r>
              <a:rPr lang="uk-UA" sz="2400" dirty="0">
                <a:solidFill>
                  <a:schemeClr val="tx1"/>
                </a:solidFill>
                <a:latin typeface="Cambria" panose="02040503050406030204" pitchFamily="18" charset="0"/>
                <a:ea typeface="Cambria" panose="02040503050406030204" pitchFamily="18" charset="0"/>
              </a:rPr>
              <a:t>фінансова стратегія та фінансова діяльність підприємств реального сектору економіки в умовах системної кризи (процедури ліквідації та банкрутства, ідентифікація ризиків втрати фінансової безпеки);</a:t>
            </a:r>
          </a:p>
          <a:p>
            <a:pPr>
              <a:spcBef>
                <a:spcPts val="0"/>
              </a:spcBef>
              <a:buFont typeface="Wingdings" panose="05000000000000000000" pitchFamily="2" charset="2"/>
              <a:buChar char="ü"/>
            </a:pPr>
            <a:r>
              <a:rPr lang="uk-UA" sz="2400" dirty="0">
                <a:solidFill>
                  <a:schemeClr val="tx1"/>
                </a:solidFill>
                <a:latin typeface="Cambria" panose="02040503050406030204" pitchFamily="18" charset="0"/>
                <a:ea typeface="Cambria" panose="02040503050406030204" pitchFamily="18" charset="0"/>
              </a:rPr>
              <a:t>аналітичні дослідження фінансово – господарської діяльності (фінансовий контролінг);</a:t>
            </a:r>
          </a:p>
          <a:p>
            <a:pPr>
              <a:spcBef>
                <a:spcPts val="0"/>
              </a:spcBef>
              <a:buFont typeface="Wingdings" panose="05000000000000000000" pitchFamily="2" charset="2"/>
              <a:buChar char="ü"/>
            </a:pPr>
            <a:r>
              <a:rPr lang="uk-UA" sz="2400" dirty="0">
                <a:solidFill>
                  <a:schemeClr val="tx1"/>
                </a:solidFill>
                <a:latin typeface="Cambria" panose="02040503050406030204" pitchFamily="18" charset="0"/>
                <a:ea typeface="Cambria" panose="02040503050406030204" pitchFamily="18" charset="0"/>
              </a:rPr>
              <a:t>управління державними та місцевими фінансами (дослідження на замовлення Міністерства фінансів України) – врегулювання міжбюджетних відносин, удосконалення фінансово-бюджетної політики, аудит розрахунків з бюджетом, розвиток податкової системи України, реформування державних фінансів;</a:t>
            </a:r>
          </a:p>
          <a:p>
            <a:pPr>
              <a:spcBef>
                <a:spcPts val="0"/>
              </a:spcBef>
              <a:buFont typeface="Wingdings" panose="05000000000000000000" pitchFamily="2" charset="2"/>
              <a:buChar char="ü"/>
            </a:pPr>
            <a:r>
              <a:rPr lang="uk-UA" sz="2400" dirty="0">
                <a:solidFill>
                  <a:schemeClr val="tx1"/>
                </a:solidFill>
                <a:latin typeface="Cambria" panose="02040503050406030204" pitchFamily="18" charset="0"/>
                <a:ea typeface="Cambria" panose="02040503050406030204" pitchFamily="18" charset="0"/>
              </a:rPr>
              <a:t>концептуальні моделі фінансово – економічної безпеки підприємства;</a:t>
            </a:r>
          </a:p>
          <a:p>
            <a:pPr>
              <a:spcBef>
                <a:spcPts val="0"/>
              </a:spcBef>
              <a:buFont typeface="Wingdings" panose="05000000000000000000" pitchFamily="2" charset="2"/>
              <a:buChar char="ü"/>
            </a:pPr>
            <a:endParaRPr lang="uk-UA" sz="2400" dirty="0">
              <a:solidFill>
                <a:schemeClr val="tx1"/>
              </a:solidFill>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dirty="0">
              <a:solidFill>
                <a:schemeClr val="tx1"/>
              </a:solidFill>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dirty="0">
              <a:solidFill>
                <a:schemeClr val="tx1"/>
              </a:solidFill>
              <a:latin typeface="Cambria" panose="02040503050406030204" pitchFamily="18" charset="0"/>
              <a:ea typeface="Cambria" panose="02040503050406030204" pitchFamily="18" charset="0"/>
            </a:endParaRPr>
          </a:p>
          <a:p>
            <a:pPr marL="0" indent="0">
              <a:buNone/>
            </a:pPr>
            <a:endParaRPr lang="ru-UA" sz="3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85189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25840" y="235526"/>
            <a:ext cx="3217024" cy="724594"/>
          </a:xfr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ru-RU" sz="2000" b="1" i="1" dirty="0">
                <a:solidFill>
                  <a:srgbClr val="FF0000"/>
                </a:solidFill>
                <a:latin typeface="Cambria" panose="02040503050406030204" pitchFamily="18" charset="0"/>
                <a:cs typeface="Times New Roman" panose="02020603050405020304" pitchFamily="18" charset="0"/>
              </a:rPr>
              <a:t>ПРОДОВЖЕННЯ </a:t>
            </a:r>
            <a:br>
              <a:rPr lang="ru-RU" sz="2000" b="1" i="1" dirty="0">
                <a:solidFill>
                  <a:srgbClr val="FF0000"/>
                </a:solidFill>
                <a:latin typeface="Cambria" panose="02040503050406030204" pitchFamily="18" charset="0"/>
                <a:cs typeface="Times New Roman" panose="02020603050405020304" pitchFamily="18" charset="0"/>
              </a:rPr>
            </a:br>
            <a:r>
              <a:rPr lang="ru-RU" sz="2000" b="1" i="1" dirty="0">
                <a:solidFill>
                  <a:srgbClr val="FF0000"/>
                </a:solidFill>
                <a:latin typeface="Cambria" panose="02040503050406030204" pitchFamily="18" charset="0"/>
                <a:cs typeface="Times New Roman" panose="02020603050405020304" pitchFamily="18" charset="0"/>
              </a:rPr>
              <a:t>СЛАЙДУ 2</a:t>
            </a:r>
          </a:p>
        </p:txBody>
      </p:sp>
      <p:sp>
        <p:nvSpPr>
          <p:cNvPr id="3" name="Объект 2"/>
          <p:cNvSpPr>
            <a:spLocks noGrp="1"/>
          </p:cNvSpPr>
          <p:nvPr>
            <p:ph idx="1"/>
          </p:nvPr>
        </p:nvSpPr>
        <p:spPr>
          <a:xfrm>
            <a:off x="207817" y="1127760"/>
            <a:ext cx="10521143" cy="5494714"/>
          </a:xfr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algn="just">
              <a:spcBef>
                <a:spcPts val="0"/>
              </a:spcBef>
              <a:buFont typeface="Wingdings" panose="05000000000000000000" pitchFamily="2" charset="2"/>
              <a:buChar char="ü"/>
            </a:pPr>
            <a:r>
              <a:rPr lang="uk-UA" sz="2200" dirty="0">
                <a:solidFill>
                  <a:schemeClr val="tx1"/>
                </a:solidFill>
                <a:latin typeface="Cambria" panose="02040503050406030204" pitchFamily="18" charset="0"/>
                <a:ea typeface="Cambria" panose="02040503050406030204" pitchFamily="18" charset="0"/>
              </a:rPr>
              <a:t>екологічний вектор розвитку галузей економіки Запорізького регіону (регіональні дослідження, адміністрування екологічного податку у промисловості, європейський контент сталого розвитку регіону);</a:t>
            </a:r>
          </a:p>
          <a:p>
            <a:pPr algn="just">
              <a:spcBef>
                <a:spcPts val="0"/>
              </a:spcBef>
              <a:buFont typeface="Wingdings" panose="05000000000000000000" pitchFamily="2" charset="2"/>
              <a:buChar char="ü"/>
            </a:pPr>
            <a:r>
              <a:rPr lang="uk-UA" sz="2200" dirty="0">
                <a:solidFill>
                  <a:schemeClr val="tx1"/>
                </a:solidFill>
                <a:latin typeface="Cambria" panose="02040503050406030204" pitchFamily="18" charset="0"/>
                <a:ea typeface="Cambria" panose="02040503050406030204" pitchFamily="18" charset="0"/>
              </a:rPr>
              <a:t>промисловий менеджмент (логістична система підприємства, виробничий потенціал у промисловості, моделі динамічного управління підприємницькими ризиками);</a:t>
            </a:r>
          </a:p>
          <a:p>
            <a:pPr algn="just">
              <a:spcBef>
                <a:spcPts val="0"/>
              </a:spcBef>
              <a:buFont typeface="Wingdings" panose="05000000000000000000" pitchFamily="2" charset="2"/>
              <a:buChar char="ü"/>
            </a:pPr>
            <a:r>
              <a:rPr lang="uk-UA" sz="2200" dirty="0">
                <a:solidFill>
                  <a:schemeClr val="tx1"/>
                </a:solidFill>
                <a:latin typeface="Cambria" panose="02040503050406030204" pitchFamily="18" charset="0"/>
                <a:ea typeface="Cambria" panose="02040503050406030204" pitchFamily="18" charset="0"/>
              </a:rPr>
              <a:t>формування місцевих бюджетів громад в умовах фінансової децентралізації, формування об'єднань територіальних громад.</a:t>
            </a:r>
          </a:p>
          <a:p>
            <a:pPr marL="0" indent="0" algn="just">
              <a:spcBef>
                <a:spcPts val="0"/>
              </a:spcBef>
              <a:buNone/>
            </a:pPr>
            <a:endParaRPr lang="uk-UA" sz="2200" dirty="0">
              <a:latin typeface="Cambria" panose="02040503050406030204" pitchFamily="18" charset="0"/>
              <a:ea typeface="Cambria" panose="02040503050406030204" pitchFamily="18" charset="0"/>
            </a:endParaRPr>
          </a:p>
          <a:p>
            <a:pPr marL="0" indent="0" algn="just">
              <a:spcBef>
                <a:spcPts val="0"/>
              </a:spcBef>
              <a:buNone/>
            </a:pPr>
            <a:r>
              <a:rPr lang="uk-UA" sz="2200" b="1" i="1" dirty="0">
                <a:solidFill>
                  <a:schemeClr val="tx1"/>
                </a:solidFill>
                <a:latin typeface="Cambria" panose="02040503050406030204" pitchFamily="18" charset="0"/>
                <a:ea typeface="Cambria" panose="02040503050406030204" pitchFamily="18" charset="0"/>
              </a:rPr>
              <a:t>Практичний досвід роботи:</a:t>
            </a:r>
          </a:p>
          <a:p>
            <a:pPr algn="just">
              <a:spcBef>
                <a:spcPts val="0"/>
              </a:spcBef>
              <a:buFont typeface="Wingdings" panose="05000000000000000000" pitchFamily="2" charset="2"/>
              <a:buChar char="ü"/>
            </a:pPr>
            <a:r>
              <a:rPr lang="uk-UA" sz="2000" dirty="0">
                <a:solidFill>
                  <a:schemeClr val="tx1"/>
                </a:solidFill>
                <a:latin typeface="Cambria" panose="02040503050406030204" pitchFamily="18" charset="0"/>
                <a:ea typeface="Cambria" panose="02040503050406030204" pitchFamily="18" charset="0"/>
              </a:rPr>
              <a:t>30 років роботи на промисловому підприємстві Запорізької області (провідний інженер – технолог, провідний економіст, керівник бюро економічного аналізу, керівник відділу моніторингу господарської діяльності, помічник Комерційного директора, Фінансовий директор);</a:t>
            </a:r>
          </a:p>
          <a:p>
            <a:pPr algn="just">
              <a:spcBef>
                <a:spcPts val="0"/>
              </a:spcBef>
              <a:buFont typeface="Wingdings" panose="05000000000000000000" pitchFamily="2" charset="2"/>
              <a:buChar char="ü"/>
            </a:pPr>
            <a:r>
              <a:rPr lang="uk-UA" sz="2000" dirty="0">
                <a:solidFill>
                  <a:schemeClr val="tx1"/>
                </a:solidFill>
                <a:latin typeface="Cambria" panose="02040503050406030204" pitchFamily="18" charset="0"/>
                <a:ea typeface="Cambria" panose="02040503050406030204" pitchFamily="18" charset="0"/>
              </a:rPr>
              <a:t>довготривала співпраця з провідними комерційними банками Запорізької області, контролюючими органами різних рівнів, аудиторами, арбітражними керуючими. </a:t>
            </a:r>
          </a:p>
          <a:p>
            <a:pPr algn="just">
              <a:spcBef>
                <a:spcPts val="0"/>
              </a:spcBef>
              <a:buFont typeface="Wingdings" panose="05000000000000000000" pitchFamily="2" charset="2"/>
              <a:buChar char="ü"/>
            </a:pPr>
            <a:endParaRPr lang="uk-UA" sz="2200" dirty="0">
              <a:latin typeface="Cambria" panose="02040503050406030204" pitchFamily="18" charset="0"/>
              <a:ea typeface="Cambria" panose="02040503050406030204" pitchFamily="18" charset="0"/>
            </a:endParaRPr>
          </a:p>
          <a:p>
            <a:pPr algn="just">
              <a:spcBef>
                <a:spcPts val="0"/>
              </a:spcBef>
              <a:buFont typeface="Wingdings" panose="05000000000000000000" pitchFamily="2" charset="2"/>
              <a:buChar char="ü"/>
            </a:pPr>
            <a:endParaRPr lang="uk-UA" sz="2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18668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63236"/>
            <a:ext cx="9163352" cy="620167"/>
          </a:xfrm>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ru-RU" sz="2400" b="1" i="1" dirty="0">
                <a:solidFill>
                  <a:schemeClr val="tx1"/>
                </a:solidFill>
                <a:latin typeface="Cambria" panose="02040503050406030204" pitchFamily="18" charset="0"/>
              </a:rPr>
              <a:t>Науково – педагогічна діяльність:</a:t>
            </a:r>
          </a:p>
        </p:txBody>
      </p:sp>
      <p:sp>
        <p:nvSpPr>
          <p:cNvPr id="3" name="Объект 2"/>
          <p:cNvSpPr>
            <a:spLocks noGrp="1"/>
          </p:cNvSpPr>
          <p:nvPr>
            <p:ph idx="1"/>
          </p:nvPr>
        </p:nvSpPr>
        <p:spPr>
          <a:xfrm>
            <a:off x="274377" y="1136788"/>
            <a:ext cx="10326463" cy="5457976"/>
          </a:xfrm>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Стаж роботи у закладах вищої освіти України 21 рік (Запорізький інститут економіки та інформаційних технологій, Запорізька державна інженерна академія, Запорізький національний університет, Класичний приватний університет);</a:t>
            </a:r>
          </a:p>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Робота в Спеціалізованих вчених радах із захисту кандидатських та докторських дисертацій (10 років) – Класичний приватний університет та НТУ «Дніпровська політехніка»;</a:t>
            </a:r>
          </a:p>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Підготовка магістерських робіт з впровадженням результатів досліджень у практичну діяльність промислових підприємств регіону;</a:t>
            </a:r>
          </a:p>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Підготовка дисертаційних досліджень до захисту;</a:t>
            </a:r>
          </a:p>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Підготовка студентських конкурсних робіт з екологічного напряму;</a:t>
            </a:r>
          </a:p>
          <a:p>
            <a:pPr>
              <a:spcBef>
                <a:spcPts val="0"/>
              </a:spcBef>
              <a:buFont typeface="Wingdings" panose="05000000000000000000" pitchFamily="2" charset="2"/>
              <a:buChar char="ü"/>
            </a:pPr>
            <a:r>
              <a:rPr lang="uk-UA" sz="2400" i="1" dirty="0">
                <a:solidFill>
                  <a:schemeClr val="tx1"/>
                </a:solidFill>
                <a:latin typeface="Cambria" panose="02040503050406030204" pitchFamily="18" charset="0"/>
              </a:rPr>
              <a:t>Викладання дисциплін: управління ризиками, управління проєктами, фінансовий менеджмент, фінансовий контролінг, управління фінансовою безпекою держави та підприємницьких структур та ін.</a:t>
            </a:r>
          </a:p>
          <a:p>
            <a:pPr>
              <a:spcBef>
                <a:spcPts val="0"/>
              </a:spcBef>
              <a:buFont typeface="Wingdings" panose="05000000000000000000" pitchFamily="2" charset="2"/>
              <a:buChar char="ü"/>
            </a:pPr>
            <a:endParaRPr lang="uk-UA" sz="2400" i="1" dirty="0">
              <a:solidFill>
                <a:schemeClr val="tx1"/>
              </a:solidFill>
              <a:latin typeface="Cambria" panose="02040503050406030204" pitchFamily="18" charset="0"/>
            </a:endParaRPr>
          </a:p>
          <a:p>
            <a:pPr>
              <a:spcBef>
                <a:spcPts val="0"/>
              </a:spcBef>
              <a:buFont typeface="Wingdings" panose="05000000000000000000" pitchFamily="2" charset="2"/>
              <a:buChar char="ü"/>
            </a:pPr>
            <a:endParaRPr lang="uk-UA" sz="2400" i="1" dirty="0">
              <a:solidFill>
                <a:schemeClr val="tx1"/>
              </a:solidFill>
              <a:latin typeface="Cambria" panose="02040503050406030204" pitchFamily="18" charset="0"/>
            </a:endParaRPr>
          </a:p>
          <a:p>
            <a:pPr>
              <a:spcBef>
                <a:spcPts val="0"/>
              </a:spcBef>
              <a:buFont typeface="Wingdings" panose="05000000000000000000" pitchFamily="2" charset="2"/>
              <a:buChar char="ü"/>
            </a:pPr>
            <a:endParaRPr lang="uk-UA" sz="2400" i="1" dirty="0">
              <a:solidFill>
                <a:schemeClr val="tx1"/>
              </a:solidFill>
              <a:latin typeface="Cambria" panose="02040503050406030204" pitchFamily="18" charset="0"/>
            </a:endParaRPr>
          </a:p>
          <a:p>
            <a:pPr>
              <a:spcBef>
                <a:spcPts val="0"/>
              </a:spcBef>
              <a:buFont typeface="Wingdings" panose="05000000000000000000" pitchFamily="2" charset="2"/>
              <a:buChar char="ü"/>
            </a:pPr>
            <a:endParaRPr lang="uk-UA" sz="2400" i="1" dirty="0">
              <a:solidFill>
                <a:schemeClr val="tx1"/>
              </a:solidFill>
              <a:latin typeface="Cambria" panose="02040503050406030204" pitchFamily="18" charset="0"/>
            </a:endParaRPr>
          </a:p>
        </p:txBody>
      </p:sp>
    </p:spTree>
    <p:extLst>
      <p:ext uri="{BB962C8B-B14F-4D97-AF65-F5344CB8AC3E}">
        <p14:creationId xmlns:p14="http://schemas.microsoft.com/office/powerpoint/2010/main" val="226313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26868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1.  Інтеграційні процеси в Україні та світі: передумови, протиріччя та перспективи</a:t>
            </a:r>
          </a:p>
        </p:txBody>
      </p:sp>
      <p:sp>
        <p:nvSpPr>
          <p:cNvPr id="5" name="Объект 4">
            <a:extLst>
              <a:ext uri="{FF2B5EF4-FFF2-40B4-BE49-F238E27FC236}">
                <a16:creationId xmlns:a16="http://schemas.microsoft.com/office/drawing/2014/main" id="{4B7FA532-FEF8-4DDD-A7AC-A89196B97E2C}"/>
              </a:ext>
            </a:extLst>
          </p:cNvPr>
          <p:cNvSpPr>
            <a:spLocks noGrp="1"/>
          </p:cNvSpPr>
          <p:nvPr>
            <p:ph idx="1"/>
          </p:nvPr>
        </p:nvSpPr>
        <p:spPr>
          <a:xfrm>
            <a:off x="154983" y="1968285"/>
            <a:ext cx="10414861" cy="4695986"/>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реальна, функціональна та інституціональна інтеграція, «економічна інтеграційна модель», «модель міжурядового співробітництва», поступова інтеграція (на прикладі сучасного ЄС), феномен інтеграції – співвідношення економіки і політики;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міжнародні інтеграційні процеси (передумови формування), стадії економічної інтеграції;</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становлення і сучасні тенденції інтеграційних процесів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обсяг міжнародної торгівлі як індикатор ступеня інтеграції країн світу;</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розвиток європейської економічної інтеграції, зовнішня і безпекова політика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Україна в процесах європейської інтеграції.</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ru-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98345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26868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2. Правові засади європейської та євроатлантичної інтеграції України </a:t>
            </a:r>
          </a:p>
        </p:txBody>
      </p:sp>
      <p:sp>
        <p:nvSpPr>
          <p:cNvPr id="5" name="Объект 4">
            <a:extLst>
              <a:ext uri="{FF2B5EF4-FFF2-40B4-BE49-F238E27FC236}">
                <a16:creationId xmlns:a16="http://schemas.microsoft.com/office/drawing/2014/main" id="{4B7FA532-FEF8-4DDD-A7AC-A89196B97E2C}"/>
              </a:ext>
            </a:extLst>
          </p:cNvPr>
          <p:cNvSpPr>
            <a:spLocks noGrp="1"/>
          </p:cNvSpPr>
          <p:nvPr>
            <p:ph idx="1"/>
          </p:nvPr>
        </p:nvSpPr>
        <p:spPr>
          <a:xfrm>
            <a:off x="154983" y="1968285"/>
            <a:ext cx="10414861" cy="39542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Угода про Асоціацію між Україною та ЄС (стан і перспективи);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 фінансово-правове регулювання інвестиційної діяльності в умовах євроінтеграції;</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імплементація в екологічній сфері (досвід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антикорупційна політика країн ЄС – досвід для України;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міжнародні переваги інтеграції України до НАТО;</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Угода про асоціацію як чинник розвитку інтелектуального потенціалу українського суспільства;</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розвиток політичної системи та державного управління України у напряму адаптації до стандартів країн ЄС.</a:t>
            </a:r>
          </a:p>
          <a:p>
            <a:pPr marL="0" indent="0">
              <a:spcBef>
                <a:spcPts val="0"/>
              </a:spcBef>
              <a:buNone/>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ru-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2049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11440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3. Механізми та етапи реалізації євроінтеграційної політики в Україні</a:t>
            </a:r>
          </a:p>
        </p:txBody>
      </p:sp>
      <p:sp>
        <p:nvSpPr>
          <p:cNvPr id="5" name="Объект 4">
            <a:extLst>
              <a:ext uri="{FF2B5EF4-FFF2-40B4-BE49-F238E27FC236}">
                <a16:creationId xmlns:a16="http://schemas.microsoft.com/office/drawing/2014/main" id="{4B7FA532-FEF8-4DDD-A7AC-A89196B97E2C}"/>
              </a:ext>
            </a:extLst>
          </p:cNvPr>
          <p:cNvSpPr>
            <a:spLocks noGrp="1"/>
          </p:cNvSpPr>
          <p:nvPr>
            <p:ph idx="1"/>
          </p:nvPr>
        </p:nvSpPr>
        <p:spPr>
          <a:xfrm>
            <a:off x="154983" y="1968285"/>
            <a:ext cx="10414861" cy="4454285"/>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політичний механізм;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інституційно – організаційний механізм;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економічний механізм;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правовий механізм;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інформаційний механізм;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етапи реалізації євроінтеграційної політики України;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особливості функціонування механізмів на різних етапах реалізації євроінтеграційної політики України;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зарубіжний досвід реалізації євроінтеграційної політики (досвід країн – членів ЄС в різних сферах);</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комплексний підхід до реалізації євроінтеграційної політики України.</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ru-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99004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11440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4. Сучасний стан і перспективи української євроінтеграції (де-факто)</a:t>
            </a:r>
          </a:p>
        </p:txBody>
      </p:sp>
      <p:sp>
        <p:nvSpPr>
          <p:cNvPr id="5" name="Объект 4">
            <a:extLst>
              <a:ext uri="{FF2B5EF4-FFF2-40B4-BE49-F238E27FC236}">
                <a16:creationId xmlns:a16="http://schemas.microsoft.com/office/drawing/2014/main" id="{4B7FA532-FEF8-4DDD-A7AC-A89196B97E2C}"/>
              </a:ext>
            </a:extLst>
          </p:cNvPr>
          <p:cNvSpPr>
            <a:spLocks noGrp="1"/>
          </p:cNvSpPr>
          <p:nvPr>
            <p:ph idx="1"/>
          </p:nvPr>
        </p:nvSpPr>
        <p:spPr>
          <a:xfrm>
            <a:off x="154983" y="1968285"/>
            <a:ext cx="10414861" cy="4454285"/>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стратегія руху до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ключові положення економічної частини Угоди про асоціацію та їх виконання (митні процедури, технічне регулювання безпечності промислових товарів, ринок галузей, цифровий ринок, державні (публічні) закупівлі, сектор фінансових послуг і т.д.);</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динаміка виконання Угоди між Україною та ЄС; імплементація Угоди про асоціацію (по секторах);</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переваги України від інтеграції до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прогрес у виконанні Угоди про асоціацію;</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допомога Україні з боку ЄС на шляху до виконання Угоди;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результати виконання Угоди за 2019 рік.</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ru-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62873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460" y="435431"/>
            <a:ext cx="10600841" cy="680448"/>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5. Економічні та фінансові механізми взаємодії України з ЄС</a:t>
            </a:r>
          </a:p>
        </p:txBody>
      </p:sp>
      <p:sp>
        <p:nvSpPr>
          <p:cNvPr id="5" name="Объект 4">
            <a:extLst>
              <a:ext uri="{FF2B5EF4-FFF2-40B4-BE49-F238E27FC236}">
                <a16:creationId xmlns:a16="http://schemas.microsoft.com/office/drawing/2014/main" id="{4B7FA532-FEF8-4DDD-A7AC-A89196B97E2C}"/>
              </a:ext>
            </a:extLst>
          </p:cNvPr>
          <p:cNvSpPr>
            <a:spLocks noGrp="1"/>
          </p:cNvSpPr>
          <p:nvPr>
            <p:ph idx="1"/>
          </p:nvPr>
        </p:nvSpPr>
        <p:spPr>
          <a:xfrm>
            <a:off x="154982" y="1270861"/>
            <a:ext cx="11236271" cy="5331417"/>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Програма допомоги ЄС у відновленні УКРАЇНИ (інструменти технічного співробітництва, макрофінансова допомога ЄС, гуманітарна сфера);</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бюджетна політика України в умовах розвитку євроінтеграційних процесів;</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Європейський досвід інтеграції митної та податкової систем;</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експортування в ЄС, Східне партнерство;</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проблеми та перспективи формування в Україні економіки інноваційного типу, процедура підтвердження європейської стандартизації;</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складання карт залучення міжнародної допомоги (проєкти, програми, приклад та аналіз);</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співпраця з міжнародними фінансовими організаціями – Міжнародним валютним фондом, Групою Світового банку, Європейським банком реконструкції та розвитку, Європейським інвестиційним банком, Чорноморським банком торгівлі та розвитку, Банком міжнародних розрахунків.</a:t>
            </a:r>
            <a:endParaRPr lang="ru-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ru-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86212173"/>
      </p:ext>
    </p:extLst>
  </p:cSld>
  <p:clrMapOvr>
    <a:masterClrMapping/>
  </p:clrMapOvr>
</p:sld>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1062</TotalTime>
  <Words>1328</Words>
  <Application>Microsoft Office PowerPoint</Application>
  <PresentationFormat>Широкоэкранный</PresentationFormat>
  <Paragraphs>170</Paragraphs>
  <Slides>14</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Calibri</vt:lpstr>
      <vt:lpstr>Cambria</vt:lpstr>
      <vt:lpstr>Trebuchet MS</vt:lpstr>
      <vt:lpstr>Wingdings</vt:lpstr>
      <vt:lpstr>Wingdings 3</vt:lpstr>
      <vt:lpstr>Аспект</vt:lpstr>
      <vt:lpstr>ДИСЦИПЛІНА ЗА ВИБОРОМ СТУДЕНТА:  ЄВРОПЕЙСЬКІ ІНТЕГРАЦІЙНІ ПРОЦЕСИ В ЕКОНОМІЦІ, ФІНАНСАХ ТА МЕНЕДЖМЕНТІ</vt:lpstr>
      <vt:lpstr>МЕТЕЛЕНКО НАТАЛЯ ГЕОРГІЇВНА – наукові напрями досліджень, практичний досвід, досвід науково – педагогічної діяльності</vt:lpstr>
      <vt:lpstr>ПРОДОВЖЕННЯ  СЛАЙДУ 2</vt:lpstr>
      <vt:lpstr>Науково – педагогічна діяльність:</vt:lpstr>
      <vt:lpstr>1.  Інтеграційні процеси в Україні та світі: передумови, протиріччя та перспективи</vt:lpstr>
      <vt:lpstr>2. Правові засади європейської та євроатлантичної інтеграції України </vt:lpstr>
      <vt:lpstr>3. Механізми та етапи реалізації євроінтеграційної політики в Україні</vt:lpstr>
      <vt:lpstr>4. Сучасний стан і перспективи української євроінтеграції (де-факто)</vt:lpstr>
      <vt:lpstr>5. Економічні та фінансові механізми взаємодії України з ЄС</vt:lpstr>
      <vt:lpstr>Презентация PowerPoint</vt:lpstr>
      <vt:lpstr>Презентация PowerPoint</vt:lpstr>
      <vt:lpstr>6. Взаємозв’язок між децентралізацією та європейською інтеграцією</vt:lpstr>
      <vt:lpstr>7. Переформатування європейської інтеграції: можливості і ризики </vt:lpstr>
      <vt:lpstr>БАЗОВІ ІНФОРМАЦІЙНІ РЕСУРСИ</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ПІДПРИЄМНИЦЬКІ РИЗИКИ ВТРАТИ ФІНАНСОВОЇ БЕЗПЕКИ ПРОМИСЛОВИМИ ПІДПРИЄМСТВАМИ УКРАЇНИ </dc:title>
  <dc:creator>Buh</dc:creator>
  <cp:lastModifiedBy>Наталья Метеленко</cp:lastModifiedBy>
  <cp:revision>81</cp:revision>
  <dcterms:created xsi:type="dcterms:W3CDTF">2019-11-02T14:16:53Z</dcterms:created>
  <dcterms:modified xsi:type="dcterms:W3CDTF">2020-04-30T12:29:29Z</dcterms:modified>
</cp:coreProperties>
</file>