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User\Desktop\0f48a46c5662f47cee58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1358190023_a7leb92z57t4f0h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4477" y="0"/>
            <a:ext cx="4759523" cy="6858000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428596" y="1928802"/>
            <a:ext cx="8129590" cy="2286016"/>
          </a:xfrm>
        </p:spPr>
        <p:txBody>
          <a:bodyPr>
            <a:noAutofit/>
          </a:bodyPr>
          <a:lstStyle/>
          <a:p>
            <a:r>
              <a:rPr lang="ru-RU" sz="65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ОСНОВИ </a:t>
            </a:r>
            <a:r>
              <a:rPr lang="uk-UA" sz="65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ЕКОЛОГІЧНОЇ ТОКСИКОЛОГІЇ</a:t>
            </a:r>
            <a:endParaRPr lang="ru-RU" sz="650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072097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uk-UA" b="1" dirty="0" smtClean="0"/>
              <a:t>ЗАВДАННЯ:</a:t>
            </a:r>
          </a:p>
          <a:p>
            <a:pPr algn="just">
              <a:buFont typeface="Courier New" pitchFamily="49" charset="0"/>
              <a:buChar char="o"/>
            </a:pPr>
            <a:r>
              <a:rPr lang="uk-UA" dirty="0" smtClean="0"/>
              <a:t>       формування знань і навиків грамотного вирішення проблем пов’язаних із покращенням екологічної ситуації в цілому та з профілактичною метою можливого токсичного впливу на живі організми; </a:t>
            </a:r>
          </a:p>
          <a:p>
            <a:pPr algn="just">
              <a:buFont typeface="Courier New" pitchFamily="49" charset="0"/>
              <a:buChar char="o"/>
            </a:pPr>
            <a:r>
              <a:rPr lang="uk-UA" dirty="0" smtClean="0"/>
              <a:t>      ознайомити студентів з дослідженнями впливу речовин на організм на різних рівнях (клітина, окремий орган та організм в цілому, популяція і екосистема);</a:t>
            </a:r>
          </a:p>
          <a:p>
            <a:pPr algn="just">
              <a:buFont typeface="Courier New" pitchFamily="49" charset="0"/>
              <a:buChar char="o"/>
            </a:pPr>
            <a:r>
              <a:rPr lang="uk-UA" dirty="0" smtClean="0"/>
              <a:t>      сформувати системний підхід до вивчення токсичності отруйних речовин на базі врахування їх властивостей, шляхів надходження до організму, </a:t>
            </a:r>
            <a:r>
              <a:rPr lang="uk-UA" dirty="0" err="1" smtClean="0"/>
              <a:t>токсикокінетики</a:t>
            </a:r>
            <a:r>
              <a:rPr lang="uk-UA" dirty="0" smtClean="0"/>
              <a:t>, вибіркової дії, особливостей організму, додаткових факторів;</a:t>
            </a:r>
          </a:p>
          <a:p>
            <a:pPr algn="just">
              <a:buFont typeface="Courier New" pitchFamily="49" charset="0"/>
              <a:buChar char="o"/>
            </a:pPr>
            <a:r>
              <a:rPr lang="uk-UA" dirty="0" smtClean="0"/>
              <a:t>      опанувати студентами знаннями та практичними навиками експериментальних методів якісного та кількісного визначення токсичних речовин;</a:t>
            </a:r>
          </a:p>
          <a:p>
            <a:pPr algn="just">
              <a:buFont typeface="Courier New" pitchFamily="49" charset="0"/>
              <a:buChar char="o"/>
            </a:pPr>
            <a:r>
              <a:rPr lang="uk-UA" dirty="0" smtClean="0"/>
              <a:t>      сприяти формуванню у студентів </a:t>
            </a:r>
            <a:r>
              <a:rPr lang="uk-UA" dirty="0" err="1" smtClean="0"/>
              <a:t>хіміко-експертного</a:t>
            </a:r>
            <a:r>
              <a:rPr lang="uk-UA" dirty="0" smtClean="0"/>
              <a:t> мислення та виробленню вмінь і навичок з лабораторних методів визначення </a:t>
            </a:r>
            <a:r>
              <a:rPr lang="uk-UA" dirty="0" err="1" smtClean="0"/>
              <a:t>ксенобіотиків</a:t>
            </a:r>
            <a:r>
              <a:rPr lang="uk-UA" dirty="0" smtClean="0"/>
              <a:t> та їх метаболітів у об’єктах біологічного походження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Картинки по запросу картинка с восклицательніми зна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72050"/>
            <a:ext cx="2382493" cy="1785950"/>
          </a:xfrm>
          <a:prstGeom prst="rect">
            <a:avLst/>
          </a:prstGeom>
          <a:noFill/>
        </p:spPr>
      </p:pic>
      <p:pic>
        <p:nvPicPr>
          <p:cNvPr id="2253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5072074"/>
            <a:ext cx="1928826" cy="1785926"/>
          </a:xfrm>
          <a:prstGeom prst="rect">
            <a:avLst/>
          </a:prstGeom>
          <a:noFill/>
        </p:spPr>
      </p:pic>
      <p:pic>
        <p:nvPicPr>
          <p:cNvPr id="22534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5072074"/>
            <a:ext cx="1785950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214291"/>
            <a:ext cx="8715436" cy="1643073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uk-UA" b="1" dirty="0" smtClean="0"/>
              <a:t>     ЯКЩО ВИ БАЖАЄТЕ БУТИ ЗДОРОВИМИ, А НЕ ХВОРИМИ І НЕ ХОЧЕТЕ, ЩОБ ВАШІ ВНУТРІШНІ ОРГАНИ МАЛИ ТАКИЙ ВИГЛЯД</a:t>
            </a:r>
            <a:endParaRPr lang="ru-RU" b="1" dirty="0"/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4429156" cy="2928958"/>
          </a:xfrm>
          <a:prstGeom prst="rect">
            <a:avLst/>
          </a:prstGeom>
          <a:noFill/>
        </p:spPr>
      </p:pic>
      <p:pic>
        <p:nvPicPr>
          <p:cNvPr id="8196" name="Picture 4" descr="C:\Users\User\Downloads\simptomy-cirroza-peche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7888" y="2357430"/>
            <a:ext cx="3086112" cy="3857652"/>
          </a:xfrm>
          <a:prstGeom prst="rect">
            <a:avLst/>
          </a:prstGeom>
          <a:noFill/>
        </p:spPr>
      </p:pic>
      <p:pic>
        <p:nvPicPr>
          <p:cNvPr id="8198" name="Picture 6" descr="Картинки по запросу цероз печен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857364"/>
            <a:ext cx="2705100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3"/>
            <a:ext cx="8715436" cy="1214445"/>
          </a:xfrm>
          <a:solidFill>
            <a:schemeClr val="accent2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pPr algn="ctr">
              <a:buNone/>
            </a:pPr>
            <a:r>
              <a:rPr lang="uk-UA" b="1" dirty="0" smtClean="0"/>
              <a:t>ХОЧЕТЕ ДИХАТИ СВІЖИМ ПОВІТРЯМ, А НЕ ЗАБРУДНЕНИМ </a:t>
            </a:r>
            <a:endParaRPr lang="ru-RU" b="1" dirty="0"/>
          </a:p>
        </p:txBody>
      </p:sp>
      <p:pic>
        <p:nvPicPr>
          <p:cNvPr id="7170" name="Picture 2" descr="Картинки по запросу украинская сем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7"/>
            <a:ext cx="4929222" cy="2928958"/>
          </a:xfrm>
          <a:prstGeom prst="rect">
            <a:avLst/>
          </a:prstGeom>
          <a:noFill/>
        </p:spPr>
      </p:pic>
      <p:pic>
        <p:nvPicPr>
          <p:cNvPr id="7171" name="Picture 3" descr="C:\Users\User\Downloads\экол токсикология\1345660220_sport-tishina.net-2208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357694"/>
            <a:ext cx="2714644" cy="2500306"/>
          </a:xfrm>
          <a:prstGeom prst="rect">
            <a:avLst/>
          </a:prstGeom>
          <a:noFill/>
        </p:spPr>
      </p:pic>
      <p:pic>
        <p:nvPicPr>
          <p:cNvPr id="7172" name="Picture 4" descr="C:\Users\User\Downloads\06bb5972b23ee930944d21c6a8f8c132.omsk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428736"/>
            <a:ext cx="3885353" cy="2928958"/>
          </a:xfrm>
          <a:prstGeom prst="rect">
            <a:avLst/>
          </a:prstGeom>
          <a:noFill/>
        </p:spPr>
      </p:pic>
      <p:pic>
        <p:nvPicPr>
          <p:cNvPr id="7173" name="Picture 5" descr="C:\Users\User\Downloads\экол токсикология\fv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5" y="4357694"/>
            <a:ext cx="3746279" cy="2500306"/>
          </a:xfrm>
          <a:prstGeom prst="rect">
            <a:avLst/>
          </a:prstGeom>
          <a:noFill/>
        </p:spPr>
      </p:pic>
      <p:pic>
        <p:nvPicPr>
          <p:cNvPr id="7174" name="Picture 6" descr="C:\Users\User\Downloads\экол токсикология\MIZe948f_smo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4014830"/>
            <a:ext cx="2357454" cy="2843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1042982"/>
          </a:xfrm>
          <a:solidFill>
            <a:schemeClr val="accent2">
              <a:lumMod val="40000"/>
              <a:lumOff val="60000"/>
            </a:schemeClr>
          </a:solidFill>
        </p:spPr>
        <p:txBody>
          <a:bodyPr anchor="ctr" anchorCtr="0">
            <a:normAutofit lnSpcReduction="10000"/>
          </a:bodyPr>
          <a:lstStyle/>
          <a:p>
            <a:pPr algn="ctr">
              <a:buNone/>
            </a:pPr>
            <a:r>
              <a:rPr lang="uk-UA" b="1" dirty="0" smtClean="0"/>
              <a:t>ЯКЩО ВИ ХОЧЕТЕ ПИТИ ЧИСТУ ВОДУ, А НЕ ГИДОТУ</a:t>
            </a:r>
            <a:endParaRPr lang="ru-RU" b="1" dirty="0"/>
          </a:p>
        </p:txBody>
      </p:sp>
      <p:pic>
        <p:nvPicPr>
          <p:cNvPr id="6146" name="Picture 2" descr="Картинки по запросу чистій род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285860"/>
            <a:ext cx="4381531" cy="3286148"/>
          </a:xfrm>
          <a:prstGeom prst="rect">
            <a:avLst/>
          </a:prstGeom>
          <a:noFill/>
        </p:spPr>
      </p:pic>
      <p:pic>
        <p:nvPicPr>
          <p:cNvPr id="6148" name="Picture 4" descr="Картинки по запросу чистій родник с питьевой вод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3905907" cy="2571768"/>
          </a:xfrm>
          <a:prstGeom prst="rect">
            <a:avLst/>
          </a:prstGeom>
          <a:noFill/>
        </p:spPr>
      </p:pic>
      <p:pic>
        <p:nvPicPr>
          <p:cNvPr id="6149" name="Picture 5" descr="C:\Users\User\Downloads\экол токсикология\aguas-residuale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85860"/>
            <a:ext cx="4143404" cy="3107553"/>
          </a:xfrm>
          <a:prstGeom prst="rect">
            <a:avLst/>
          </a:prstGeom>
          <a:noFill/>
        </p:spPr>
      </p:pic>
      <p:pic>
        <p:nvPicPr>
          <p:cNvPr id="6153" name="Picture 9" descr="Картинки по запросу дохлая рыб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000504"/>
            <a:ext cx="5119723" cy="2857496"/>
          </a:xfrm>
          <a:prstGeom prst="rect">
            <a:avLst/>
          </a:prstGeom>
          <a:noFill/>
        </p:spPr>
      </p:pic>
      <p:pic>
        <p:nvPicPr>
          <p:cNvPr id="6155" name="Picture 11" descr="Картинки по запросу картинка єкотоксикологі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143248"/>
            <a:ext cx="2497072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165416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uk-UA" sz="3600" b="1" dirty="0" smtClean="0"/>
              <a:t>ВЖИВАТИ ЗДОРОВУ ЇЖУ, А НЕ УСІЛЯКУ БРИДОТУ, ЯКОЮ МОЖНА </a:t>
            </a:r>
            <a:r>
              <a:rPr lang="uk-UA" sz="3600" b="1" dirty="0" smtClean="0"/>
              <a:t>ОТРУЇТИСЯ</a:t>
            </a:r>
            <a:endParaRPr lang="ru-RU" b="1" dirty="0"/>
          </a:p>
        </p:txBody>
      </p:sp>
      <p:pic>
        <p:nvPicPr>
          <p:cNvPr id="5122" name="Picture 2" descr="Картинки по запросу здоровая пищ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488942"/>
            <a:ext cx="3286148" cy="2369058"/>
          </a:xfrm>
          <a:prstGeom prst="rect">
            <a:avLst/>
          </a:prstGeom>
          <a:noFill/>
        </p:spPr>
      </p:pic>
      <p:pic>
        <p:nvPicPr>
          <p:cNvPr id="5124" name="Picture 4" descr="Картинки по запросу украинская пища рекла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4000528" cy="2643206"/>
          </a:xfrm>
          <a:prstGeom prst="rect">
            <a:avLst/>
          </a:prstGeom>
          <a:noFill/>
        </p:spPr>
      </p:pic>
      <p:pic>
        <p:nvPicPr>
          <p:cNvPr id="5126" name="Picture 6" descr="Картинки по запросу гнилая е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928802"/>
            <a:ext cx="4704259" cy="2643206"/>
          </a:xfrm>
          <a:prstGeom prst="rect">
            <a:avLst/>
          </a:prstGeom>
          <a:noFill/>
        </p:spPr>
      </p:pic>
      <p:pic>
        <p:nvPicPr>
          <p:cNvPr id="5128" name="Picture 8" descr="Картинки по запросу отвратительная ед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9841" y="4000504"/>
            <a:ext cx="5216064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uk-UA" b="1" dirty="0" smtClean="0"/>
              <a:t>ЖИТИ У ГАРНОМУ СВІТІ </a:t>
            </a:r>
            <a:r>
              <a:rPr lang="uk-UA" b="1" dirty="0" smtClean="0"/>
              <a:t>, А НЕ СЕРЕД УРОДСТВА </a:t>
            </a:r>
            <a:endParaRPr lang="ru-RU" b="1" dirty="0"/>
          </a:p>
        </p:txBody>
      </p:sp>
      <p:pic>
        <p:nvPicPr>
          <p:cNvPr id="4100" name="Picture 4" descr="Картинки по запросу украинская сем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4818623" cy="3214710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семья уродов карикату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736"/>
            <a:ext cx="4318030" cy="2428892"/>
          </a:xfrm>
          <a:prstGeom prst="rect">
            <a:avLst/>
          </a:prstGeom>
          <a:noFill/>
        </p:spPr>
      </p:pic>
      <p:pic>
        <p:nvPicPr>
          <p:cNvPr id="4104" name="Picture 8" descr="Картинки по запросу семья урод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000504"/>
            <a:ext cx="3929058" cy="2546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uk-UA" b="1" dirty="0" smtClean="0"/>
              <a:t>НАРОДЖУВАТИ ЗДОРОВИХ ДІТЕЙ, А НЕ ВИРОДКІВ</a:t>
            </a:r>
            <a:endParaRPr lang="ru-RU" b="1" dirty="0"/>
          </a:p>
        </p:txBody>
      </p:sp>
      <p:sp>
        <p:nvSpPr>
          <p:cNvPr id="3074" name="AutoShape 2" descr="Картинки по запросу уродства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Картинки по запросу уродства в мир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Картинки по запросу уродства в ми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00174"/>
            <a:ext cx="3333750" cy="2381250"/>
          </a:xfrm>
          <a:prstGeom prst="rect">
            <a:avLst/>
          </a:prstGeom>
          <a:noFill/>
        </p:spPr>
      </p:pic>
      <p:pic>
        <p:nvPicPr>
          <p:cNvPr id="3080" name="Picture 8" descr="Картинки по запросу уродства в мир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929066"/>
            <a:ext cx="2880494" cy="2732962"/>
          </a:xfrm>
          <a:prstGeom prst="rect">
            <a:avLst/>
          </a:prstGeom>
          <a:noFill/>
        </p:spPr>
      </p:pic>
      <p:pic>
        <p:nvPicPr>
          <p:cNvPr id="3082" name="Picture 10" descr="Картинки по запросу уродства в мир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24250"/>
            <a:ext cx="2381250" cy="3333750"/>
          </a:xfrm>
          <a:prstGeom prst="rect">
            <a:avLst/>
          </a:prstGeom>
          <a:noFill/>
        </p:spPr>
      </p:pic>
      <p:sp>
        <p:nvSpPr>
          <p:cNvPr id="3084" name="AutoShape 12" descr="Картинки по запросу красивіе дети разніх национальнос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Картинки по запросу красивіе дети разніх национальнос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Картинки по запросу красивіе дети разніх национальнос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2" name="Picture 20" descr="Картинки по запросу красивіе дети разніх национальносте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428736"/>
            <a:ext cx="2402290" cy="3469265"/>
          </a:xfrm>
          <a:prstGeom prst="rect">
            <a:avLst/>
          </a:prstGeom>
          <a:noFill/>
        </p:spPr>
      </p:pic>
      <p:pic>
        <p:nvPicPr>
          <p:cNvPr id="3094" name="Picture 22" descr="Картинки по запросу красивіе дети разніх национальносте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1571612"/>
            <a:ext cx="2619375" cy="1743076"/>
          </a:xfrm>
          <a:prstGeom prst="rect">
            <a:avLst/>
          </a:prstGeom>
          <a:noFill/>
        </p:spPr>
      </p:pic>
      <p:pic>
        <p:nvPicPr>
          <p:cNvPr id="3096" name="Picture 24" descr="Картинки по запросу красивіе дети разніх национальносте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071942"/>
            <a:ext cx="3385025" cy="2608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5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ТОДІ ВАМ </a:t>
            </a:r>
            <a:r>
              <a:rPr lang="uk-U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ОБОВ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’</a:t>
            </a:r>
            <a:r>
              <a:rPr lang="uk-U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ЯЗКОВО НЕОБХІДНО ВИВЧИТИ </a:t>
            </a:r>
            <a:r>
              <a:rPr lang="uk-U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ЕКОТОКСИКОЛОГІЮ!!!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506" name="Picture 2" descr="Картинки по запросу єкология карикатурная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214686"/>
            <a:ext cx="3857652" cy="3222671"/>
          </a:xfrm>
          <a:prstGeom prst="rect">
            <a:avLst/>
          </a:prstGeom>
          <a:noFill/>
        </p:spPr>
      </p:pic>
      <p:pic>
        <p:nvPicPr>
          <p:cNvPr id="2150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14686"/>
            <a:ext cx="428951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 МЕТА НАВЧАЛЬНОЇ ДИСЦИПЛІНИ: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40000" lnSpcReduction="2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uk-UA" sz="7200" dirty="0" smtClean="0"/>
              <a:t>       надати </a:t>
            </a:r>
            <a:r>
              <a:rPr lang="uk-UA" sz="7200" dirty="0" smtClean="0"/>
              <a:t>студентам відомості про фізичні, хімічні та  фізико-хімічні  властивості, застосування, токсикологічне значення, </a:t>
            </a:r>
            <a:r>
              <a:rPr lang="uk-UA" sz="7200" dirty="0" err="1" smtClean="0"/>
              <a:t>токсикокінетику</a:t>
            </a:r>
            <a:r>
              <a:rPr lang="uk-UA" sz="7200" dirty="0" smtClean="0"/>
              <a:t> і механізми токсичної дії </a:t>
            </a:r>
            <a:r>
              <a:rPr lang="uk-UA" sz="7200" dirty="0" err="1" smtClean="0"/>
              <a:t>отрут</a:t>
            </a:r>
            <a:r>
              <a:rPr lang="uk-UA" sz="7200" dirty="0" smtClean="0"/>
              <a:t>;</a:t>
            </a:r>
          </a:p>
          <a:p>
            <a:pPr algn="just">
              <a:buFont typeface="Courier New" pitchFamily="49" charset="0"/>
              <a:buChar char="o"/>
            </a:pPr>
            <a:endParaRPr lang="uk-UA" sz="7200" dirty="0" smtClean="0"/>
          </a:p>
          <a:p>
            <a:pPr algn="just">
              <a:buFont typeface="Courier New" pitchFamily="49" charset="0"/>
              <a:buChar char="o"/>
            </a:pPr>
            <a:r>
              <a:rPr lang="uk-UA" sz="7200" dirty="0" smtClean="0"/>
              <a:t>       опанування </a:t>
            </a:r>
            <a:r>
              <a:rPr lang="uk-UA" sz="7200" dirty="0" smtClean="0"/>
              <a:t>загальними методами вилучення з об’єкту дослідження, очищення та аналізу токсичних речовин, оцінку можливого їх впливу  на довкілля, особини та популяції  на основі одержаних </a:t>
            </a:r>
            <a:r>
              <a:rPr lang="uk-UA" sz="7200" dirty="0" smtClean="0"/>
              <a:t>результатів</a:t>
            </a:r>
          </a:p>
          <a:p>
            <a:pPr algn="ctr">
              <a:buNone/>
            </a:pP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262</Words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ОСНОВИ ЕКОЛОГІЧНОЇ ТОКСИКОЛОГІЇ</vt:lpstr>
      <vt:lpstr>Слайд 2</vt:lpstr>
      <vt:lpstr>Слайд 3</vt:lpstr>
      <vt:lpstr>Слайд 4</vt:lpstr>
      <vt:lpstr>ВЖИВАТИ ЗДОРОВУ ЇЖУ, А НЕ УСІЛЯКУ БРИДОТУ, ЯКОЮ МОЖНА ОТРУЇТИСЯ</vt:lpstr>
      <vt:lpstr>ЖИТИ У ГАРНОМУ СВІТІ , А НЕ СЕРЕД УРОДСТВА </vt:lpstr>
      <vt:lpstr>НАРОДЖУВАТИ ЗДОРОВИХ ДІТЕЙ, А НЕ ВИРОДКІВ</vt:lpstr>
      <vt:lpstr>Слайд 8</vt:lpstr>
      <vt:lpstr> МЕТА НАВЧАЛЬНОЇ ДИСЦИПЛІНИ: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ЕКОЛОГІЧНОЇ ТОКСИКОЛОГІЯ </dc:title>
  <dc:creator>User</dc:creator>
  <cp:lastModifiedBy>User</cp:lastModifiedBy>
  <cp:revision>25</cp:revision>
  <dcterms:created xsi:type="dcterms:W3CDTF">2017-09-21T08:55:37Z</dcterms:created>
  <dcterms:modified xsi:type="dcterms:W3CDTF">2017-09-21T13:06:05Z</dcterms:modified>
</cp:coreProperties>
</file>