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64" autoAdjust="0"/>
    <p:restoredTop sz="94660"/>
  </p:normalViewPr>
  <p:slideViewPr>
    <p:cSldViewPr snapToGrid="0">
      <p:cViewPr>
        <p:scale>
          <a:sx n="50" d="100"/>
          <a:sy n="50" d="100"/>
        </p:scale>
        <p:origin x="1254" y="-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dirty="0"/>
              <a:t>9/8/2020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dirty="0"/>
              <a:pPr/>
              <a:t>9/8/2020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dirty="0"/>
              <a:pPr/>
              <a:t>9/8/2020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dirty="0"/>
              <a:pPr/>
              <a:t>9/8/2020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EE4D1A55-63BC-4BA2-9538-7DDEADA10621}" type="datetimeFigureOut">
              <a:rPr lang="en-US" dirty="0"/>
              <a:t>9/8/2020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dirty="0"/>
              <a:pPr/>
              <a:t>9/8/2020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dirty="0"/>
              <a:pPr/>
              <a:t>9/8/2020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dirty="0"/>
              <a:pPr/>
              <a:t>9/8/2020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dirty="0"/>
              <a:pPr/>
              <a:t>9/8/2020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dirty="0"/>
              <a:pPr/>
              <a:t>9/8/2020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dirty="0"/>
              <a:t>9/8/2020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dirty="0"/>
              <a:t>9/8/2020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7E7838-2DA6-4FAD-87A8-F14BB49C02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sz="6000" dirty="0">
                <a:effectLst/>
              </a:rPr>
              <a:t>ТЕОРІЯ ТА ПРАКТИКА ПЕРЕКЛАДУ З ПЕРШОЇ ІНОЗЕМНОЇ МОВИ (НІМЕЦЬКОЇ)</a:t>
            </a:r>
            <a:endParaRPr lang="ru-RU" sz="60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E19D4F1-4AB1-408D-A00F-3A6A3CE9EB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944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51AA123-3CE3-4A29-BE9B-30CD15ABBB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Мета </a:t>
            </a:r>
            <a:r>
              <a:rPr lang="ru-RU" sz="2800" dirty="0" err="1"/>
              <a:t>викладання</a:t>
            </a:r>
            <a:r>
              <a:rPr lang="ru-RU" sz="2800" dirty="0"/>
              <a:t> </a:t>
            </a:r>
            <a:r>
              <a:rPr lang="ru-RU" sz="2800" dirty="0" err="1"/>
              <a:t>навчальної</a:t>
            </a:r>
            <a:r>
              <a:rPr lang="ru-RU" sz="2800" dirty="0"/>
              <a:t> </a:t>
            </a:r>
            <a:r>
              <a:rPr lang="ru-RU" sz="2800" dirty="0" err="1"/>
              <a:t>дисципліни</a:t>
            </a:r>
            <a:r>
              <a:rPr lang="ru-RU" sz="2800" dirty="0"/>
              <a:t> «Практика перекладу з </a:t>
            </a:r>
            <a:r>
              <a:rPr lang="ru-RU" sz="2800" dirty="0" err="1"/>
              <a:t>першої</a:t>
            </a:r>
            <a:r>
              <a:rPr lang="ru-RU" sz="2800" dirty="0"/>
              <a:t> </a:t>
            </a:r>
            <a:r>
              <a:rPr lang="ru-RU" sz="2800" dirty="0" err="1"/>
              <a:t>іноземної</a:t>
            </a:r>
            <a:r>
              <a:rPr lang="ru-RU" sz="2800" dirty="0"/>
              <a:t> </a:t>
            </a:r>
            <a:r>
              <a:rPr lang="ru-RU" sz="2800" dirty="0" err="1"/>
              <a:t>мови</a:t>
            </a:r>
            <a:r>
              <a:rPr lang="ru-RU" sz="2800" dirty="0"/>
              <a:t> (</a:t>
            </a:r>
            <a:r>
              <a:rPr lang="ru-RU" sz="2800" dirty="0" err="1"/>
              <a:t>німецької</a:t>
            </a:r>
            <a:r>
              <a:rPr lang="ru-RU" sz="2800" dirty="0"/>
              <a:t>)» є комплексною, вона </a:t>
            </a:r>
            <a:r>
              <a:rPr lang="ru-RU" sz="2800" dirty="0" err="1"/>
              <a:t>включає</a:t>
            </a:r>
            <a:r>
              <a:rPr lang="ru-RU" sz="2800" dirty="0"/>
              <a:t> в себе </a:t>
            </a:r>
            <a:r>
              <a:rPr lang="ru-RU" sz="2800" dirty="0" err="1"/>
              <a:t>практичну</a:t>
            </a:r>
            <a:r>
              <a:rPr lang="ru-RU" sz="2800" dirty="0"/>
              <a:t> (</a:t>
            </a:r>
            <a:r>
              <a:rPr lang="ru-RU" sz="2800" dirty="0" err="1"/>
              <a:t>комунікативну</a:t>
            </a:r>
            <a:r>
              <a:rPr lang="ru-RU" sz="2800" dirty="0"/>
              <a:t>), </a:t>
            </a:r>
            <a:r>
              <a:rPr lang="ru-RU" sz="2800" dirty="0" err="1"/>
              <a:t>навчальну</a:t>
            </a:r>
            <a:r>
              <a:rPr lang="ru-RU" sz="2800" dirty="0"/>
              <a:t> та </a:t>
            </a:r>
            <a:r>
              <a:rPr lang="ru-RU" sz="2800" dirty="0" err="1"/>
              <a:t>виховну</a:t>
            </a:r>
            <a:r>
              <a:rPr lang="ru-RU" sz="2800" dirty="0"/>
              <a:t> </a:t>
            </a:r>
            <a:r>
              <a:rPr lang="ru-RU" sz="2800" dirty="0" err="1"/>
              <a:t>цілі</a:t>
            </a:r>
            <a:r>
              <a:rPr lang="ru-RU" sz="2800" dirty="0"/>
              <a:t>. </a:t>
            </a:r>
            <a:r>
              <a:rPr lang="ru-RU" sz="2800" dirty="0" err="1"/>
              <a:t>Основна</a:t>
            </a:r>
            <a:r>
              <a:rPr lang="ru-RU" sz="2800" dirty="0"/>
              <a:t> мета </a:t>
            </a:r>
            <a:r>
              <a:rPr lang="ru-RU" sz="2800" dirty="0" err="1"/>
              <a:t>полягає</a:t>
            </a:r>
            <a:r>
              <a:rPr lang="ru-RU" sz="2800" dirty="0"/>
              <a:t> в тому, </a:t>
            </a:r>
            <a:r>
              <a:rPr lang="ru-RU" sz="2800" dirty="0" err="1"/>
              <a:t>щоб</a:t>
            </a:r>
            <a:r>
              <a:rPr lang="ru-RU" sz="2800" dirty="0"/>
              <a:t> </a:t>
            </a:r>
            <a:r>
              <a:rPr lang="ru-RU" sz="2800" dirty="0" err="1"/>
              <a:t>сформувати</a:t>
            </a:r>
            <a:r>
              <a:rPr lang="ru-RU" sz="2800" dirty="0"/>
              <a:t> у </a:t>
            </a:r>
            <a:r>
              <a:rPr lang="ru-RU" sz="2800" dirty="0" err="1"/>
              <a:t>студентів</a:t>
            </a:r>
            <a:r>
              <a:rPr lang="ru-RU" sz="2800" dirty="0"/>
              <a:t> </a:t>
            </a:r>
            <a:r>
              <a:rPr lang="ru-RU" sz="2800" dirty="0" err="1"/>
              <a:t>навички</a:t>
            </a:r>
            <a:r>
              <a:rPr lang="ru-RU" sz="2800" dirty="0"/>
              <a:t> адекватного перекладу </a:t>
            </a:r>
            <a:r>
              <a:rPr lang="ru-RU" sz="2800" dirty="0" err="1"/>
              <a:t>текстів</a:t>
            </a:r>
            <a:r>
              <a:rPr lang="ru-RU" sz="2800" dirty="0"/>
              <a:t> (</a:t>
            </a:r>
            <a:r>
              <a:rPr lang="ru-RU" sz="2800" dirty="0" err="1"/>
              <a:t>письмових</a:t>
            </a:r>
            <a:r>
              <a:rPr lang="ru-RU" sz="2800" dirty="0"/>
              <a:t> та </a:t>
            </a:r>
            <a:r>
              <a:rPr lang="ru-RU" sz="2800" dirty="0" err="1"/>
              <a:t>усних</a:t>
            </a:r>
            <a:r>
              <a:rPr lang="ru-RU" sz="2800" dirty="0"/>
              <a:t>) </a:t>
            </a:r>
            <a:r>
              <a:rPr lang="ru-RU" sz="2800" dirty="0" err="1"/>
              <a:t>газетно-публіцистичного</a:t>
            </a:r>
            <a:r>
              <a:rPr lang="ru-RU" sz="2800" dirty="0"/>
              <a:t> та </a:t>
            </a:r>
            <a:r>
              <a:rPr lang="ru-RU" sz="2800" dirty="0" err="1"/>
              <a:t>офіційно-ділового</a:t>
            </a:r>
            <a:r>
              <a:rPr lang="ru-RU" sz="2800" dirty="0"/>
              <a:t> стилю.</a:t>
            </a:r>
          </a:p>
        </p:txBody>
      </p:sp>
    </p:spTree>
    <p:extLst>
      <p:ext uri="{BB962C8B-B14F-4D97-AF65-F5344CB8AC3E}">
        <p14:creationId xmlns:p14="http://schemas.microsoft.com/office/powerpoint/2010/main" val="1132854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02C4346-CABA-465C-88C9-6D4CFB66EF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Основними</a:t>
            </a:r>
            <a:r>
              <a:rPr lang="ru-RU" dirty="0"/>
              <a:t> </a:t>
            </a:r>
            <a:r>
              <a:rPr lang="ru-RU" dirty="0" err="1"/>
              <a:t>завданнями</a:t>
            </a:r>
            <a:r>
              <a:rPr lang="ru-RU" dirty="0"/>
              <a:t> </a:t>
            </a:r>
            <a:r>
              <a:rPr lang="ru-RU" dirty="0" err="1"/>
              <a:t>вивчення</a:t>
            </a:r>
            <a:r>
              <a:rPr lang="ru-RU" dirty="0"/>
              <a:t> </a:t>
            </a:r>
            <a:r>
              <a:rPr lang="ru-RU" dirty="0" err="1"/>
              <a:t>дисципліни</a:t>
            </a:r>
            <a:r>
              <a:rPr lang="ru-RU" dirty="0"/>
              <a:t> «Практика перекладу з </a:t>
            </a:r>
            <a:r>
              <a:rPr lang="ru-RU" dirty="0" err="1"/>
              <a:t>першої</a:t>
            </a:r>
            <a:r>
              <a:rPr lang="ru-RU" dirty="0"/>
              <a:t> </a:t>
            </a:r>
            <a:r>
              <a:rPr lang="ru-RU" dirty="0" err="1"/>
              <a:t>іноземної</a:t>
            </a:r>
            <a:r>
              <a:rPr lang="ru-RU" dirty="0"/>
              <a:t> </a:t>
            </a:r>
            <a:r>
              <a:rPr lang="ru-RU" dirty="0" err="1"/>
              <a:t>мови</a:t>
            </a:r>
            <a:r>
              <a:rPr lang="ru-RU" dirty="0"/>
              <a:t> (</a:t>
            </a:r>
            <a:r>
              <a:rPr lang="ru-RU" dirty="0" err="1"/>
              <a:t>німецької</a:t>
            </a:r>
            <a:r>
              <a:rPr lang="ru-RU" dirty="0"/>
              <a:t>)» є: </a:t>
            </a:r>
          </a:p>
          <a:p>
            <a:r>
              <a:rPr lang="ru-RU" dirty="0"/>
              <a:t>-  </a:t>
            </a:r>
            <a:r>
              <a:rPr lang="ru-RU" dirty="0" err="1"/>
              <a:t>навчити</a:t>
            </a:r>
            <a:r>
              <a:rPr lang="ru-RU" dirty="0"/>
              <a:t> </a:t>
            </a:r>
            <a:r>
              <a:rPr lang="ru-RU" dirty="0" err="1"/>
              <a:t>студентів</a:t>
            </a:r>
            <a:r>
              <a:rPr lang="ru-RU" dirty="0"/>
              <a:t> </a:t>
            </a:r>
            <a:r>
              <a:rPr lang="ru-RU" dirty="0" err="1"/>
              <a:t>аналізувати</a:t>
            </a:r>
            <a:r>
              <a:rPr lang="ru-RU" dirty="0"/>
              <a:t> </a:t>
            </a:r>
            <a:r>
              <a:rPr lang="ru-RU" dirty="0" err="1"/>
              <a:t>композицію</a:t>
            </a:r>
            <a:r>
              <a:rPr lang="ru-RU" dirty="0"/>
              <a:t>, </a:t>
            </a:r>
            <a:r>
              <a:rPr lang="ru-RU" dirty="0" err="1"/>
              <a:t>тематичну</a:t>
            </a:r>
            <a:r>
              <a:rPr lang="ru-RU" dirty="0"/>
              <a:t> </a:t>
            </a:r>
            <a:r>
              <a:rPr lang="ru-RU" dirty="0" err="1"/>
              <a:t>спрямованість</a:t>
            </a:r>
            <a:r>
              <a:rPr lang="ru-RU" dirty="0"/>
              <a:t>, </a:t>
            </a:r>
            <a:r>
              <a:rPr lang="ru-RU" dirty="0" err="1"/>
              <a:t>стилеві</a:t>
            </a:r>
            <a:r>
              <a:rPr lang="ru-RU" dirty="0"/>
              <a:t> </a:t>
            </a:r>
            <a:r>
              <a:rPr lang="ru-RU" dirty="0" err="1"/>
              <a:t>особливості</a:t>
            </a:r>
            <a:r>
              <a:rPr lang="ru-RU" dirty="0"/>
              <a:t> та </a:t>
            </a:r>
            <a:r>
              <a:rPr lang="ru-RU" dirty="0" err="1"/>
              <a:t>інтенцію</a:t>
            </a:r>
            <a:r>
              <a:rPr lang="ru-RU" dirty="0"/>
              <a:t> </a:t>
            </a:r>
            <a:r>
              <a:rPr lang="ru-RU" dirty="0" err="1"/>
              <a:t>прочитаної</a:t>
            </a:r>
            <a:r>
              <a:rPr lang="ru-RU" dirty="0"/>
              <a:t>/</a:t>
            </a:r>
            <a:r>
              <a:rPr lang="ru-RU" dirty="0" err="1"/>
              <a:t>прослуханої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;</a:t>
            </a:r>
          </a:p>
          <a:p>
            <a:r>
              <a:rPr lang="ru-RU" dirty="0"/>
              <a:t>- </a:t>
            </a:r>
            <a:r>
              <a:rPr lang="ru-RU" dirty="0" err="1"/>
              <a:t>навчити</a:t>
            </a:r>
            <a:r>
              <a:rPr lang="ru-RU" dirty="0"/>
              <a:t> </a:t>
            </a:r>
            <a:r>
              <a:rPr lang="ru-RU" dirty="0" err="1"/>
              <a:t>реферувати</a:t>
            </a:r>
            <a:r>
              <a:rPr lang="ru-RU" dirty="0"/>
              <a:t> </a:t>
            </a:r>
            <a:r>
              <a:rPr lang="ru-RU" dirty="0" err="1"/>
              <a:t>невеликі</a:t>
            </a:r>
            <a:r>
              <a:rPr lang="ru-RU" dirty="0"/>
              <a:t> за </a:t>
            </a:r>
            <a:r>
              <a:rPr lang="ru-RU" dirty="0" err="1"/>
              <a:t>обсягом</a:t>
            </a:r>
            <a:r>
              <a:rPr lang="ru-RU" dirty="0"/>
              <a:t> </a:t>
            </a:r>
            <a:r>
              <a:rPr lang="ru-RU" dirty="0" err="1"/>
              <a:t>газетні</a:t>
            </a:r>
            <a:r>
              <a:rPr lang="ru-RU" dirty="0"/>
              <a:t> і </a:t>
            </a:r>
            <a:r>
              <a:rPr lang="ru-RU" dirty="0" err="1"/>
              <a:t>журнальні</a:t>
            </a:r>
            <a:r>
              <a:rPr lang="ru-RU" dirty="0"/>
              <a:t> </a:t>
            </a:r>
            <a:r>
              <a:rPr lang="ru-RU" dirty="0" err="1"/>
              <a:t>статті</a:t>
            </a:r>
            <a:r>
              <a:rPr lang="ru-RU" dirty="0"/>
              <a:t>;</a:t>
            </a:r>
          </a:p>
          <a:p>
            <a:r>
              <a:rPr lang="ru-RU" dirty="0"/>
              <a:t>- </a:t>
            </a:r>
            <a:r>
              <a:rPr lang="ru-RU" dirty="0" err="1"/>
              <a:t>навчити</a:t>
            </a:r>
            <a:r>
              <a:rPr lang="ru-RU" dirty="0"/>
              <a:t> </a:t>
            </a:r>
            <a:r>
              <a:rPr lang="ru-RU" dirty="0" err="1"/>
              <a:t>виконувати</a:t>
            </a:r>
            <a:r>
              <a:rPr lang="ru-RU" dirty="0"/>
              <a:t> </a:t>
            </a:r>
            <a:r>
              <a:rPr lang="ru-RU" dirty="0" err="1"/>
              <a:t>усний</a:t>
            </a:r>
            <a:r>
              <a:rPr lang="ru-RU" dirty="0"/>
              <a:t> та </a:t>
            </a:r>
            <a:r>
              <a:rPr lang="ru-RU" dirty="0" err="1"/>
              <a:t>письмовий</a:t>
            </a:r>
            <a:r>
              <a:rPr lang="ru-RU" dirty="0"/>
              <a:t> переклад з </a:t>
            </a:r>
            <a:r>
              <a:rPr lang="ru-RU" dirty="0" err="1"/>
              <a:t>урахуванням</a:t>
            </a:r>
            <a:r>
              <a:rPr lang="ru-RU" dirty="0"/>
              <a:t> </a:t>
            </a:r>
            <a:r>
              <a:rPr lang="ru-RU" dirty="0" err="1"/>
              <a:t>труднощів</a:t>
            </a:r>
            <a:r>
              <a:rPr lang="ru-RU" dirty="0"/>
              <a:t>, </a:t>
            </a:r>
            <a:r>
              <a:rPr lang="ru-RU" dirty="0" err="1"/>
              <a:t>пов’язаних</a:t>
            </a:r>
            <a:r>
              <a:rPr lang="ru-RU" dirty="0"/>
              <a:t> з </a:t>
            </a:r>
            <a:r>
              <a:rPr lang="ru-RU" dirty="0" err="1"/>
              <a:t>особливостями</a:t>
            </a:r>
            <a:r>
              <a:rPr lang="ru-RU" dirty="0"/>
              <a:t> </a:t>
            </a:r>
            <a:r>
              <a:rPr lang="ru-RU" dirty="0" err="1"/>
              <a:t>мови</a:t>
            </a:r>
            <a:r>
              <a:rPr lang="ru-RU" dirty="0"/>
              <a:t>.</a:t>
            </a:r>
          </a:p>
          <a:p>
            <a:endParaRPr lang="ru-RU" dirty="0"/>
          </a:p>
          <a:p>
            <a:r>
              <a:rPr lang="ru-RU" dirty="0" err="1"/>
              <a:t>Згідно</a:t>
            </a:r>
            <a:r>
              <a:rPr lang="ru-RU" dirty="0"/>
              <a:t> з </a:t>
            </a:r>
            <a:r>
              <a:rPr lang="ru-RU" dirty="0" err="1"/>
              <a:t>вимогами</a:t>
            </a:r>
            <a:r>
              <a:rPr lang="ru-RU" dirty="0"/>
              <a:t> </a:t>
            </a:r>
            <a:r>
              <a:rPr lang="ru-RU" dirty="0" err="1"/>
              <a:t>освітньо-професійної</a:t>
            </a:r>
            <a:r>
              <a:rPr lang="ru-RU" dirty="0"/>
              <a:t> </a:t>
            </a:r>
            <a:r>
              <a:rPr lang="ru-RU" dirty="0" err="1"/>
              <a:t>програми</a:t>
            </a:r>
            <a:r>
              <a:rPr lang="ru-RU" dirty="0"/>
              <a:t> </a:t>
            </a:r>
            <a:r>
              <a:rPr lang="ru-RU" dirty="0" err="1"/>
              <a:t>студенти</a:t>
            </a:r>
            <a:r>
              <a:rPr lang="ru-RU" dirty="0"/>
              <a:t> </a:t>
            </a:r>
            <a:r>
              <a:rPr lang="ru-RU" dirty="0" err="1"/>
              <a:t>повинні</a:t>
            </a:r>
            <a:r>
              <a:rPr lang="ru-RU" dirty="0"/>
              <a:t> </a:t>
            </a:r>
            <a:r>
              <a:rPr lang="ru-RU" dirty="0" err="1"/>
              <a:t>досягти</a:t>
            </a:r>
            <a:r>
              <a:rPr lang="ru-RU" dirty="0"/>
              <a:t> таких </a:t>
            </a:r>
            <a:r>
              <a:rPr lang="ru-RU" dirty="0" err="1"/>
              <a:t>результатів</a:t>
            </a:r>
            <a:r>
              <a:rPr lang="ru-RU" dirty="0"/>
              <a:t> </a:t>
            </a:r>
            <a:r>
              <a:rPr lang="ru-RU" dirty="0" err="1"/>
              <a:t>навчання</a:t>
            </a:r>
            <a:r>
              <a:rPr lang="ru-RU" dirty="0"/>
              <a:t>: </a:t>
            </a:r>
          </a:p>
        </p:txBody>
      </p:sp>
    </p:spTree>
    <p:extLst>
      <p:ext uri="{BB962C8B-B14F-4D97-AF65-F5344CB8AC3E}">
        <p14:creationId xmlns:p14="http://schemas.microsoft.com/office/powerpoint/2010/main" val="2934467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878C7A8-9D6B-45C9-AC59-745893B911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завершення</a:t>
            </a:r>
            <a:r>
              <a:rPr lang="ru-RU" dirty="0"/>
              <a:t> курсу </a:t>
            </a:r>
            <a:r>
              <a:rPr lang="ru-RU" dirty="0" err="1"/>
              <a:t>студенти</a:t>
            </a:r>
            <a:r>
              <a:rPr lang="ru-RU" dirty="0"/>
              <a:t> </a:t>
            </a:r>
            <a:r>
              <a:rPr lang="ru-RU" dirty="0" err="1"/>
              <a:t>повинні</a:t>
            </a:r>
            <a:r>
              <a:rPr lang="ru-RU" dirty="0"/>
              <a:t> знати: </a:t>
            </a:r>
          </a:p>
          <a:p>
            <a:r>
              <a:rPr lang="ru-RU" dirty="0"/>
              <a:t>-	</a:t>
            </a:r>
            <a:r>
              <a:rPr lang="ru-RU" dirty="0" err="1"/>
              <a:t>особливості</a:t>
            </a:r>
            <a:r>
              <a:rPr lang="ru-RU" dirty="0"/>
              <a:t> перекладу </a:t>
            </a:r>
            <a:r>
              <a:rPr lang="ru-RU" dirty="0" err="1"/>
              <a:t>текстів</a:t>
            </a:r>
            <a:r>
              <a:rPr lang="ru-RU" dirty="0"/>
              <a:t>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функціональних</a:t>
            </a:r>
            <a:r>
              <a:rPr lang="ru-RU" dirty="0"/>
              <a:t> </a:t>
            </a:r>
            <a:r>
              <a:rPr lang="ru-RU" dirty="0" err="1"/>
              <a:t>стилів</a:t>
            </a:r>
            <a:r>
              <a:rPr lang="ru-RU" dirty="0"/>
              <a:t> (</a:t>
            </a:r>
            <a:r>
              <a:rPr lang="ru-RU" dirty="0" err="1"/>
              <a:t>офіційно-ділового</a:t>
            </a:r>
            <a:r>
              <a:rPr lang="ru-RU" dirty="0"/>
              <a:t>, </a:t>
            </a:r>
            <a:r>
              <a:rPr lang="ru-RU" dirty="0" err="1"/>
              <a:t>газетно-публіцистичного</a:t>
            </a:r>
            <a:r>
              <a:rPr lang="ru-RU" dirty="0"/>
              <a:t>, </a:t>
            </a:r>
            <a:r>
              <a:rPr lang="ru-RU" dirty="0" err="1"/>
              <a:t>науково-технічного</a:t>
            </a:r>
            <a:r>
              <a:rPr lang="ru-RU" dirty="0"/>
              <a:t>); </a:t>
            </a:r>
          </a:p>
          <a:p>
            <a:r>
              <a:rPr lang="ru-RU" dirty="0"/>
              <a:t>-	</a:t>
            </a:r>
            <a:r>
              <a:rPr lang="ru-RU" dirty="0" err="1"/>
              <a:t>особливості</a:t>
            </a:r>
            <a:r>
              <a:rPr lang="ru-RU" dirty="0"/>
              <a:t> перекладу контекстуально-</a:t>
            </a:r>
            <a:r>
              <a:rPr lang="ru-RU" dirty="0" err="1"/>
              <a:t>незалежної</a:t>
            </a:r>
            <a:r>
              <a:rPr lang="ru-RU" dirty="0"/>
              <a:t> і контекстуально-</a:t>
            </a:r>
            <a:r>
              <a:rPr lang="ru-RU" dirty="0" err="1"/>
              <a:t>залежної</a:t>
            </a:r>
            <a:r>
              <a:rPr lang="ru-RU" dirty="0"/>
              <a:t> лексики;</a:t>
            </a:r>
          </a:p>
          <a:p>
            <a:r>
              <a:rPr lang="ru-RU" dirty="0"/>
              <a:t>-	</a:t>
            </a:r>
            <a:r>
              <a:rPr lang="ru-RU" dirty="0" err="1"/>
              <a:t>особливості</a:t>
            </a:r>
            <a:r>
              <a:rPr lang="ru-RU" dirty="0"/>
              <a:t> перекладу </a:t>
            </a:r>
            <a:r>
              <a:rPr lang="ru-RU" dirty="0" err="1"/>
              <a:t>фразеологізмів</a:t>
            </a:r>
            <a:r>
              <a:rPr lang="ru-RU" dirty="0"/>
              <a:t> і </a:t>
            </a:r>
            <a:r>
              <a:rPr lang="ru-RU" dirty="0" err="1"/>
              <a:t>стилістично</a:t>
            </a:r>
            <a:r>
              <a:rPr lang="ru-RU" dirty="0"/>
              <a:t> </a:t>
            </a:r>
            <a:r>
              <a:rPr lang="ru-RU" dirty="0" err="1"/>
              <a:t>забарвленої</a:t>
            </a:r>
            <a:r>
              <a:rPr lang="ru-RU" dirty="0"/>
              <a:t> лексики;</a:t>
            </a:r>
          </a:p>
          <a:p>
            <a:r>
              <a:rPr lang="ru-RU" dirty="0"/>
              <a:t>-	правила та </a:t>
            </a:r>
            <a:r>
              <a:rPr lang="ru-RU" dirty="0" err="1"/>
              <a:t>способи</a:t>
            </a:r>
            <a:r>
              <a:rPr lang="ru-RU" dirty="0"/>
              <a:t> </a:t>
            </a:r>
            <a:r>
              <a:rPr lang="ru-RU" dirty="0" err="1"/>
              <a:t>відтворювання</a:t>
            </a:r>
            <a:r>
              <a:rPr lang="ru-RU" dirty="0"/>
              <a:t> у </a:t>
            </a:r>
            <a:r>
              <a:rPr lang="ru-RU" dirty="0" err="1"/>
              <a:t>тексті</a:t>
            </a:r>
            <a:r>
              <a:rPr lang="ru-RU" dirty="0"/>
              <a:t> перекладу </a:t>
            </a:r>
            <a:r>
              <a:rPr lang="ru-RU" dirty="0" err="1"/>
              <a:t>специфіки</a:t>
            </a:r>
            <a:r>
              <a:rPr lang="ru-RU" dirty="0"/>
              <a:t> </a:t>
            </a:r>
            <a:r>
              <a:rPr lang="ru-RU" dirty="0" err="1"/>
              <a:t>оригінального</a:t>
            </a:r>
            <a:r>
              <a:rPr lang="ru-RU" dirty="0"/>
              <a:t> тексту;</a:t>
            </a:r>
          </a:p>
          <a:p>
            <a:r>
              <a:rPr lang="ru-RU" dirty="0"/>
              <a:t>-	</a:t>
            </a:r>
            <a:r>
              <a:rPr lang="ru-RU" dirty="0" err="1"/>
              <a:t>всі</a:t>
            </a:r>
            <a:r>
              <a:rPr lang="ru-RU" dirty="0"/>
              <a:t> </a:t>
            </a:r>
            <a:r>
              <a:rPr lang="ru-RU" dirty="0" err="1"/>
              <a:t>засоби</a:t>
            </a:r>
            <a:r>
              <a:rPr lang="ru-RU" dirty="0"/>
              <a:t> перекладу </a:t>
            </a:r>
            <a:r>
              <a:rPr lang="ru-RU" dirty="0" err="1"/>
              <a:t>лексичних</a:t>
            </a:r>
            <a:r>
              <a:rPr lang="ru-RU" dirty="0"/>
              <a:t> </a:t>
            </a:r>
            <a:r>
              <a:rPr lang="ru-RU" dirty="0" err="1"/>
              <a:t>одиниць</a:t>
            </a:r>
            <a:r>
              <a:rPr lang="ru-RU" dirty="0"/>
              <a:t> і </a:t>
            </a:r>
            <a:r>
              <a:rPr lang="ru-RU" dirty="0" err="1"/>
              <a:t>способи</a:t>
            </a:r>
            <a:r>
              <a:rPr lang="ru-RU" dirty="0"/>
              <a:t> </a:t>
            </a:r>
            <a:r>
              <a:rPr lang="ru-RU" dirty="0" err="1"/>
              <a:t>подолання</a:t>
            </a:r>
            <a:r>
              <a:rPr lang="ru-RU" dirty="0"/>
              <a:t> </a:t>
            </a:r>
            <a:r>
              <a:rPr lang="ru-RU" dirty="0" err="1"/>
              <a:t>мовних</a:t>
            </a:r>
            <a:r>
              <a:rPr lang="ru-RU" dirty="0"/>
              <a:t> лексико-</a:t>
            </a:r>
            <a:r>
              <a:rPr lang="ru-RU" dirty="0" err="1"/>
              <a:t>граматичних</a:t>
            </a:r>
            <a:r>
              <a:rPr lang="ru-RU" dirty="0"/>
              <a:t> та </a:t>
            </a:r>
            <a:r>
              <a:rPr lang="ru-RU" dirty="0" err="1"/>
              <a:t>стилістичних</a:t>
            </a:r>
            <a:r>
              <a:rPr lang="ru-RU" dirty="0"/>
              <a:t> </a:t>
            </a:r>
            <a:r>
              <a:rPr lang="ru-RU" dirty="0" err="1"/>
              <a:t>труднощів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4857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926B028-352B-4BD0-BFDE-C72DA991B7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завершення</a:t>
            </a:r>
            <a:r>
              <a:rPr lang="ru-RU" dirty="0"/>
              <a:t> курсу </a:t>
            </a:r>
            <a:r>
              <a:rPr lang="ru-RU" dirty="0" err="1"/>
              <a:t>студенти</a:t>
            </a:r>
            <a:r>
              <a:rPr lang="ru-RU" dirty="0"/>
              <a:t> </a:t>
            </a:r>
            <a:r>
              <a:rPr lang="ru-RU" dirty="0" err="1"/>
              <a:t>повинні</a:t>
            </a:r>
            <a:r>
              <a:rPr lang="ru-RU" dirty="0"/>
              <a:t> </a:t>
            </a:r>
            <a:r>
              <a:rPr lang="ru-RU" dirty="0" err="1"/>
              <a:t>вміти</a:t>
            </a:r>
            <a:r>
              <a:rPr lang="ru-RU" dirty="0"/>
              <a:t>: </a:t>
            </a:r>
          </a:p>
          <a:p>
            <a:r>
              <a:rPr lang="ru-RU" dirty="0"/>
              <a:t>-	</a:t>
            </a:r>
            <a:r>
              <a:rPr lang="ru-RU" dirty="0" err="1"/>
              <a:t>здійснювати</a:t>
            </a:r>
            <a:r>
              <a:rPr lang="ru-RU" dirty="0"/>
              <a:t> </a:t>
            </a:r>
            <a:r>
              <a:rPr lang="ru-RU" dirty="0" err="1"/>
              <a:t>адекватний</a:t>
            </a:r>
            <a:r>
              <a:rPr lang="ru-RU" dirty="0"/>
              <a:t> переклад </a:t>
            </a:r>
            <a:r>
              <a:rPr lang="ru-RU" dirty="0" err="1"/>
              <a:t>текстів</a:t>
            </a:r>
            <a:r>
              <a:rPr lang="ru-RU" dirty="0"/>
              <a:t> </a:t>
            </a:r>
            <a:r>
              <a:rPr lang="ru-RU" dirty="0" err="1"/>
              <a:t>різного</a:t>
            </a:r>
            <a:r>
              <a:rPr lang="ru-RU" dirty="0"/>
              <a:t> </a:t>
            </a:r>
            <a:r>
              <a:rPr lang="ru-RU" dirty="0" err="1"/>
              <a:t>рівня</a:t>
            </a:r>
            <a:r>
              <a:rPr lang="ru-RU" dirty="0"/>
              <a:t> </a:t>
            </a:r>
            <a:r>
              <a:rPr lang="ru-RU" dirty="0" err="1"/>
              <a:t>складності</a:t>
            </a:r>
            <a:r>
              <a:rPr lang="ru-RU" dirty="0"/>
              <a:t>;</a:t>
            </a:r>
          </a:p>
          <a:p>
            <a:r>
              <a:rPr lang="ru-RU" dirty="0"/>
              <a:t>-	</a:t>
            </a:r>
            <a:r>
              <a:rPr lang="ru-RU" dirty="0" err="1"/>
              <a:t>здійснювати</a:t>
            </a:r>
            <a:r>
              <a:rPr lang="ru-RU" dirty="0"/>
              <a:t> </a:t>
            </a:r>
            <a:r>
              <a:rPr lang="ru-RU" dirty="0" err="1"/>
              <a:t>перекладацьку</a:t>
            </a:r>
            <a:r>
              <a:rPr lang="ru-RU" dirty="0"/>
              <a:t> </a:t>
            </a:r>
            <a:r>
              <a:rPr lang="ru-RU" dirty="0" err="1"/>
              <a:t>інтерпретацію</a:t>
            </a:r>
            <a:r>
              <a:rPr lang="ru-RU" dirty="0"/>
              <a:t> тексту;</a:t>
            </a:r>
          </a:p>
          <a:p>
            <a:r>
              <a:rPr lang="ru-RU" dirty="0"/>
              <a:t>-	</a:t>
            </a:r>
            <a:r>
              <a:rPr lang="ru-RU" dirty="0" err="1"/>
              <a:t>ідентифікувати</a:t>
            </a:r>
            <a:r>
              <a:rPr lang="ru-RU" dirty="0"/>
              <a:t> </a:t>
            </a:r>
            <a:r>
              <a:rPr lang="ru-RU" dirty="0" err="1"/>
              <a:t>актуальні</a:t>
            </a:r>
            <a:r>
              <a:rPr lang="ru-RU" dirty="0"/>
              <a:t> </a:t>
            </a:r>
            <a:r>
              <a:rPr lang="ru-RU" dirty="0" err="1"/>
              <a:t>значення</a:t>
            </a:r>
            <a:r>
              <a:rPr lang="ru-RU" dirty="0"/>
              <a:t> </a:t>
            </a:r>
            <a:r>
              <a:rPr lang="ru-RU" dirty="0" err="1"/>
              <a:t>мовних</a:t>
            </a:r>
            <a:r>
              <a:rPr lang="ru-RU" dirty="0"/>
              <a:t> </a:t>
            </a:r>
            <a:r>
              <a:rPr lang="ru-RU" dirty="0" err="1"/>
              <a:t>одиниць</a:t>
            </a:r>
            <a:r>
              <a:rPr lang="ru-RU" dirty="0"/>
              <a:t>;</a:t>
            </a:r>
          </a:p>
          <a:p>
            <a:r>
              <a:rPr lang="ru-RU" dirty="0"/>
              <a:t>-	</a:t>
            </a:r>
            <a:r>
              <a:rPr lang="ru-RU" dirty="0" err="1"/>
              <a:t>застосувати</a:t>
            </a:r>
            <a:r>
              <a:rPr lang="ru-RU" dirty="0"/>
              <a:t> </a:t>
            </a:r>
            <a:r>
              <a:rPr lang="ru-RU" dirty="0" err="1"/>
              <a:t>всі</a:t>
            </a:r>
            <a:r>
              <a:rPr lang="ru-RU" dirty="0"/>
              <a:t> </a:t>
            </a:r>
            <a:r>
              <a:rPr lang="ru-RU" dirty="0" err="1"/>
              <a:t>види</a:t>
            </a:r>
            <a:r>
              <a:rPr lang="ru-RU" dirty="0"/>
              <a:t> лексико-</a:t>
            </a:r>
            <a:r>
              <a:rPr lang="ru-RU" dirty="0" err="1"/>
              <a:t>граматичних</a:t>
            </a:r>
            <a:r>
              <a:rPr lang="ru-RU" dirty="0"/>
              <a:t> </a:t>
            </a:r>
            <a:r>
              <a:rPr lang="ru-RU" dirty="0" err="1"/>
              <a:t>трансформацій</a:t>
            </a:r>
            <a:r>
              <a:rPr lang="ru-RU" dirty="0"/>
              <a:t> </a:t>
            </a:r>
            <a:r>
              <a:rPr lang="ru-RU" dirty="0" err="1"/>
              <a:t>мовних</a:t>
            </a:r>
            <a:r>
              <a:rPr lang="ru-RU" dirty="0"/>
              <a:t> </a:t>
            </a:r>
            <a:r>
              <a:rPr lang="ru-RU" dirty="0" err="1"/>
              <a:t>одиниць</a:t>
            </a:r>
            <a:r>
              <a:rPr lang="ru-RU" dirty="0"/>
              <a:t> у </a:t>
            </a:r>
            <a:r>
              <a:rPr lang="ru-RU" dirty="0" err="1"/>
              <a:t>процесі</a:t>
            </a:r>
            <a:r>
              <a:rPr lang="ru-RU" dirty="0"/>
              <a:t> перекладу з </a:t>
            </a:r>
            <a:r>
              <a:rPr lang="ru-RU" dirty="0" err="1"/>
              <a:t>німецької</a:t>
            </a:r>
            <a:r>
              <a:rPr lang="ru-RU" dirty="0"/>
              <a:t> </a:t>
            </a:r>
            <a:r>
              <a:rPr lang="ru-RU" dirty="0" err="1"/>
              <a:t>мови</a:t>
            </a:r>
            <a:r>
              <a:rPr lang="ru-RU" dirty="0"/>
              <a:t> на </a:t>
            </a:r>
            <a:r>
              <a:rPr lang="ru-RU" dirty="0" err="1"/>
              <a:t>українську</a:t>
            </a:r>
            <a:r>
              <a:rPr lang="ru-RU" dirty="0"/>
              <a:t> і </a:t>
            </a:r>
            <a:r>
              <a:rPr lang="ru-RU" dirty="0" err="1"/>
              <a:t>навпаки</a:t>
            </a:r>
            <a:r>
              <a:rPr lang="ru-RU" dirty="0"/>
              <a:t>.</a:t>
            </a:r>
          </a:p>
          <a:p>
            <a:r>
              <a:rPr lang="ru-RU" dirty="0"/>
              <a:t>-	</a:t>
            </a:r>
            <a:r>
              <a:rPr lang="ru-RU" dirty="0" err="1"/>
              <a:t>здійснювати</a:t>
            </a:r>
            <a:r>
              <a:rPr lang="ru-RU" dirty="0"/>
              <a:t> </a:t>
            </a:r>
            <a:r>
              <a:rPr lang="ru-RU" dirty="0" err="1"/>
              <a:t>реферування</a:t>
            </a:r>
            <a:r>
              <a:rPr lang="ru-RU" dirty="0"/>
              <a:t> </a:t>
            </a:r>
            <a:r>
              <a:rPr lang="ru-RU" dirty="0" err="1"/>
              <a:t>україномовних</a:t>
            </a:r>
            <a:r>
              <a:rPr lang="ru-RU" dirty="0"/>
              <a:t> </a:t>
            </a:r>
            <a:r>
              <a:rPr lang="ru-RU" dirty="0" err="1"/>
              <a:t>економічних</a:t>
            </a:r>
            <a:r>
              <a:rPr lang="ru-RU" dirty="0"/>
              <a:t> і </a:t>
            </a:r>
            <a:r>
              <a:rPr lang="ru-RU" dirty="0" err="1"/>
              <a:t>науково-технічних</a:t>
            </a:r>
            <a:r>
              <a:rPr lang="ru-RU" dirty="0"/>
              <a:t> </a:t>
            </a:r>
            <a:r>
              <a:rPr lang="ru-RU" dirty="0" err="1"/>
              <a:t>текстів</a:t>
            </a:r>
            <a:r>
              <a:rPr lang="ru-RU" dirty="0"/>
              <a:t>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23977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9E3BFD-40EF-43E3-8C8A-C365B164F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8F1C8A0-3413-4E2C-B351-511489BDD8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Згідно з вимогами освітньо-професійної програми студенти повинні досягти таких 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інтегральних і загальних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компетентностей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здатність до критичного мислення й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ціннісно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-світоглядної реалізації особистості;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здатність до пошуку, опрацювання та аналізу інформації з різних джерел;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уміння виявляти, формулювати та вирішувати проблеми;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здатність до зрозумілого і недвозначного донесення власних висновків, а також знань та пояснень, що їх обґрунтовують, до фахівців і нефахівців;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здатність спілкуватися першою іноземною мовою у професійній діяльності, опрацьовувати фахову літературу іноземною мовою;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усвідомлена повага до різноманіття культур;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здатність до абстрактного мислення, аналізу та синтезу;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здатність до проведення наукових досліджень на належному рівні.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0826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DA16C2FB-35C5-4142-A623-70F0E3546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90600"/>
            <a:ext cx="10287000" cy="5044440"/>
          </a:xfrm>
        </p:spPr>
        <p:txBody>
          <a:bodyPr>
            <a:normAutofit/>
          </a:bodyPr>
          <a:lstStyle/>
          <a:p>
            <a:pPr algn="just"/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Спеціальні компетенції,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яких мають досягти студенти за результатами засвоєння курсу, включають: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розуміння структури філологічної науки та її теоретичних основ;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базові уявлення про мову як особливу знакову систему, її природу та функції, про генетичну і структурну типологію мов світу; фонетичний, лексичний, граматичний рівні мови; 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здатність до збирання й аналізу, систематизації та інтерпретації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мовних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літературних фактів, інтерпретації та перекладу тексту;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здатність створювати усні й письмові тексти різних жанрів і стилів державною та іноземними мовами;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4501460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Savo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6</TotalTime>
  <Words>359</Words>
  <Application>Microsoft Office PowerPoint</Application>
  <PresentationFormat>Широкоэкранный</PresentationFormat>
  <Paragraphs>34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Times New Roman</vt:lpstr>
      <vt:lpstr>Савон</vt:lpstr>
      <vt:lpstr>ТЕОРІЯ ТА ПРАКТИКА ПЕРЕКЛАДУ З ПЕРШОЇ ІНОЗЕМНОЇ МОВИ (НІМЕЦЬКОЇ)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ТЕОРІЯ ТА ПРАКТИКА ПЕРЕКЛАДУ З ПЕРШОЇ ІНОЗЕМНОЇ МОВИ (НІМЕЦЬКОЇ)</dc:title>
  <dc:creator>Пользователь</dc:creator>
  <cp:lastModifiedBy>Пользователь</cp:lastModifiedBy>
  <cp:revision>1</cp:revision>
  <dcterms:created xsi:type="dcterms:W3CDTF">2020-09-08T09:11:26Z</dcterms:created>
  <dcterms:modified xsi:type="dcterms:W3CDTF">2020-09-08T09:18:16Z</dcterms:modified>
</cp:coreProperties>
</file>