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7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Історія курортної справи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САНАТОРНО-КУРОРТНОЕ ХОЗЯЙСТО ЕВРОПЫ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265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Ру</a:t>
            </a:r>
            <a:r>
              <a:rPr lang="ru-RU" b="1" dirty="0" err="1" smtClean="0"/>
              <a:t>мыния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u="sng" dirty="0" err="1" smtClean="0"/>
              <a:t>Бэиле-Еркулане</a:t>
            </a:r>
            <a:r>
              <a:rPr lang="ru-RU" u="sng" dirty="0" smtClean="0"/>
              <a:t> </a:t>
            </a:r>
            <a:r>
              <a:rPr lang="ru-RU" dirty="0" smtClean="0"/>
              <a:t>– лечение сердечно-сосудистой </a:t>
            </a:r>
            <a:r>
              <a:rPr lang="ru-RU" dirty="0"/>
              <a:t>и периферийной нервной системы, нарушения обмена веществ, гинекологических болезней и реабилитации после травм. </a:t>
            </a:r>
            <a:endParaRPr lang="ru-RU" dirty="0" smtClean="0"/>
          </a:p>
          <a:p>
            <a:pPr algn="just"/>
            <a:r>
              <a:rPr lang="ru-RU" u="sng" dirty="0" err="1"/>
              <a:t>Ватра-Дорней</a:t>
            </a:r>
            <a:r>
              <a:rPr lang="ru-RU" dirty="0"/>
              <a:t> </a:t>
            </a:r>
            <a:r>
              <a:rPr lang="ru-RU" dirty="0" smtClean="0"/>
              <a:t> - заболевания сердечно-сосудистой </a:t>
            </a:r>
            <a:r>
              <a:rPr lang="ru-RU" dirty="0"/>
              <a:t>и </a:t>
            </a:r>
            <a:r>
              <a:rPr lang="ru-RU" dirty="0" smtClean="0"/>
              <a:t>нервной систем, </a:t>
            </a:r>
            <a:r>
              <a:rPr lang="ru-RU" dirty="0"/>
              <a:t>гинекологические заболевания, сопутствующие болезни органов </a:t>
            </a:r>
            <a:r>
              <a:rPr lang="ru-RU" dirty="0" smtClean="0"/>
              <a:t>пищеварения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494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Германия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3400" u="sng" dirty="0" err="1" smtClean="0"/>
              <a:t>Бад-Киссинген</a:t>
            </a:r>
            <a:r>
              <a:rPr lang="ru-RU" sz="3400" dirty="0" smtClean="0"/>
              <a:t> - </a:t>
            </a:r>
            <a:r>
              <a:rPr lang="ru-RU" sz="3400" dirty="0"/>
              <a:t>сердечно-сосудистые заболевания, нарушения кровообращения и обмена веществ, диабет, болезни опорно-двигательного аппарата. </a:t>
            </a:r>
            <a:endParaRPr lang="ru-RU" sz="3400" dirty="0" smtClean="0"/>
          </a:p>
          <a:p>
            <a:pPr algn="just"/>
            <a:r>
              <a:rPr lang="ru-RU" sz="3400" u="sng" dirty="0"/>
              <a:t>Баден-Баден</a:t>
            </a:r>
            <a:r>
              <a:rPr lang="ru-RU" sz="3400" dirty="0"/>
              <a:t> </a:t>
            </a:r>
            <a:r>
              <a:rPr lang="ru-RU" sz="3400" dirty="0" smtClean="0"/>
              <a:t> - </a:t>
            </a:r>
            <a:r>
              <a:rPr lang="ru-RU" sz="3400" dirty="0"/>
              <a:t>для общей очистки организма, лечения ревматизма, болезней опорно-двигательного аппарата, периферийной нервной системы, а также некоторых заболеваний желудочно-кишечного тракта и органов дыхания. </a:t>
            </a:r>
            <a:endParaRPr lang="ru-RU" sz="3400" dirty="0" smtClean="0"/>
          </a:p>
          <a:p>
            <a:pPr algn="just"/>
            <a:r>
              <a:rPr lang="ru-RU" sz="3400" u="sng" dirty="0" err="1" smtClean="0"/>
              <a:t>Бад-Фюссинг</a:t>
            </a:r>
            <a:r>
              <a:rPr lang="ru-RU" sz="3400" dirty="0" smtClean="0"/>
              <a:t> - </a:t>
            </a:r>
            <a:r>
              <a:rPr lang="ru-RU" sz="3400" dirty="0"/>
              <a:t>специализируются на лечении заболеваний суставов и мышц, сердечно-сосудистой системы, посттравматических и постоперационных параличей, последствий полиомиелита, гинекологических заболеваний</a:t>
            </a:r>
            <a:r>
              <a:rPr lang="ru-RU" sz="3400" dirty="0" smtClean="0"/>
              <a:t>.</a:t>
            </a:r>
          </a:p>
          <a:p>
            <a:pPr algn="just"/>
            <a:r>
              <a:rPr lang="ru-RU" sz="3400" u="sng" dirty="0" err="1" smtClean="0"/>
              <a:t>Ахен</a:t>
            </a:r>
            <a:endParaRPr lang="ru-RU" sz="3400" u="sng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047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Австрия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err="1" smtClean="0"/>
              <a:t>Бадгастайн</a:t>
            </a:r>
            <a:r>
              <a:rPr lang="ru-RU" dirty="0" smtClean="0"/>
              <a:t> - </a:t>
            </a:r>
            <a:r>
              <a:rPr lang="ru-RU" dirty="0"/>
              <a:t>заболевания опорно-двигательного аппарата и эндокринной системы.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Курорты Австр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140968"/>
            <a:ext cx="4032448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1677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Швейцария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/>
              <a:t>Кран-Монтана</a:t>
            </a:r>
            <a:r>
              <a:rPr lang="ru-RU" dirty="0" smtClean="0"/>
              <a:t> - </a:t>
            </a:r>
            <a:r>
              <a:rPr lang="ru-RU" dirty="0"/>
              <a:t>дерматозы, нарушение обмена веществ, диабет, заболевания суставов, расстройства нервной системы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309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err="1" smtClean="0"/>
              <a:t>Рогашка</a:t>
            </a:r>
            <a:r>
              <a:rPr lang="ru-RU" dirty="0" smtClean="0"/>
              <a:t> - </a:t>
            </a:r>
            <a:r>
              <a:rPr lang="ru-RU" dirty="0"/>
              <a:t>лечатся болезни желудочно-кишечного тракта, нарушения обмена веществ, ожирение. </a:t>
            </a:r>
            <a:endParaRPr lang="ru-RU" dirty="0" smtClean="0"/>
          </a:p>
          <a:p>
            <a:pPr algn="just"/>
            <a:r>
              <a:rPr lang="ru-RU" u="sng" dirty="0" err="1" smtClean="0"/>
              <a:t>Добрна</a:t>
            </a:r>
            <a:r>
              <a:rPr lang="ru-RU" dirty="0" smtClean="0"/>
              <a:t> - </a:t>
            </a:r>
            <a:r>
              <a:rPr lang="ru-RU" dirty="0"/>
              <a:t>специализируется на гинекологических, урологических, онкологических, неврологических заболеваниях, а также болезнях системы кровообращения </a:t>
            </a:r>
          </a:p>
        </p:txBody>
      </p:sp>
    </p:spTree>
    <p:extLst>
      <p:ext uri="{BB962C8B-B14F-4D97-AF65-F5344CB8AC3E}">
        <p14:creationId xmlns:p14="http://schemas.microsoft.com/office/powerpoint/2010/main" val="1688327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Болгария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Кюстендил</a:t>
            </a:r>
            <a:r>
              <a:rPr lang="ru-RU" dirty="0" smtClean="0"/>
              <a:t> - лечение </a:t>
            </a:r>
            <a:r>
              <a:rPr lang="ru-RU" dirty="0"/>
              <a:t>заболеваний спинного мозга, сердечно-сосудистой системы, </a:t>
            </a:r>
            <a:r>
              <a:rPr lang="ru-RU" dirty="0" smtClean="0"/>
              <a:t>нарушений </a:t>
            </a:r>
            <a:r>
              <a:rPr lang="ru-RU" dirty="0"/>
              <a:t>обмена </a:t>
            </a:r>
            <a:r>
              <a:rPr lang="ru-RU" dirty="0" smtClean="0"/>
              <a:t>веществ.</a:t>
            </a:r>
          </a:p>
          <a:p>
            <a:endParaRPr lang="ru-RU" dirty="0"/>
          </a:p>
        </p:txBody>
      </p:sp>
      <p:pic>
        <p:nvPicPr>
          <p:cNvPr id="4" name="Рисунок 3" descr="Курорты Болгар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638327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970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Польша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err="1" smtClean="0"/>
              <a:t>Буско-Здруй</a:t>
            </a:r>
            <a:r>
              <a:rPr lang="ru-RU" dirty="0" smtClean="0"/>
              <a:t> - </a:t>
            </a:r>
            <a:r>
              <a:rPr lang="ru-RU" dirty="0"/>
              <a:t>лечение заболеваний органов пищеварения, дыхания, мочеполовой системы, сердечно-сосудистой системы, нарушения обмена веществ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964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Сербия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u="sng" dirty="0" err="1"/>
              <a:t>Враньська</a:t>
            </a:r>
            <a:r>
              <a:rPr lang="ru-RU" u="sng" dirty="0"/>
              <a:t>-Баня</a:t>
            </a:r>
            <a:r>
              <a:rPr lang="ru-RU" dirty="0"/>
              <a:t> </a:t>
            </a:r>
            <a:r>
              <a:rPr lang="ru-RU" dirty="0" smtClean="0"/>
              <a:t> - </a:t>
            </a:r>
            <a:r>
              <a:rPr lang="ru-RU" dirty="0"/>
              <a:t>опорно-двигательная и мочеполовая система, органы дыхания и пищеварения, </a:t>
            </a:r>
            <a:r>
              <a:rPr lang="ru-RU" dirty="0" smtClean="0"/>
              <a:t>диабет.</a:t>
            </a:r>
          </a:p>
          <a:p>
            <a:pPr algn="just"/>
            <a:r>
              <a:rPr lang="ru-RU" u="sng" dirty="0" err="1"/>
              <a:t>Соко</a:t>
            </a:r>
            <a:r>
              <a:rPr lang="ru-RU" u="sng" dirty="0"/>
              <a:t>-Баня</a:t>
            </a:r>
            <a:r>
              <a:rPr lang="ru-RU" dirty="0"/>
              <a:t> </a:t>
            </a:r>
            <a:r>
              <a:rPr lang="ru-RU" dirty="0" smtClean="0"/>
              <a:t> - </a:t>
            </a:r>
            <a:r>
              <a:rPr lang="ru-RU" dirty="0"/>
              <a:t>нервная система, опорно-двигательный аппарат, дыхательные </a:t>
            </a:r>
            <a:r>
              <a:rPr lang="ru-RU" dirty="0" smtClean="0"/>
              <a:t>пути.</a:t>
            </a:r>
          </a:p>
          <a:p>
            <a:pPr algn="just"/>
            <a:r>
              <a:rPr lang="ru-RU" u="sng" dirty="0" err="1"/>
              <a:t>Нишка</a:t>
            </a:r>
            <a:r>
              <a:rPr lang="ru-RU" u="sng" dirty="0"/>
              <a:t>-Баня</a:t>
            </a:r>
            <a:r>
              <a:rPr lang="ru-RU" dirty="0"/>
              <a:t> </a:t>
            </a:r>
            <a:r>
              <a:rPr lang="ru-RU" dirty="0" smtClean="0"/>
              <a:t> - </a:t>
            </a:r>
            <a:r>
              <a:rPr lang="ru-RU" dirty="0"/>
              <a:t>сердечно-сосудистая и нервная система, дыхательные пути, </a:t>
            </a:r>
            <a:r>
              <a:rPr lang="ru-RU" dirty="0" smtClean="0"/>
              <a:t>гинекология.</a:t>
            </a:r>
          </a:p>
          <a:p>
            <a:pPr algn="just"/>
            <a:r>
              <a:rPr lang="ru-RU" u="sng" dirty="0"/>
              <a:t>Баня </a:t>
            </a:r>
            <a:r>
              <a:rPr lang="ru-RU" u="sng" dirty="0" err="1"/>
              <a:t>Ковиляча</a:t>
            </a:r>
            <a:r>
              <a:rPr lang="ru-RU" u="sng" dirty="0"/>
              <a:t> </a:t>
            </a:r>
            <a:r>
              <a:rPr lang="ru-RU" u="sng" dirty="0" smtClean="0"/>
              <a:t> </a:t>
            </a:r>
            <a:r>
              <a:rPr lang="ru-RU" dirty="0" smtClean="0"/>
              <a:t>- </a:t>
            </a:r>
            <a:r>
              <a:rPr lang="ru-RU" dirty="0"/>
              <a:t>сердечно-сосудистая и нервная система, опорно-двигательный </a:t>
            </a:r>
            <a:r>
              <a:rPr lang="ru-RU" dirty="0" smtClean="0"/>
              <a:t>аппарат.</a:t>
            </a:r>
          </a:p>
          <a:p>
            <a:pPr algn="just"/>
            <a:r>
              <a:rPr lang="ru-RU" u="sng" dirty="0" err="1" smtClean="0"/>
              <a:t>Златибор</a:t>
            </a:r>
            <a:r>
              <a:rPr lang="ru-RU" dirty="0" smtClean="0"/>
              <a:t> - </a:t>
            </a:r>
            <a:r>
              <a:rPr lang="ru-RU" dirty="0"/>
              <a:t>сердечно-сосудистая, нервная и эндокринная </a:t>
            </a:r>
            <a:r>
              <a:rPr lang="ru-RU" dirty="0" smtClean="0"/>
              <a:t>система.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524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Франция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/>
              <a:t>Виши</a:t>
            </a:r>
            <a:r>
              <a:rPr lang="ru-RU" dirty="0" smtClean="0"/>
              <a:t> - </a:t>
            </a:r>
            <a:r>
              <a:rPr lang="ru-RU" dirty="0"/>
              <a:t>лечение заболеваний печени, желчных путей, </a:t>
            </a:r>
            <a:r>
              <a:rPr lang="ru-RU" dirty="0" smtClean="0"/>
              <a:t>кишечника, </a:t>
            </a:r>
            <a:r>
              <a:rPr lang="ru-RU" dirty="0"/>
              <a:t>почек, эндокринной системы. </a:t>
            </a:r>
            <a:endParaRPr lang="ru-RU" dirty="0" smtClean="0"/>
          </a:p>
          <a:p>
            <a:pPr algn="just"/>
            <a:r>
              <a:rPr lang="ru-RU" u="sng" dirty="0" smtClean="0"/>
              <a:t>Ла-</a:t>
            </a:r>
            <a:r>
              <a:rPr lang="ru-RU" u="sng" dirty="0" err="1" smtClean="0"/>
              <a:t>Бурбуль</a:t>
            </a:r>
            <a:r>
              <a:rPr lang="ru-RU" u="sng" dirty="0" smtClean="0"/>
              <a:t> </a:t>
            </a:r>
            <a:r>
              <a:rPr lang="ru-RU" dirty="0" smtClean="0"/>
              <a:t>- </a:t>
            </a:r>
            <a:r>
              <a:rPr lang="ru-RU" dirty="0"/>
              <a:t>лечат нарушение обмена веществ, анемию, бронхиальную астму, заболевания </a:t>
            </a:r>
            <a:r>
              <a:rPr lang="ru-RU" dirty="0" smtClean="0"/>
              <a:t>кожи.</a:t>
            </a:r>
          </a:p>
          <a:p>
            <a:pPr algn="just"/>
            <a:r>
              <a:rPr lang="ru-RU" u="sng" dirty="0" err="1" smtClean="0"/>
              <a:t>Котре</a:t>
            </a:r>
            <a:endParaRPr lang="ru-RU" u="sng" dirty="0" smtClean="0"/>
          </a:p>
          <a:p>
            <a:pPr algn="just"/>
            <a:r>
              <a:rPr lang="ru-RU" u="sng" dirty="0" err="1"/>
              <a:t>Пломбьер</a:t>
            </a:r>
            <a:r>
              <a:rPr lang="ru-RU" u="sng" dirty="0"/>
              <a:t>-</a:t>
            </a:r>
            <a:r>
              <a:rPr lang="ru-RU" u="sng" dirty="0" err="1"/>
              <a:t>ле</a:t>
            </a:r>
            <a:r>
              <a:rPr lang="ru-RU" u="sng" dirty="0"/>
              <a:t>-Бен</a:t>
            </a:r>
            <a:endParaRPr lang="ru-RU" u="sng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122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Италия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/>
              <a:t>Абано-Терме</a:t>
            </a:r>
            <a:r>
              <a:rPr lang="ru-RU" dirty="0" smtClean="0"/>
              <a:t> - </a:t>
            </a:r>
            <a:r>
              <a:rPr lang="ru-RU" dirty="0"/>
              <a:t>заболевания опорно-двигательного аппарата, а также гинекологические, болезни дыхательных путей, периферийной нервной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383465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3861048"/>
            <a:ext cx="7772400" cy="19079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Современное состояние курортного хозяйства Европы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201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/>
              <a:t>Друскининкай, Бирштонас,  Паланга </a:t>
            </a:r>
            <a:r>
              <a:rPr lang="ru-RU" dirty="0" smtClean="0"/>
              <a:t>- </a:t>
            </a:r>
            <a:r>
              <a:rPr lang="ru-RU" dirty="0"/>
              <a:t>эффективные программы реабилитации онкологических больных.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641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Греция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Камена-</a:t>
            </a:r>
            <a:r>
              <a:rPr lang="ru-RU" dirty="0" err="1" smtClean="0"/>
              <a:t>Вурла</a:t>
            </a:r>
            <a:r>
              <a:rPr lang="ru-RU" dirty="0" smtClean="0"/>
              <a:t> - </a:t>
            </a:r>
            <a:r>
              <a:rPr lang="ru-RU" dirty="0"/>
              <a:t>это горячие </a:t>
            </a:r>
            <a:r>
              <a:rPr lang="ru-RU" dirty="0" smtClean="0"/>
              <a:t>источники </a:t>
            </a:r>
            <a:r>
              <a:rPr lang="ru-RU" dirty="0"/>
              <a:t>радоновой хлоридно-натриевой и гидрокарбонатно-хлоридной натриевой минеральной воды наиболее пригодны для лечения заболеваний опорно-двигательного аппарата и периферической нервной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1816834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Климатические курорты Европы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271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/>
              </a:rPr>
              <a:t>Испания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dirty="0" err="1" smtClean="0"/>
              <a:t>Канарские</a:t>
            </a:r>
            <a:r>
              <a:rPr lang="uk-UA" dirty="0" smtClean="0"/>
              <a:t> острова: </a:t>
            </a:r>
            <a:r>
              <a:rPr lang="ru-RU" dirty="0" err="1"/>
              <a:t>о.Гран-Канария</a:t>
            </a:r>
            <a:r>
              <a:rPr lang="ru-RU" dirty="0"/>
              <a:t> (Лас-Пальмас, Агу-</a:t>
            </a:r>
            <a:r>
              <a:rPr lang="ru-RU" dirty="0" err="1"/>
              <a:t>мейс</a:t>
            </a:r>
            <a:r>
              <a:rPr lang="ru-RU" dirty="0"/>
              <a:t>) и </a:t>
            </a:r>
            <a:r>
              <a:rPr lang="ru-RU" dirty="0" err="1"/>
              <a:t>о.Тенерифе</a:t>
            </a:r>
            <a:r>
              <a:rPr lang="ru-RU" dirty="0"/>
              <a:t> (Санта-</a:t>
            </a:r>
            <a:r>
              <a:rPr lang="ru-RU" dirty="0" err="1"/>
              <a:t>Крус</a:t>
            </a:r>
            <a:r>
              <a:rPr lang="ru-RU" dirty="0"/>
              <a:t>-де-Тенерифе, Ла-Лагуна</a:t>
            </a:r>
            <a:r>
              <a:rPr lang="ru-RU" dirty="0" smtClean="0"/>
              <a:t>);</a:t>
            </a:r>
          </a:p>
          <a:p>
            <a:pPr algn="just"/>
            <a:r>
              <a:rPr lang="ru-RU" dirty="0" err="1" smtClean="0"/>
              <a:t>Коста</a:t>
            </a:r>
            <a:r>
              <a:rPr lang="ru-RU" dirty="0" smtClean="0"/>
              <a:t>-Бланка (</a:t>
            </a:r>
            <a:r>
              <a:rPr lang="ru-RU" dirty="0" err="1"/>
              <a:t>Аликанте</a:t>
            </a:r>
            <a:r>
              <a:rPr lang="ru-RU" dirty="0"/>
              <a:t>, </a:t>
            </a:r>
            <a:r>
              <a:rPr lang="ru-RU" dirty="0" err="1"/>
              <a:t>Бенидорм</a:t>
            </a:r>
            <a:r>
              <a:rPr lang="ru-RU" dirty="0" smtClean="0"/>
              <a:t>, </a:t>
            </a:r>
            <a:r>
              <a:rPr lang="ru-RU" dirty="0" err="1" smtClean="0"/>
              <a:t>Альтея</a:t>
            </a:r>
            <a:r>
              <a:rPr lang="ru-RU" dirty="0" smtClean="0"/>
              <a:t>);</a:t>
            </a:r>
          </a:p>
          <a:p>
            <a:pPr algn="just"/>
            <a:r>
              <a:rPr lang="ru-RU" dirty="0" err="1" smtClean="0"/>
              <a:t>Коста</a:t>
            </a:r>
            <a:r>
              <a:rPr lang="ru-RU" dirty="0" smtClean="0"/>
              <a:t>-Брава (</a:t>
            </a:r>
            <a:r>
              <a:rPr lang="ru-RU" dirty="0" err="1"/>
              <a:t>Паламос</a:t>
            </a:r>
            <a:r>
              <a:rPr lang="ru-RU" dirty="0"/>
              <a:t>, </a:t>
            </a:r>
            <a:r>
              <a:rPr lang="ru-RU" dirty="0" err="1"/>
              <a:t>Плая</a:t>
            </a:r>
            <a:r>
              <a:rPr lang="ru-RU" dirty="0"/>
              <a:t>-де-</a:t>
            </a:r>
            <a:r>
              <a:rPr lang="ru-RU" dirty="0" err="1"/>
              <a:t>Аро</a:t>
            </a:r>
            <a:r>
              <a:rPr lang="ru-RU" dirty="0"/>
              <a:t>, </a:t>
            </a:r>
            <a:r>
              <a:rPr lang="ru-RU" dirty="0" smtClean="0"/>
              <a:t>Сан-</a:t>
            </a:r>
            <a:r>
              <a:rPr lang="ru-RU" dirty="0" err="1" smtClean="0"/>
              <a:t>Фелиу</a:t>
            </a:r>
            <a:r>
              <a:rPr lang="ru-RU" dirty="0" smtClean="0"/>
              <a:t>-де-</a:t>
            </a:r>
            <a:r>
              <a:rPr lang="ru-RU" dirty="0" err="1" smtClean="0"/>
              <a:t>Гишольс</a:t>
            </a:r>
            <a:r>
              <a:rPr lang="ru-RU" dirty="0"/>
              <a:t>, </a:t>
            </a:r>
            <a:r>
              <a:rPr lang="ru-RU" dirty="0" err="1"/>
              <a:t>Тоса</a:t>
            </a:r>
            <a:r>
              <a:rPr lang="ru-RU" dirty="0"/>
              <a:t>-де-</a:t>
            </a:r>
            <a:r>
              <a:rPr lang="ru-RU" dirty="0" err="1"/>
              <a:t>Мар</a:t>
            </a:r>
            <a:r>
              <a:rPr lang="ru-RU" dirty="0"/>
              <a:t>, </a:t>
            </a:r>
            <a:r>
              <a:rPr lang="ru-RU" dirty="0" err="1" smtClean="0"/>
              <a:t>Бланес</a:t>
            </a:r>
            <a:r>
              <a:rPr lang="ru-RU" dirty="0" smtClean="0"/>
              <a:t>);</a:t>
            </a:r>
          </a:p>
          <a:p>
            <a:pPr algn="just"/>
            <a:r>
              <a:rPr lang="ru-RU" dirty="0" err="1" smtClean="0"/>
              <a:t>Коста</a:t>
            </a:r>
            <a:r>
              <a:rPr lang="ru-RU" dirty="0" smtClean="0"/>
              <a:t>-</a:t>
            </a:r>
            <a:r>
              <a:rPr lang="ru-RU" dirty="0" err="1" smtClean="0"/>
              <a:t>дель</a:t>
            </a:r>
            <a:r>
              <a:rPr lang="ru-RU" dirty="0" smtClean="0"/>
              <a:t>-Соль (</a:t>
            </a:r>
            <a:r>
              <a:rPr lang="ru-RU" dirty="0" err="1" smtClean="0"/>
              <a:t>Торремолинос</a:t>
            </a:r>
            <a:r>
              <a:rPr lang="ru-RU" dirty="0"/>
              <a:t>, </a:t>
            </a:r>
            <a:r>
              <a:rPr lang="ru-RU" dirty="0" err="1"/>
              <a:t>Марбелья</a:t>
            </a:r>
            <a:r>
              <a:rPr lang="ru-RU" dirty="0"/>
              <a:t>, </a:t>
            </a:r>
            <a:r>
              <a:rPr lang="ru-RU" dirty="0" err="1" smtClean="0"/>
              <a:t>Естепоне</a:t>
            </a:r>
            <a:r>
              <a:rPr lang="ru-RU" dirty="0" smtClean="0"/>
              <a:t>);</a:t>
            </a:r>
          </a:p>
          <a:p>
            <a:pPr algn="just"/>
            <a:r>
              <a:rPr lang="ru-RU" dirty="0" smtClean="0"/>
              <a:t> </a:t>
            </a:r>
            <a:r>
              <a:rPr lang="ru-RU" dirty="0" err="1" smtClean="0"/>
              <a:t>Балеарские</a:t>
            </a:r>
            <a:r>
              <a:rPr lang="ru-RU" dirty="0" smtClean="0"/>
              <a:t> острова (Пальма</a:t>
            </a:r>
            <a:r>
              <a:rPr lang="ru-RU" dirty="0"/>
              <a:t>, </a:t>
            </a:r>
            <a:r>
              <a:rPr lang="ru-RU" dirty="0" err="1"/>
              <a:t>Ивиса</a:t>
            </a:r>
            <a:r>
              <a:rPr lang="ru-RU" dirty="0"/>
              <a:t>, </a:t>
            </a:r>
            <a:r>
              <a:rPr lang="ru-RU" dirty="0" err="1"/>
              <a:t>Сьюдадела</a:t>
            </a:r>
            <a:r>
              <a:rPr lang="ru-RU" dirty="0"/>
              <a:t>, Порто-</a:t>
            </a:r>
            <a:r>
              <a:rPr lang="ru-RU" dirty="0" err="1"/>
              <a:t>Кристо</a:t>
            </a:r>
            <a:r>
              <a:rPr lang="ru-RU" dirty="0"/>
              <a:t>, </a:t>
            </a:r>
            <a:r>
              <a:rPr lang="ru-RU" dirty="0" err="1" smtClean="0"/>
              <a:t>Алькудия</a:t>
            </a:r>
            <a:r>
              <a:rPr lang="ru-RU" dirty="0"/>
              <a:t>, </a:t>
            </a:r>
            <a:r>
              <a:rPr lang="ru-RU" dirty="0" err="1"/>
              <a:t>Сольер</a:t>
            </a:r>
            <a:r>
              <a:rPr lang="ru-RU" dirty="0"/>
              <a:t>, </a:t>
            </a:r>
            <a:r>
              <a:rPr lang="ru-RU" dirty="0" err="1"/>
              <a:t>Таламанка</a:t>
            </a:r>
            <a:r>
              <a:rPr lang="ru-RU" dirty="0"/>
              <a:t>, </a:t>
            </a:r>
            <a:r>
              <a:rPr lang="ru-RU" dirty="0" smtClean="0"/>
              <a:t>Сан-Антонио).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230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Италия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курорты Адриатического </a:t>
            </a:r>
            <a:r>
              <a:rPr lang="ru-RU" dirty="0" smtClean="0"/>
              <a:t>моря (</a:t>
            </a:r>
            <a:r>
              <a:rPr lang="ru-RU" dirty="0" err="1"/>
              <a:t>Риччоне</a:t>
            </a:r>
            <a:r>
              <a:rPr lang="ru-RU" dirty="0"/>
              <a:t>, </a:t>
            </a:r>
            <a:r>
              <a:rPr lang="ru-RU" dirty="0" err="1" smtClean="0"/>
              <a:t>Червия</a:t>
            </a:r>
            <a:r>
              <a:rPr lang="ru-RU" dirty="0"/>
              <a:t>, </a:t>
            </a:r>
            <a:r>
              <a:rPr lang="ru-RU" dirty="0" err="1"/>
              <a:t>Градо</a:t>
            </a:r>
            <a:r>
              <a:rPr lang="ru-RU" dirty="0"/>
              <a:t>, </a:t>
            </a:r>
            <a:r>
              <a:rPr lang="ru-RU" dirty="0" err="1" smtClean="0"/>
              <a:t>Рюми</a:t>
            </a:r>
            <a:r>
              <a:rPr lang="ru-RU" dirty="0" smtClean="0"/>
              <a:t>-нет</a:t>
            </a:r>
            <a:r>
              <a:rPr lang="ru-RU" dirty="0"/>
              <a:t>, </a:t>
            </a:r>
            <a:r>
              <a:rPr lang="ru-RU" dirty="0" err="1" smtClean="0"/>
              <a:t>Пезаро</a:t>
            </a:r>
            <a:r>
              <a:rPr lang="ru-RU" dirty="0" smtClean="0"/>
              <a:t>);</a:t>
            </a:r>
          </a:p>
          <a:p>
            <a:pPr algn="just"/>
            <a:r>
              <a:rPr lang="ru-RU" dirty="0"/>
              <a:t>Неаполитанский </a:t>
            </a:r>
            <a:r>
              <a:rPr lang="ru-RU" dirty="0" smtClean="0"/>
              <a:t>залив (</a:t>
            </a:r>
            <a:r>
              <a:rPr lang="ru-RU" dirty="0"/>
              <a:t>курорты Сорренто и </a:t>
            </a:r>
            <a:r>
              <a:rPr lang="ru-RU" dirty="0" err="1" smtClean="0"/>
              <a:t>Касамичола</a:t>
            </a:r>
            <a:r>
              <a:rPr lang="ru-RU" dirty="0" smtClean="0"/>
              <a:t>-Терме</a:t>
            </a:r>
            <a:r>
              <a:rPr lang="ru-RU" dirty="0"/>
              <a:t>) с островами-курортами Капри и </a:t>
            </a:r>
            <a:r>
              <a:rPr lang="ru-RU" dirty="0" err="1" smtClean="0"/>
              <a:t>Искья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прибрежная полоса </a:t>
            </a:r>
            <a:r>
              <a:rPr lang="ru-RU" dirty="0"/>
              <a:t>вдоль </a:t>
            </a:r>
            <a:r>
              <a:rPr lang="ru-RU" dirty="0" err="1"/>
              <a:t>Лигурийского</a:t>
            </a:r>
            <a:r>
              <a:rPr lang="ru-RU" dirty="0"/>
              <a:t> </a:t>
            </a:r>
            <a:r>
              <a:rPr lang="ru-RU" dirty="0" smtClean="0"/>
              <a:t>моря Ривьера-</a:t>
            </a:r>
            <a:r>
              <a:rPr lang="ru-RU" dirty="0" err="1" smtClean="0"/>
              <a:t>ди</a:t>
            </a:r>
            <a:r>
              <a:rPr lang="ru-RU" dirty="0" smtClean="0"/>
              <a:t>-</a:t>
            </a:r>
            <a:r>
              <a:rPr lang="ru-RU" dirty="0" err="1" smtClean="0"/>
              <a:t>Поненте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Алассио</a:t>
            </a:r>
            <a:r>
              <a:rPr lang="ru-RU" dirty="0"/>
              <a:t>, Сан-Ремо, </a:t>
            </a:r>
            <a:r>
              <a:rPr lang="ru-RU" dirty="0" err="1" smtClean="0"/>
              <a:t>Альбисола</a:t>
            </a:r>
            <a:r>
              <a:rPr lang="ru-RU" dirty="0" smtClean="0"/>
              <a:t>-Марин</a:t>
            </a:r>
            <a:r>
              <a:rPr lang="ru-RU" dirty="0"/>
              <a:t>, </a:t>
            </a:r>
            <a:r>
              <a:rPr lang="ru-RU" dirty="0" err="1" smtClean="0"/>
              <a:t>Бордигера</a:t>
            </a:r>
            <a:r>
              <a:rPr lang="ru-RU" dirty="0"/>
              <a:t>) и Ривьера-</a:t>
            </a:r>
            <a:r>
              <a:rPr lang="ru-RU" dirty="0" err="1"/>
              <a:t>ди</a:t>
            </a:r>
            <a:r>
              <a:rPr lang="ru-RU" dirty="0"/>
              <a:t>-Леванте (</a:t>
            </a:r>
            <a:r>
              <a:rPr lang="ru-RU" dirty="0" err="1"/>
              <a:t>Раппало</a:t>
            </a:r>
            <a:r>
              <a:rPr lang="ru-RU" dirty="0"/>
              <a:t>, Нерве, </a:t>
            </a:r>
            <a:r>
              <a:rPr lang="ru-RU" dirty="0" err="1"/>
              <a:t>Сестри</a:t>
            </a:r>
            <a:r>
              <a:rPr lang="ru-RU" dirty="0"/>
              <a:t>-Леванте, </a:t>
            </a:r>
            <a:r>
              <a:rPr lang="ru-RU" dirty="0" err="1"/>
              <a:t>Портофино</a:t>
            </a:r>
            <a:r>
              <a:rPr lang="ru-RU" dirty="0"/>
              <a:t>, </a:t>
            </a:r>
            <a:r>
              <a:rPr lang="ru-RU" dirty="0" err="1"/>
              <a:t>Лєванто</a:t>
            </a:r>
            <a:r>
              <a:rPr lang="ru-RU" dirty="0"/>
              <a:t>, </a:t>
            </a:r>
            <a:r>
              <a:rPr lang="ru-RU" dirty="0" err="1"/>
              <a:t>Виареджо</a:t>
            </a:r>
            <a:r>
              <a:rPr lang="ru-RU" dirty="0"/>
              <a:t>, </a:t>
            </a:r>
            <a:r>
              <a:rPr lang="ru-RU" dirty="0" err="1"/>
              <a:t>Кьявари</a:t>
            </a:r>
            <a:r>
              <a:rPr lang="ru-RU" dirty="0"/>
              <a:t>). </a:t>
            </a:r>
            <a:endParaRPr lang="ru-RU" dirty="0" smtClean="0"/>
          </a:p>
          <a:p>
            <a:pPr marL="137160" indent="0" algn="just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9976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Греция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Крит, </a:t>
            </a:r>
          </a:p>
          <a:p>
            <a:r>
              <a:rPr lang="ru-RU" sz="4800" dirty="0" err="1" smtClean="0"/>
              <a:t>Скирос</a:t>
            </a:r>
            <a:r>
              <a:rPr lang="ru-RU" sz="4800" dirty="0" smtClean="0"/>
              <a:t>, </a:t>
            </a:r>
          </a:p>
          <a:p>
            <a:r>
              <a:rPr lang="ru-RU" sz="4800" dirty="0" err="1" smtClean="0"/>
              <a:t>Закинф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19023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Франция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/>
              <a:t>Лазурный берег </a:t>
            </a:r>
            <a:r>
              <a:rPr lang="ru-RU" sz="3600" dirty="0" smtClean="0"/>
              <a:t> - Ницца</a:t>
            </a:r>
            <a:r>
              <a:rPr lang="ru-RU" sz="3600" dirty="0"/>
              <a:t>, </a:t>
            </a:r>
            <a:r>
              <a:rPr lang="ru-RU" sz="3600" dirty="0" smtClean="0"/>
              <a:t>Канны;</a:t>
            </a:r>
          </a:p>
          <a:p>
            <a:pPr algn="just"/>
            <a:r>
              <a:rPr lang="ru-RU" sz="3600" dirty="0" smtClean="0"/>
              <a:t>Серебряный берег - </a:t>
            </a:r>
            <a:r>
              <a:rPr lang="ru-RU" sz="3600" dirty="0"/>
              <a:t>Сен-Жан-де-</a:t>
            </a:r>
            <a:r>
              <a:rPr lang="ru-RU" sz="3600" dirty="0" err="1"/>
              <a:t>Люз</a:t>
            </a:r>
            <a:r>
              <a:rPr lang="ru-RU" sz="3600" dirty="0"/>
              <a:t>, </a:t>
            </a:r>
            <a:r>
              <a:rPr lang="ru-RU" sz="3600" dirty="0" err="1"/>
              <a:t>Биарицц</a:t>
            </a:r>
            <a:r>
              <a:rPr lang="ru-RU" sz="3600" dirty="0"/>
              <a:t>, </a:t>
            </a:r>
            <a:r>
              <a:rPr lang="ru-RU" sz="3600" dirty="0" err="1" smtClean="0"/>
              <a:t>Аркашон</a:t>
            </a:r>
            <a:r>
              <a:rPr lang="ru-RU" sz="3600" dirty="0" smtClean="0"/>
              <a:t>;</a:t>
            </a:r>
          </a:p>
          <a:p>
            <a:pPr algn="just"/>
            <a:r>
              <a:rPr lang="ru-RU" sz="3600" dirty="0" smtClean="0"/>
              <a:t>северное </a:t>
            </a:r>
            <a:r>
              <a:rPr lang="ru-RU" sz="3600" dirty="0"/>
              <a:t>побережье </a:t>
            </a:r>
            <a:r>
              <a:rPr lang="ru-RU" sz="3600" dirty="0" smtClean="0"/>
              <a:t>Франции - </a:t>
            </a:r>
            <a:r>
              <a:rPr lang="ru-RU" sz="3600" dirty="0" err="1"/>
              <a:t>Гранвиле</a:t>
            </a:r>
            <a:r>
              <a:rPr lang="ru-RU" sz="3600" dirty="0"/>
              <a:t>, </a:t>
            </a:r>
            <a:r>
              <a:rPr lang="ru-RU" sz="3600" dirty="0" err="1" smtClean="0"/>
              <a:t>Кутенвиль</a:t>
            </a:r>
            <a:r>
              <a:rPr lang="ru-RU" sz="36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958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Хорватия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4800" dirty="0"/>
              <a:t>Дубровник, </a:t>
            </a:r>
            <a:r>
              <a:rPr lang="ru-RU" sz="4800" dirty="0" smtClean="0"/>
              <a:t>Сплит</a:t>
            </a:r>
            <a:r>
              <a:rPr lang="ru-RU" sz="4800" dirty="0"/>
              <a:t>, </a:t>
            </a:r>
            <a:r>
              <a:rPr lang="ru-RU" sz="4800" dirty="0" err="1"/>
              <a:t>Макарска</a:t>
            </a:r>
            <a:r>
              <a:rPr lang="ru-RU" sz="4800" dirty="0"/>
              <a:t>, Пула, </a:t>
            </a:r>
            <a:r>
              <a:rPr lang="ru-RU" sz="4800" dirty="0" err="1"/>
              <a:t>Опатия</a:t>
            </a:r>
            <a:r>
              <a:rPr lang="ru-RU" sz="4800" dirty="0"/>
              <a:t>, </a:t>
            </a:r>
            <a:r>
              <a:rPr lang="ru-RU" sz="4800" dirty="0" err="1"/>
              <a:t>Цриквеница</a:t>
            </a:r>
            <a:r>
              <a:rPr lang="ru-RU" sz="4800" dirty="0"/>
              <a:t>, </a:t>
            </a:r>
            <a:r>
              <a:rPr lang="ru-RU" sz="4800" dirty="0" err="1"/>
              <a:t>Риека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25954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Болгария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err="1" smtClean="0"/>
              <a:t>Златни-Пьясци</a:t>
            </a:r>
            <a:r>
              <a:rPr lang="ru-RU" sz="4000" dirty="0" smtClean="0"/>
              <a:t> </a:t>
            </a:r>
            <a:r>
              <a:rPr lang="ru-RU" sz="4000" dirty="0"/>
              <a:t>(северный курортный район) </a:t>
            </a:r>
            <a:endParaRPr lang="ru-RU" sz="4000" dirty="0" smtClean="0"/>
          </a:p>
          <a:p>
            <a:pPr algn="just"/>
            <a:r>
              <a:rPr lang="ru-RU" sz="4000" dirty="0" err="1" smtClean="0"/>
              <a:t>Слынчев-Бряг</a:t>
            </a:r>
            <a:r>
              <a:rPr lang="ru-RU" sz="4000" dirty="0" smtClean="0"/>
              <a:t> </a:t>
            </a:r>
            <a:r>
              <a:rPr lang="ru-RU" sz="4000" dirty="0"/>
              <a:t>(южный курортный район)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78225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Румыния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Мамая (Констанца) </a:t>
            </a:r>
            <a:endParaRPr lang="ru-RU" sz="5400" dirty="0" smtClean="0"/>
          </a:p>
          <a:p>
            <a:r>
              <a:rPr lang="ru-RU" sz="5400" dirty="0" err="1" smtClean="0"/>
              <a:t>Эфорие</a:t>
            </a:r>
            <a:r>
              <a:rPr lang="ru-RU" sz="5400" dirty="0" smtClean="0"/>
              <a:t>-Норд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7685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/>
              <a:t>Заинтересованность властных структур и частных предпринимателей в инвестировании санаторно-курортного хозяйства определяется целым рядом особенностей данного вида туризма: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dirty="0"/>
              <a:t>длительное пребывание, обусловленное курсом лечения (результативность курортного лечения обеспечивается минимальным двухнедельным сроком его в то время как среднее пребывание туриста в стране составляет 4-7 дней);</a:t>
            </a:r>
          </a:p>
          <a:p>
            <a:r>
              <a:rPr lang="ru-RU" sz="2900" dirty="0"/>
              <a:t>- отсутствие ограниченности финансовых возможностей у большинства курортников;</a:t>
            </a:r>
          </a:p>
          <a:p>
            <a:r>
              <a:rPr lang="ru-RU" sz="2900" dirty="0"/>
              <a:t>- невозможность функционирования курорта без квалифицированных кадров и специального оборудования;</a:t>
            </a:r>
          </a:p>
          <a:p>
            <a:r>
              <a:rPr lang="ru-RU" sz="2900" dirty="0"/>
              <a:t>- быстрая экономическая отдача как от реконструкции старых, так и от освоения новых рекреационных территорий;</a:t>
            </a:r>
          </a:p>
          <a:p>
            <a:r>
              <a:rPr lang="ru-RU" sz="2900" dirty="0"/>
              <a:t>- предложение как индивидуальных, так и комплексных (в т. ч. популярных антистрессовых) программ;</a:t>
            </a:r>
          </a:p>
          <a:p>
            <a:r>
              <a:rPr lang="uk-UA" sz="2900" dirty="0"/>
              <a:t>- </a:t>
            </a:r>
            <a:r>
              <a:rPr lang="ru-RU" sz="2900" dirty="0"/>
              <a:t>значительная вероятность повторного приезда клиентов;</a:t>
            </a:r>
          </a:p>
          <a:p>
            <a:r>
              <a:rPr lang="ru-RU" sz="2900" dirty="0"/>
              <a:t>- мода на курорты.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191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Португалия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 </a:t>
            </a:r>
            <a:r>
              <a:rPr lang="ru-RU" sz="4400" dirty="0" smtClean="0"/>
              <a:t>юге (</a:t>
            </a:r>
            <a:r>
              <a:rPr lang="ru-RU" sz="4400" dirty="0" err="1" smtClean="0"/>
              <a:t>Албуфейра</a:t>
            </a:r>
            <a:r>
              <a:rPr lang="ru-RU" sz="4400" dirty="0"/>
              <a:t>, </a:t>
            </a:r>
            <a:r>
              <a:rPr lang="ru-RU" sz="4400" dirty="0" err="1" smtClean="0"/>
              <a:t>Сафиш</a:t>
            </a:r>
            <a:r>
              <a:rPr lang="ru-RU" sz="4400" dirty="0" smtClean="0"/>
              <a:t>);</a:t>
            </a:r>
          </a:p>
          <a:p>
            <a:r>
              <a:rPr lang="ru-RU" sz="4400" dirty="0" smtClean="0"/>
              <a:t>острова Мадейра (</a:t>
            </a:r>
            <a:r>
              <a:rPr lang="ru-RU" sz="4400" dirty="0" err="1"/>
              <a:t>Фуншал</a:t>
            </a:r>
            <a:r>
              <a:rPr lang="ru-RU" sz="4400" dirty="0"/>
              <a:t>, </a:t>
            </a:r>
            <a:r>
              <a:rPr lang="ru-RU" sz="4400" dirty="0" err="1"/>
              <a:t>Машику</a:t>
            </a:r>
            <a:r>
              <a:rPr lang="ru-RU" sz="4400" dirty="0"/>
              <a:t>, </a:t>
            </a:r>
            <a:r>
              <a:rPr lang="ru-RU" sz="4400" dirty="0" smtClean="0"/>
              <a:t>Порт-</a:t>
            </a:r>
            <a:r>
              <a:rPr lang="ru-RU" sz="4400" dirty="0" err="1" smtClean="0"/>
              <a:t>Санту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809305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Великобритания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южное побережье или Английская Ривьера- </a:t>
            </a:r>
            <a:r>
              <a:rPr lang="ru-RU" dirty="0" err="1"/>
              <a:t>Борнмут</a:t>
            </a:r>
            <a:r>
              <a:rPr lang="ru-RU" dirty="0"/>
              <a:t>, </a:t>
            </a:r>
            <a:r>
              <a:rPr lang="ru-RU" dirty="0" err="1" smtClean="0"/>
              <a:t>Богнор-Риджис</a:t>
            </a:r>
            <a:r>
              <a:rPr lang="ru-RU" dirty="0"/>
              <a:t>, Брайтон, Уайт, </a:t>
            </a:r>
            <a:r>
              <a:rPr lang="ru-RU" dirty="0" err="1"/>
              <a:t>Истборн</a:t>
            </a:r>
            <a:r>
              <a:rPr lang="ru-RU" dirty="0"/>
              <a:t>, Гастингс, </a:t>
            </a:r>
            <a:r>
              <a:rPr lang="ru-RU" dirty="0" err="1"/>
              <a:t>Маргит</a:t>
            </a:r>
            <a:r>
              <a:rPr lang="ru-RU" dirty="0"/>
              <a:t>, </a:t>
            </a:r>
            <a:r>
              <a:rPr lang="ru-RU" dirty="0" err="1" smtClean="0"/>
              <a:t>Рамаит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Корнуельская</a:t>
            </a:r>
            <a:r>
              <a:rPr lang="ru-RU" dirty="0" smtClean="0"/>
              <a:t> Ривьера - </a:t>
            </a:r>
            <a:r>
              <a:rPr lang="ru-RU" dirty="0" err="1"/>
              <a:t>Блэкпул</a:t>
            </a:r>
            <a:r>
              <a:rPr lang="ru-RU" dirty="0"/>
              <a:t>, </a:t>
            </a:r>
            <a:r>
              <a:rPr lang="ru-RU" dirty="0" err="1"/>
              <a:t>Саутпорт</a:t>
            </a:r>
            <a:r>
              <a:rPr lang="ru-RU" dirty="0"/>
              <a:t>, </a:t>
            </a:r>
            <a:r>
              <a:rPr lang="ru-RU" dirty="0" err="1"/>
              <a:t>Флитвуд</a:t>
            </a:r>
            <a:r>
              <a:rPr lang="ru-RU" dirty="0"/>
              <a:t>, </a:t>
            </a:r>
            <a:r>
              <a:rPr lang="ru-RU" dirty="0" err="1"/>
              <a:t>Торнтон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57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Курорты Балтийского моря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Польша (</a:t>
            </a:r>
            <a:r>
              <a:rPr lang="ru-RU" dirty="0" err="1"/>
              <a:t>Сопот</a:t>
            </a:r>
            <a:r>
              <a:rPr lang="ru-RU" dirty="0"/>
              <a:t>, </a:t>
            </a:r>
            <a:r>
              <a:rPr lang="ru-RU" dirty="0" err="1" smtClean="0"/>
              <a:t>Меджиздрой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Литва (Паланга),</a:t>
            </a:r>
          </a:p>
          <a:p>
            <a:r>
              <a:rPr lang="ru-RU" dirty="0" smtClean="0"/>
              <a:t>Латвия (Юрмала</a:t>
            </a:r>
            <a:r>
              <a:rPr lang="ru-RU" dirty="0"/>
              <a:t>, </a:t>
            </a:r>
            <a:r>
              <a:rPr lang="ru-RU" dirty="0" smtClean="0"/>
              <a:t>Лиепая), </a:t>
            </a:r>
          </a:p>
          <a:p>
            <a:r>
              <a:rPr lang="ru-RU" dirty="0" smtClean="0"/>
              <a:t>Эстония (Пярну)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045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Горноклиматические курорты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6666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/>
              </a:rPr>
              <a:t>Курорты в Альпах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швейцарские - Давос, </a:t>
            </a:r>
            <a:r>
              <a:rPr lang="ru-RU" dirty="0" smtClean="0"/>
              <a:t>Санкт-</a:t>
            </a:r>
            <a:r>
              <a:rPr lang="ru-RU" dirty="0" err="1" smtClean="0"/>
              <a:t>Мориц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французские - </a:t>
            </a:r>
            <a:r>
              <a:rPr lang="ru-RU" dirty="0" err="1" smtClean="0"/>
              <a:t>Шамони</a:t>
            </a:r>
            <a:r>
              <a:rPr lang="ru-RU" dirty="0" smtClean="0"/>
              <a:t>-</a:t>
            </a:r>
            <a:r>
              <a:rPr lang="ru-RU" dirty="0" err="1" smtClean="0"/>
              <a:t>Мон</a:t>
            </a:r>
            <a:r>
              <a:rPr lang="ru-RU" dirty="0" smtClean="0"/>
              <a:t>-Блан, </a:t>
            </a:r>
            <a:r>
              <a:rPr lang="ru-RU" dirty="0" err="1" smtClean="0"/>
              <a:t>Куршевель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австрийские </a:t>
            </a:r>
            <a:r>
              <a:rPr lang="ru-RU" dirty="0" smtClean="0"/>
              <a:t>– </a:t>
            </a:r>
            <a:r>
              <a:rPr lang="ru-RU" dirty="0" err="1" smtClean="0"/>
              <a:t>Бадгастайн</a:t>
            </a:r>
            <a:r>
              <a:rPr lang="ru-RU" dirty="0" smtClean="0"/>
              <a:t>.  Инсбрук</a:t>
            </a:r>
            <a:r>
              <a:rPr lang="ru-RU" dirty="0"/>
              <a:t>;</a:t>
            </a:r>
          </a:p>
          <a:p>
            <a:r>
              <a:rPr lang="ru-RU" dirty="0"/>
              <a:t>- немецкие - </a:t>
            </a:r>
            <a:r>
              <a:rPr lang="ru-RU" dirty="0" err="1" smtClean="0"/>
              <a:t>Оберстдорф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итальянские - </a:t>
            </a:r>
            <a:r>
              <a:rPr lang="ru-RU" dirty="0" err="1"/>
              <a:t>Гараа</a:t>
            </a:r>
            <a:r>
              <a:rPr lang="ru-RU" dirty="0"/>
              <a:t>, </a:t>
            </a:r>
            <a:r>
              <a:rPr lang="ru-RU" dirty="0" smtClean="0"/>
              <a:t>Кома;</a:t>
            </a:r>
            <a:endParaRPr lang="ru-RU" dirty="0"/>
          </a:p>
          <a:p>
            <a:r>
              <a:rPr lang="ru-RU" dirty="0"/>
              <a:t>- словенские - </a:t>
            </a:r>
            <a:r>
              <a:rPr lang="ru-RU" dirty="0" err="1" smtClean="0"/>
              <a:t>Краньска</a:t>
            </a:r>
            <a:r>
              <a:rPr lang="ru-RU" dirty="0" smtClean="0"/>
              <a:t> </a:t>
            </a:r>
            <a:r>
              <a:rPr lang="ru-RU" dirty="0"/>
              <a:t>Гора, </a:t>
            </a:r>
            <a:r>
              <a:rPr lang="ru-RU" dirty="0" err="1"/>
              <a:t>Добрна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9537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Курорты в </a:t>
            </a:r>
            <a:r>
              <a:rPr lang="ru-RU" dirty="0" smtClean="0">
                <a:effectLst/>
              </a:rPr>
              <a:t>Карпатах, Родопах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Курорты Словакии, Румынии</a:t>
            </a:r>
          </a:p>
          <a:p>
            <a:r>
              <a:rPr lang="ru-RU" sz="4400" dirty="0" smtClean="0"/>
              <a:t>Курорты Болгарии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1251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Курорты мир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280920" cy="5276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62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По месту курортной отрасли в хозяйственном комплексе и деле охраны здоровья населения в мировой практике выделяется несколько основных моделей: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sz="3800" dirty="0"/>
              <a:t>использование в основном для потребностей национальной системы здравоохранения с преимущественной ориентацией на лечебно-реабилитационную деятельность (Германия, Россия, Беларусь, Украина, Чехия и др.);</a:t>
            </a:r>
          </a:p>
          <a:p>
            <a:pPr algn="just"/>
            <a:r>
              <a:rPr lang="ru-RU" sz="3800" dirty="0" smtClean="0"/>
              <a:t>ориентация </a:t>
            </a:r>
            <a:r>
              <a:rPr lang="ru-RU" sz="3800" dirty="0"/>
              <a:t>на иностранных туристов, реализована преимущественно через развитие приморских курортов, которые в основном рекреационно-профилактическую направленность и обеспечивают значительные валютные поступления (Турция, Кипр, Тунис, Болгария, Хорватия и др.);</a:t>
            </a:r>
          </a:p>
          <a:p>
            <a:pPr algn="just"/>
            <a:r>
              <a:rPr lang="ru-RU" sz="3800" dirty="0" smtClean="0"/>
              <a:t>сочетание </a:t>
            </a:r>
            <a:r>
              <a:rPr lang="ru-RU" sz="3800" dirty="0"/>
              <a:t>рекреационно-профилактической деятельности приморских климатических </a:t>
            </a:r>
            <a:r>
              <a:rPr lang="ru-RU" sz="3800" dirty="0" smtClean="0"/>
              <a:t>и </a:t>
            </a:r>
            <a:r>
              <a:rPr lang="ru-RU" sz="3800" dirty="0" err="1"/>
              <a:t>лечебно</a:t>
            </a:r>
            <a:r>
              <a:rPr lang="ru-RU" sz="3800" dirty="0"/>
              <a:t> - </a:t>
            </a:r>
            <a:r>
              <a:rPr lang="ru-RU" sz="3800" dirty="0" err="1"/>
              <a:t>реабилитационно</a:t>
            </a:r>
            <a:r>
              <a:rPr lang="ru-RU" sz="3800" dirty="0"/>
              <a:t> </a:t>
            </a:r>
            <a:r>
              <a:rPr lang="ru-RU" sz="3800" dirty="0" smtClean="0"/>
              <a:t>– бальнеологических </a:t>
            </a:r>
            <a:r>
              <a:rPr lang="ru-RU" sz="3800" dirty="0"/>
              <a:t>курортов</a:t>
            </a:r>
            <a:r>
              <a:rPr lang="ru-RU" sz="3800" dirty="0" smtClean="0"/>
              <a:t> </a:t>
            </a:r>
            <a:r>
              <a:rPr lang="ru-RU" sz="3800" dirty="0"/>
              <a:t>(Франция, США, Япония, Италия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83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086600" cy="4896544"/>
          </a:xfrm>
        </p:spPr>
        <p:txBody>
          <a:bodyPr>
            <a:normAutofit/>
          </a:bodyPr>
          <a:lstStyle/>
          <a:p>
            <a:r>
              <a:rPr lang="ru-RU" dirty="0"/>
              <a:t>Бальнеологические курорты Европы</a:t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57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ервенство </a:t>
            </a:r>
            <a:r>
              <a:rPr lang="ru-RU" sz="2400" b="1" dirty="0"/>
              <a:t>среди европейских стран по развитию и значению бальнеологических курортов для развития лечебно-оздоровительного туризма </a:t>
            </a:r>
            <a:r>
              <a:rPr lang="ru-RU" sz="2400" b="1" dirty="0" smtClean="0"/>
              <a:t>принадлежит: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Чехии</a:t>
            </a:r>
          </a:p>
          <a:p>
            <a:r>
              <a:rPr lang="ru-RU" dirty="0" smtClean="0"/>
              <a:t> Венгрии </a:t>
            </a:r>
          </a:p>
          <a:p>
            <a:r>
              <a:rPr lang="ru-RU" dirty="0" smtClean="0"/>
              <a:t>Румынии </a:t>
            </a:r>
          </a:p>
          <a:p>
            <a:r>
              <a:rPr lang="ru-RU" dirty="0" smtClean="0"/>
              <a:t>Германии </a:t>
            </a:r>
          </a:p>
          <a:p>
            <a:r>
              <a:rPr lang="ru-RU" dirty="0" smtClean="0"/>
              <a:t>Швейцарии</a:t>
            </a:r>
          </a:p>
          <a:p>
            <a:r>
              <a:rPr lang="ru-RU" dirty="0" smtClean="0"/>
              <a:t>Австрии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366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Чехия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u="sng" dirty="0" smtClean="0"/>
              <a:t>Карловы-Вары</a:t>
            </a:r>
            <a:r>
              <a:rPr lang="ru-RU" dirty="0" smtClean="0"/>
              <a:t> - нарушение </a:t>
            </a:r>
            <a:r>
              <a:rPr lang="ru-RU" dirty="0"/>
              <a:t>обмена веществ, </a:t>
            </a:r>
            <a:r>
              <a:rPr lang="ru-RU" dirty="0" smtClean="0"/>
              <a:t>ожирение, холецистит, </a:t>
            </a:r>
            <a:r>
              <a:rPr lang="ru-RU" dirty="0" err="1" smtClean="0"/>
              <a:t>остеоартроз</a:t>
            </a:r>
            <a:r>
              <a:rPr lang="ru-RU" dirty="0" smtClean="0"/>
              <a:t>, сахарный диабет, гастрит, язва.</a:t>
            </a:r>
          </a:p>
          <a:p>
            <a:pPr algn="just"/>
            <a:r>
              <a:rPr lang="ru-RU" u="sng" dirty="0" err="1" smtClean="0"/>
              <a:t>Марианске</a:t>
            </a:r>
            <a:r>
              <a:rPr lang="ru-RU" u="sng" dirty="0" smtClean="0"/>
              <a:t> </a:t>
            </a:r>
            <a:r>
              <a:rPr lang="ru-RU" u="sng" dirty="0" err="1" smtClean="0"/>
              <a:t>Лазне</a:t>
            </a:r>
            <a:r>
              <a:rPr lang="ru-RU" u="sng" dirty="0" smtClean="0"/>
              <a:t> </a:t>
            </a:r>
            <a:r>
              <a:rPr lang="ru-RU" dirty="0" smtClean="0"/>
              <a:t>- заболевания </a:t>
            </a:r>
            <a:r>
              <a:rPr lang="ru-RU" dirty="0"/>
              <a:t>опорно-двигательного аппарата, верхних дыхательных путей, </a:t>
            </a:r>
            <a:r>
              <a:rPr lang="ru-RU" dirty="0" smtClean="0"/>
              <a:t>урологические заболевания.</a:t>
            </a:r>
          </a:p>
          <a:p>
            <a:pPr algn="just"/>
            <a:r>
              <a:rPr lang="ru-RU" u="sng" dirty="0" err="1" smtClean="0"/>
              <a:t>Подебрады</a:t>
            </a:r>
            <a:r>
              <a:rPr lang="uk-UA" dirty="0" smtClean="0"/>
              <a:t> - </a:t>
            </a:r>
            <a:r>
              <a:rPr lang="ru-RU" dirty="0" smtClean="0"/>
              <a:t>сердечно-сосудистые заболевания, заболевания практически </a:t>
            </a:r>
            <a:r>
              <a:rPr lang="ru-RU" dirty="0"/>
              <a:t>всех внутренних органов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528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Венгрия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u="sng" dirty="0" smtClean="0"/>
              <a:t>Будапешт</a:t>
            </a:r>
            <a:r>
              <a:rPr lang="ru-RU" dirty="0" smtClean="0"/>
              <a:t> - единственная </a:t>
            </a:r>
            <a:r>
              <a:rPr lang="ru-RU" dirty="0"/>
              <a:t>из европейских столиц, которая одновременно является признанным бальнеологическим курортом: на территории города находится 123 термальных источника. </a:t>
            </a:r>
            <a:endParaRPr lang="ru-RU" dirty="0" smtClean="0"/>
          </a:p>
          <a:p>
            <a:pPr algn="just"/>
            <a:r>
              <a:rPr lang="ru-RU" u="sng" dirty="0" err="1" smtClean="0"/>
              <a:t>Хевиз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/>
              <a:t>т</a:t>
            </a:r>
            <a:r>
              <a:rPr lang="ru-RU" dirty="0" smtClean="0"/>
              <a:t>ермальные </a:t>
            </a:r>
            <a:r>
              <a:rPr lang="ru-RU" dirty="0"/>
              <a:t>минеральные воды и сульфидные грязи местного озера эффективные при лечении опорно-двигательного аппарата, периферийной нервной системы, гинекологических заболеваний</a:t>
            </a:r>
            <a:r>
              <a:rPr lang="ru-RU" dirty="0" smtClean="0"/>
              <a:t>.</a:t>
            </a:r>
          </a:p>
          <a:p>
            <a:pPr algn="just"/>
            <a:r>
              <a:rPr lang="ru-RU" u="sng" dirty="0" err="1" smtClean="0"/>
              <a:t>Хайдусобосло</a:t>
            </a:r>
            <a:r>
              <a:rPr lang="ru-RU" u="sng" dirty="0" smtClean="0"/>
              <a:t> </a:t>
            </a:r>
            <a:r>
              <a:rPr lang="ru-RU" dirty="0" smtClean="0"/>
              <a:t>– лечение ревматизма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532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145</TotalTime>
  <Words>1021</Words>
  <Application>Microsoft Office PowerPoint</Application>
  <PresentationFormat>Экран (4:3)</PresentationFormat>
  <Paragraphs>117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Апекс</vt:lpstr>
      <vt:lpstr>Історія курортної справи</vt:lpstr>
      <vt:lpstr>Современное состояние курортного хозяйства Европы </vt:lpstr>
      <vt:lpstr>Заинтересованность властных структур и частных предпринимателей в инвестировании санаторно-курортного хозяйства определяется целым рядом особенностей данного вида туризма:</vt:lpstr>
      <vt:lpstr>Презентация PowerPoint</vt:lpstr>
      <vt:lpstr>По месту курортной отрасли в хозяйственном комплексе и деле охраны здоровья населения в мировой практике выделяется несколько основных моделей: </vt:lpstr>
      <vt:lpstr>Бальнеологические курорты Европы </vt:lpstr>
      <vt:lpstr>Первенство среди европейских стран по развитию и значению бальнеологических курортов для развития лечебно-оздоровительного туризма принадлежит:</vt:lpstr>
      <vt:lpstr>Чехия</vt:lpstr>
      <vt:lpstr>Венгрия</vt:lpstr>
      <vt:lpstr>Румыния</vt:lpstr>
      <vt:lpstr>Германия </vt:lpstr>
      <vt:lpstr>Австрия</vt:lpstr>
      <vt:lpstr>Швейцария</vt:lpstr>
      <vt:lpstr>Словения</vt:lpstr>
      <vt:lpstr>Болгария</vt:lpstr>
      <vt:lpstr>Польша</vt:lpstr>
      <vt:lpstr>Сербия </vt:lpstr>
      <vt:lpstr>Франция</vt:lpstr>
      <vt:lpstr>Италия </vt:lpstr>
      <vt:lpstr>Литва</vt:lpstr>
      <vt:lpstr>Греция</vt:lpstr>
      <vt:lpstr>Климатические курорты Европы </vt:lpstr>
      <vt:lpstr>Испания</vt:lpstr>
      <vt:lpstr>Италия</vt:lpstr>
      <vt:lpstr>Греция</vt:lpstr>
      <vt:lpstr>Франция</vt:lpstr>
      <vt:lpstr>Хорватия</vt:lpstr>
      <vt:lpstr>Болгария</vt:lpstr>
      <vt:lpstr>Румыния</vt:lpstr>
      <vt:lpstr>Португалия</vt:lpstr>
      <vt:lpstr>Великобритания </vt:lpstr>
      <vt:lpstr>Курорты Балтийского моря</vt:lpstr>
      <vt:lpstr>Горноклиматические курорты</vt:lpstr>
      <vt:lpstr>Курорты в Альпах</vt:lpstr>
      <vt:lpstr>Курорты в Карпатах, Родопах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курортної справи</dc:title>
  <dc:creator>Наташа</dc:creator>
  <cp:lastModifiedBy>Наташа</cp:lastModifiedBy>
  <cp:revision>16</cp:revision>
  <dcterms:created xsi:type="dcterms:W3CDTF">2017-09-24T09:57:27Z</dcterms:created>
  <dcterms:modified xsi:type="dcterms:W3CDTF">2017-10-01T18:26:32Z</dcterms:modified>
</cp:coreProperties>
</file>