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8"/>
  </p:handout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4" r:id="rId21"/>
    <p:sldId id="277" r:id="rId22"/>
    <p:sldId id="278" r:id="rId23"/>
    <p:sldId id="280" r:id="rId24"/>
    <p:sldId id="279" r:id="rId25"/>
    <p:sldId id="281" r:id="rId26"/>
    <p:sldId id="28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1204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D0DF-48D5-4684-8096-31748A7D21F7}" type="datetimeFigureOut">
              <a:rPr lang="ru-RU" smtClean="0"/>
              <a:t>02.12.2020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423-004B-4D5F-AD3F-0D2C021461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12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02.12.2020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2296"/>
            <a:ext cx="9144000" cy="6858000"/>
          </a:xfrm>
          <a:prstGeom prst="rect">
            <a:avLst/>
          </a:prstGeom>
        </p:spPr>
      </p:pic>
      <p:sp>
        <p:nvSpPr>
          <p:cNvPr id="18" name="Заголовок 1"/>
          <p:cNvSpPr>
            <a:spLocks noGrp="1"/>
          </p:cNvSpPr>
          <p:nvPr>
            <p:ph type="ctrTitle"/>
          </p:nvPr>
        </p:nvSpPr>
        <p:spPr>
          <a:xfrm>
            <a:off x="2174293" y="2961594"/>
            <a:ext cx="4667398" cy="1876607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ПРОЦЕС ОБСЛУГОВУВАННЯ В ЗАКЛАДАХ РЕСТОРАННОГО ГОСПОДАРСТВА</a:t>
            </a:r>
            <a:endParaRPr lang="ru-RU" sz="4000" b="1" spc="5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325880" y="2568766"/>
            <a:ext cx="6858000" cy="165576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874" y="-64642"/>
            <a:ext cx="7043166" cy="1325563"/>
          </a:xfrm>
        </p:spPr>
        <p:txBody>
          <a:bodyPr/>
          <a:lstStyle/>
          <a:p>
            <a:r>
              <a:rPr lang="ru-RU" b="1" dirty="0"/>
              <a:t>За способом </a:t>
            </a:r>
            <a:r>
              <a:rPr lang="ru-RU" b="1" dirty="0" err="1"/>
              <a:t>розрахунку</a:t>
            </a:r>
            <a:r>
              <a:rPr lang="ru-RU" b="1" dirty="0"/>
              <a:t> </a:t>
            </a:r>
            <a:r>
              <a:rPr lang="ru-RU" b="1" dirty="0" err="1" smtClean="0"/>
              <a:t>поділяється</a:t>
            </a:r>
            <a:r>
              <a:rPr lang="ru-RU" b="1" dirty="0" smtClean="0"/>
              <a:t> </a:t>
            </a:r>
            <a:r>
              <a:rPr lang="ru-RU" b="1" dirty="0"/>
              <a:t>на: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6143" y="1600199"/>
            <a:ext cx="8115521" cy="4650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2009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888" y="0"/>
            <a:ext cx="7639812" cy="1325563"/>
          </a:xfrm>
        </p:spPr>
        <p:txBody>
          <a:bodyPr/>
          <a:lstStyle/>
          <a:p>
            <a:r>
              <a:rPr lang="ru-RU" b="1" dirty="0" smtClean="0"/>
              <a:t>За </a:t>
            </a:r>
            <a:r>
              <a:rPr lang="ru-RU" b="1" dirty="0" err="1"/>
              <a:t>організацією</a:t>
            </a:r>
            <a:r>
              <a:rPr lang="ru-RU" b="1" dirty="0"/>
              <a:t> </a:t>
            </a:r>
            <a:r>
              <a:rPr lang="ru-RU" b="1" dirty="0" err="1"/>
              <a:t>роботи</a:t>
            </a:r>
            <a:r>
              <a:rPr lang="ru-RU" b="1" dirty="0"/>
              <a:t> </a:t>
            </a:r>
            <a:r>
              <a:rPr lang="ru-RU" b="1" dirty="0" err="1" smtClean="0"/>
              <a:t>офіціантів</a:t>
            </a:r>
            <a:r>
              <a:rPr lang="ru-RU" b="1" dirty="0" smtClean="0"/>
              <a:t>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88" y="1649928"/>
            <a:ext cx="8611065" cy="4229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3153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746" y="255398"/>
            <a:ext cx="6549390" cy="1325563"/>
          </a:xfrm>
        </p:spPr>
        <p:txBody>
          <a:bodyPr>
            <a:normAutofit fontScale="90000"/>
          </a:bodyPr>
          <a:lstStyle/>
          <a:p>
            <a:r>
              <a:rPr lang="ru-RU" dirty="0" err="1"/>
              <a:t>Види</a:t>
            </a:r>
            <a:r>
              <a:rPr lang="ru-RU" dirty="0"/>
              <a:t> та </a:t>
            </a:r>
            <a:r>
              <a:rPr lang="ru-RU" dirty="0" err="1"/>
              <a:t>способи</a:t>
            </a:r>
            <a:r>
              <a:rPr lang="ru-RU" dirty="0"/>
              <a:t> </a:t>
            </a:r>
            <a:r>
              <a:rPr lang="ru-RU" dirty="0" err="1"/>
              <a:t>обслуговування</a:t>
            </a:r>
            <a:r>
              <a:rPr lang="ru-RU" dirty="0"/>
              <a:t> </a:t>
            </a:r>
            <a:r>
              <a:rPr lang="ru-RU" dirty="0" err="1"/>
              <a:t>можуть</a:t>
            </a:r>
            <a:r>
              <a:rPr lang="ru-RU" dirty="0"/>
              <a:t> бути </a:t>
            </a:r>
            <a:r>
              <a:rPr lang="ru-RU" dirty="0" err="1"/>
              <a:t>різноманітними</a:t>
            </a:r>
            <a:r>
              <a:rPr lang="ru-RU" dirty="0"/>
              <a:t>.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/>
              <a:t>виділити</a:t>
            </a:r>
            <a:r>
              <a:rPr lang="ru-RU" dirty="0"/>
              <a:t>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такі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види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обслуговування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/>
              <a:t>•	</a:t>
            </a:r>
            <a:r>
              <a:rPr lang="ru-RU" sz="2400" dirty="0" err="1"/>
              <a:t>обслуговування</a:t>
            </a:r>
            <a:r>
              <a:rPr lang="ru-RU" sz="2400" dirty="0"/>
              <a:t> «а ля карт» – </a:t>
            </a:r>
            <a:r>
              <a:rPr lang="ru-RU" sz="2400" dirty="0" err="1"/>
              <a:t>гості</a:t>
            </a:r>
            <a:r>
              <a:rPr lang="ru-RU" sz="2400" dirty="0"/>
              <a:t> </a:t>
            </a:r>
            <a:r>
              <a:rPr lang="ru-RU" sz="2400" dirty="0" err="1"/>
              <a:t>із</a:t>
            </a:r>
            <a:r>
              <a:rPr lang="ru-RU" sz="2400" dirty="0"/>
              <a:t> </a:t>
            </a:r>
            <a:r>
              <a:rPr lang="ru-RU" sz="2400" dirty="0" err="1"/>
              <a:t>карти</a:t>
            </a:r>
            <a:r>
              <a:rPr lang="ru-RU" sz="2400" dirty="0"/>
              <a:t>-меню </a:t>
            </a:r>
            <a:r>
              <a:rPr lang="ru-RU" sz="2400" dirty="0" err="1"/>
              <a:t>можуть</a:t>
            </a:r>
            <a:r>
              <a:rPr lang="ru-RU" sz="2400" dirty="0"/>
              <a:t> </a:t>
            </a:r>
            <a:r>
              <a:rPr lang="ru-RU" sz="2400" dirty="0" err="1"/>
              <a:t>вибирати</a:t>
            </a:r>
            <a:r>
              <a:rPr lang="ru-RU" sz="2400" dirty="0"/>
              <a:t> </a:t>
            </a:r>
            <a:r>
              <a:rPr lang="ru-RU" sz="2400" dirty="0" err="1"/>
              <a:t>ті</a:t>
            </a:r>
            <a:r>
              <a:rPr lang="ru-RU" sz="2400" dirty="0"/>
              <a:t> </a:t>
            </a:r>
            <a:r>
              <a:rPr lang="ru-RU" sz="2400" dirty="0" err="1"/>
              <a:t>позиції</a:t>
            </a:r>
            <a:r>
              <a:rPr lang="ru-RU" sz="2400" dirty="0"/>
              <a:t>, </a:t>
            </a:r>
            <a:r>
              <a:rPr lang="ru-RU" sz="2400" dirty="0" err="1"/>
              <a:t>які</a:t>
            </a:r>
            <a:r>
              <a:rPr lang="ru-RU" sz="2400" dirty="0"/>
              <a:t> </a:t>
            </a:r>
            <a:r>
              <a:rPr lang="ru-RU" sz="2400" dirty="0" smtClean="0"/>
              <a:t>вони </a:t>
            </a:r>
            <a:r>
              <a:rPr lang="ru-RU" sz="2400" dirty="0" err="1" smtClean="0"/>
              <a:t>захочуть</a:t>
            </a:r>
            <a:r>
              <a:rPr lang="ru-RU" sz="2400" dirty="0" smtClean="0"/>
              <a:t>;</a:t>
            </a:r>
            <a:endParaRPr lang="ru-RU" sz="2400" dirty="0"/>
          </a:p>
          <a:p>
            <a:r>
              <a:rPr lang="ru-RU" sz="2400" dirty="0"/>
              <a:t>•	«а парт» – </a:t>
            </a:r>
            <a:r>
              <a:rPr lang="ru-RU" sz="2400" dirty="0" err="1"/>
              <a:t>гості</a:t>
            </a:r>
            <a:r>
              <a:rPr lang="ru-RU" sz="2400" dirty="0"/>
              <a:t> </a:t>
            </a:r>
            <a:r>
              <a:rPr lang="ru-RU" sz="2400" dirty="0" err="1"/>
              <a:t>обслуговуються</a:t>
            </a:r>
            <a:r>
              <a:rPr lang="ru-RU" sz="2400" dirty="0"/>
              <a:t> в установлений </a:t>
            </a:r>
            <a:r>
              <a:rPr lang="ru-RU" sz="2400" dirty="0" err="1"/>
              <a:t>проміжок</a:t>
            </a:r>
            <a:r>
              <a:rPr lang="ru-RU" sz="2400" dirty="0"/>
              <a:t> часу за </a:t>
            </a:r>
            <a:r>
              <a:rPr lang="ru-RU" sz="2400" dirty="0" err="1"/>
              <a:t>попереднім</a:t>
            </a:r>
            <a:r>
              <a:rPr lang="ru-RU" sz="2400" dirty="0"/>
              <a:t> </a:t>
            </a:r>
            <a:r>
              <a:rPr lang="ru-RU" sz="2400" dirty="0" err="1"/>
              <a:t>замовленням</a:t>
            </a:r>
            <a:r>
              <a:rPr lang="ru-RU" sz="2400" dirty="0"/>
              <a:t>;</a:t>
            </a:r>
          </a:p>
          <a:p>
            <a:r>
              <a:rPr lang="ru-RU" sz="2400" dirty="0"/>
              <a:t>•	«табльдот» – </a:t>
            </a:r>
            <a:r>
              <a:rPr lang="ru-RU" sz="2400" dirty="0" err="1"/>
              <a:t>гості</a:t>
            </a:r>
            <a:r>
              <a:rPr lang="ru-RU" sz="2400" dirty="0"/>
              <a:t> </a:t>
            </a:r>
            <a:r>
              <a:rPr lang="ru-RU" sz="2400" dirty="0" err="1"/>
              <a:t>обслуговуються</a:t>
            </a:r>
            <a:r>
              <a:rPr lang="ru-RU" sz="2400" dirty="0"/>
              <a:t> </a:t>
            </a:r>
            <a:r>
              <a:rPr lang="ru-RU" sz="2400" dirty="0" err="1"/>
              <a:t>завжди</a:t>
            </a:r>
            <a:r>
              <a:rPr lang="ru-RU" sz="2400" dirty="0"/>
              <a:t> в один і той же час за одним і </a:t>
            </a:r>
            <a:r>
              <a:rPr lang="ru-RU" sz="2400" dirty="0" err="1"/>
              <a:t>тим</a:t>
            </a:r>
            <a:r>
              <a:rPr lang="ru-RU" sz="2400" dirty="0"/>
              <a:t> же меню;</a:t>
            </a:r>
          </a:p>
          <a:p>
            <a:r>
              <a:rPr lang="ru-RU" sz="2400" dirty="0"/>
              <a:t>•	«</a:t>
            </a:r>
            <a:r>
              <a:rPr lang="ru-RU" sz="2400" dirty="0" err="1"/>
              <a:t>шведський</a:t>
            </a:r>
            <a:r>
              <a:rPr lang="ru-RU" sz="2400" dirty="0"/>
              <a:t> </a:t>
            </a:r>
            <a:r>
              <a:rPr lang="ru-RU" sz="2400" dirty="0" err="1"/>
              <a:t>стіл</a:t>
            </a:r>
            <a:r>
              <a:rPr lang="ru-RU" sz="2400" dirty="0"/>
              <a:t>» – гостям </a:t>
            </a:r>
            <a:r>
              <a:rPr lang="ru-RU" sz="2400" dirty="0" err="1"/>
              <a:t>пропонується</a:t>
            </a:r>
            <a:r>
              <a:rPr lang="ru-RU" sz="2400" dirty="0"/>
              <a:t> на </a:t>
            </a:r>
            <a:r>
              <a:rPr lang="ru-RU" sz="2400" dirty="0" err="1"/>
              <a:t>вибір</a:t>
            </a:r>
            <a:r>
              <a:rPr lang="ru-RU" sz="2400" dirty="0"/>
              <a:t> </a:t>
            </a:r>
            <a:r>
              <a:rPr lang="ru-RU" sz="2400" dirty="0" err="1"/>
              <a:t>асортимент</a:t>
            </a:r>
            <a:r>
              <a:rPr lang="ru-RU" sz="2400" dirty="0"/>
              <a:t> </a:t>
            </a:r>
            <a:r>
              <a:rPr lang="ru-RU" sz="2400" dirty="0" err="1"/>
              <a:t>страв</a:t>
            </a:r>
            <a:r>
              <a:rPr lang="ru-RU" sz="2400" dirty="0"/>
              <a:t> з </a:t>
            </a:r>
            <a:r>
              <a:rPr lang="ru-RU" sz="2400" dirty="0" err="1"/>
              <a:t>вільним</a:t>
            </a:r>
            <a:r>
              <a:rPr lang="ru-RU" sz="2400" dirty="0"/>
              <a:t> доступом;</a:t>
            </a:r>
          </a:p>
          <a:p>
            <a:r>
              <a:rPr lang="ru-RU" sz="2400" dirty="0"/>
              <a:t>•	«</a:t>
            </a:r>
            <a:r>
              <a:rPr lang="ru-RU" sz="2400" dirty="0" err="1"/>
              <a:t>буфетне</a:t>
            </a:r>
            <a:r>
              <a:rPr lang="ru-RU" sz="2400" dirty="0"/>
              <a:t> </a:t>
            </a:r>
            <a:r>
              <a:rPr lang="ru-RU" sz="2400" dirty="0" err="1"/>
              <a:t>обслуговування</a:t>
            </a:r>
            <a:r>
              <a:rPr lang="ru-RU" sz="2400" dirty="0"/>
              <a:t>» – </a:t>
            </a:r>
            <a:r>
              <a:rPr lang="ru-RU" sz="2400" dirty="0" err="1"/>
              <a:t>пропонується</a:t>
            </a:r>
            <a:r>
              <a:rPr lang="ru-RU" sz="2400" dirty="0"/>
              <a:t> </a:t>
            </a:r>
            <a:r>
              <a:rPr lang="ru-RU" sz="2400" dirty="0" err="1"/>
              <a:t>самообслуговування</a:t>
            </a:r>
            <a:r>
              <a:rPr lang="ru-RU" sz="2400" dirty="0"/>
              <a:t> гостей за </a:t>
            </a:r>
            <a:r>
              <a:rPr lang="ru-RU" sz="2400" dirty="0" err="1"/>
              <a:t>участю</a:t>
            </a:r>
            <a:r>
              <a:rPr lang="ru-RU" sz="2400" dirty="0"/>
              <a:t> персоналу.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32109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5770" y="-128016"/>
            <a:ext cx="7886700" cy="1325563"/>
          </a:xfrm>
        </p:spPr>
        <p:txBody>
          <a:bodyPr>
            <a:normAutofit/>
          </a:bodyPr>
          <a:lstStyle/>
          <a:p>
            <a:r>
              <a:rPr lang="ru-RU" b="1" dirty="0"/>
              <a:t>У </a:t>
            </a:r>
            <a:r>
              <a:rPr lang="ru-RU" b="1" dirty="0" smtClean="0"/>
              <a:t>ЗРГ </a:t>
            </a:r>
            <a:r>
              <a:rPr lang="ru-RU" b="1" dirty="0" err="1" smtClean="0"/>
              <a:t>поширені</a:t>
            </a:r>
            <a:r>
              <a:rPr lang="ru-RU" b="1" dirty="0" smtClean="0"/>
              <a:t> </a:t>
            </a:r>
            <a:r>
              <a:rPr lang="ru-RU" b="1" dirty="0" err="1"/>
              <a:t>наступні</a:t>
            </a:r>
            <a:r>
              <a:rPr lang="ru-RU" b="1" dirty="0"/>
              <a:t> </a:t>
            </a:r>
            <a:r>
              <a:rPr lang="ru-RU" b="1" dirty="0" err="1"/>
              <a:t>способи</a:t>
            </a:r>
            <a:r>
              <a:rPr lang="ru-RU" b="1" dirty="0"/>
              <a:t> </a:t>
            </a:r>
            <a:r>
              <a:rPr lang="ru-RU" b="1" dirty="0" err="1"/>
              <a:t>обслуговування</a:t>
            </a:r>
            <a:r>
              <a:rPr lang="ru-RU" b="1" dirty="0"/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47594" y="1187648"/>
            <a:ext cx="6211062" cy="4351338"/>
          </a:xfrm>
        </p:spPr>
        <p:txBody>
          <a:bodyPr/>
          <a:lstStyle/>
          <a:p>
            <a:r>
              <a:rPr lang="uk-UA" b="1" u="sng" dirty="0" smtClean="0"/>
              <a:t>1. </a:t>
            </a:r>
            <a:r>
              <a:rPr lang="uk-UA" b="1" u="sng" dirty="0"/>
              <a:t>Французький спосіб. </a:t>
            </a:r>
            <a:r>
              <a:rPr lang="uk-UA" dirty="0"/>
              <a:t>Відомий </a:t>
            </a:r>
            <a:r>
              <a:rPr lang="uk-UA" dirty="0" smtClean="0"/>
              <a:t>як спосіб </a:t>
            </a:r>
            <a:r>
              <a:rPr lang="uk-UA" dirty="0"/>
              <a:t>подачі «в обнесення» відрізняється складністю і вимагає </a:t>
            </a:r>
            <a:r>
              <a:rPr lang="uk-UA" dirty="0" smtClean="0"/>
              <a:t>неабиякої </a:t>
            </a:r>
            <a:r>
              <a:rPr lang="uk-UA" dirty="0"/>
              <a:t>майстерності.  Офіціант підходить до гостя зліва, тримає в лівій руці на </a:t>
            </a:r>
            <a:r>
              <a:rPr lang="uk-UA" dirty="0" smtClean="0"/>
              <a:t>рушнику </a:t>
            </a:r>
            <a:r>
              <a:rPr lang="uk-UA" dirty="0"/>
              <a:t>блюдо для роздачі.  Він підносить його ближче до тарілки гостя і тільки правою рукою за допомогою виделки і ложки </a:t>
            </a:r>
            <a:r>
              <a:rPr lang="uk-UA" dirty="0" err="1"/>
              <a:t>переносить</a:t>
            </a:r>
            <a:r>
              <a:rPr lang="uk-UA" dirty="0"/>
              <a:t> на тарілку відвідувача порційні шматки, гарнір, закуски </a:t>
            </a:r>
            <a:r>
              <a:rPr lang="uk-UA" dirty="0" smtClean="0"/>
              <a:t>й </a:t>
            </a:r>
            <a:r>
              <a:rPr lang="uk-UA" dirty="0"/>
              <a:t>інші компоненти складних страв.  При цьому гість може повідомити </a:t>
            </a:r>
            <a:r>
              <a:rPr lang="uk-UA" dirty="0" smtClean="0"/>
              <a:t>офіціанту </a:t>
            </a:r>
            <a:r>
              <a:rPr lang="uk-UA" dirty="0"/>
              <a:t>про свої уподобання.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6691" y="4453128"/>
            <a:ext cx="3551965" cy="217171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96036" y="4227636"/>
            <a:ext cx="854621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/>
              <a:t>Французький</a:t>
            </a:r>
            <a:r>
              <a:rPr lang="ru-RU" sz="2000" b="1" dirty="0"/>
              <a:t> метод </a:t>
            </a:r>
            <a:r>
              <a:rPr lang="ru-RU" sz="2000" b="1" dirty="0" err="1"/>
              <a:t>подачі</a:t>
            </a:r>
            <a:r>
              <a:rPr lang="ru-RU" sz="2000" b="1" dirty="0"/>
              <a:t> </a:t>
            </a:r>
            <a:r>
              <a:rPr lang="ru-RU" sz="2000" b="1" dirty="0" err="1"/>
              <a:t>страв</a:t>
            </a:r>
            <a:r>
              <a:rPr lang="ru-RU" sz="2000" b="1" dirty="0"/>
              <a:t> </a:t>
            </a:r>
            <a:r>
              <a:rPr lang="ru-RU" sz="2000" b="1" dirty="0" err="1"/>
              <a:t>має</a:t>
            </a:r>
            <a:r>
              <a:rPr lang="ru-RU" sz="2000" b="1" dirty="0"/>
              <a:t> два </a:t>
            </a:r>
            <a:r>
              <a:rPr lang="ru-RU" sz="2000" b="1" dirty="0" err="1"/>
              <a:t>різновиди</a:t>
            </a:r>
            <a:r>
              <a:rPr lang="ru-RU" sz="2000" b="1" dirty="0" smtClean="0"/>
              <a:t>:</a:t>
            </a:r>
            <a:endParaRPr lang="ru-RU" sz="2000" dirty="0"/>
          </a:p>
          <a:p>
            <a:pPr marL="342900" indent="-342900">
              <a:buFontTx/>
              <a:buChar char="-"/>
            </a:pPr>
            <a:r>
              <a:rPr lang="ru-RU" sz="2000" dirty="0" err="1" smtClean="0"/>
              <a:t>офіціант</a:t>
            </a:r>
            <a:r>
              <a:rPr lang="ru-RU" sz="2000" dirty="0" smtClean="0"/>
              <a:t> </a:t>
            </a:r>
            <a:r>
              <a:rPr lang="ru-RU" sz="2000" dirty="0" err="1"/>
              <a:t>перекладає</a:t>
            </a:r>
            <a:r>
              <a:rPr lang="ru-RU" sz="2000" dirty="0"/>
              <a:t> </a:t>
            </a:r>
            <a:r>
              <a:rPr lang="ru-RU" sz="2000" dirty="0" err="1"/>
              <a:t>страву</a:t>
            </a:r>
            <a:r>
              <a:rPr lang="ru-RU" sz="2000" dirty="0"/>
              <a:t> в </a:t>
            </a:r>
            <a:r>
              <a:rPr lang="ru-RU" sz="2000" dirty="0" err="1"/>
              <a:t>тарілку</a:t>
            </a:r>
            <a:r>
              <a:rPr lang="ru-RU" sz="2000" dirty="0"/>
              <a:t> гостя </a:t>
            </a:r>
            <a:r>
              <a:rPr lang="ru-RU" sz="2000" dirty="0" smtClean="0"/>
              <a:t>–</a:t>
            </a:r>
          </a:p>
          <a:p>
            <a:r>
              <a:rPr lang="ru-RU" sz="2000" dirty="0" smtClean="0"/>
              <a:t> </a:t>
            </a:r>
            <a:r>
              <a:rPr lang="ru-RU" sz="2000" dirty="0"/>
              <a:t>як правило, </a:t>
            </a:r>
            <a:r>
              <a:rPr lang="ru-RU" sz="2000" dirty="0" smtClean="0"/>
              <a:t>при </a:t>
            </a:r>
            <a:r>
              <a:rPr lang="ru-RU" sz="2000" dirty="0" err="1" smtClean="0"/>
              <a:t>обслуговуванні</a:t>
            </a:r>
            <a:r>
              <a:rPr lang="ru-RU" sz="2000" dirty="0" smtClean="0"/>
              <a:t> </a:t>
            </a:r>
            <a:r>
              <a:rPr lang="ru-RU" sz="2000" dirty="0"/>
              <a:t>дам і </a:t>
            </a:r>
            <a:r>
              <a:rPr lang="ru-RU" sz="2000" dirty="0" err="1"/>
              <a:t>молодих</a:t>
            </a:r>
            <a:r>
              <a:rPr lang="ru-RU" sz="2000" dirty="0"/>
              <a:t> </a:t>
            </a:r>
            <a:endParaRPr lang="ru-RU" sz="2000" dirty="0" smtClean="0"/>
          </a:p>
          <a:p>
            <a:r>
              <a:rPr lang="ru-RU" sz="2000" dirty="0" smtClean="0"/>
              <a:t>людей;</a:t>
            </a:r>
          </a:p>
          <a:p>
            <a:pPr marL="342900" indent="-342900">
              <a:buFontTx/>
              <a:buChar char="-"/>
            </a:pPr>
            <a:r>
              <a:rPr lang="ru-RU" sz="2000" dirty="0" err="1" smtClean="0"/>
              <a:t>офіціант</a:t>
            </a:r>
            <a:r>
              <a:rPr lang="ru-RU" sz="2000" dirty="0" smtClean="0"/>
              <a:t> </a:t>
            </a:r>
            <a:r>
              <a:rPr lang="ru-RU" sz="2000" dirty="0" err="1"/>
              <a:t>підносить</a:t>
            </a:r>
            <a:r>
              <a:rPr lang="ru-RU" sz="2000" dirty="0"/>
              <a:t> блюдо </a:t>
            </a:r>
            <a:r>
              <a:rPr lang="ru-RU" sz="2000" dirty="0" err="1"/>
              <a:t>якомога</a:t>
            </a:r>
            <a:r>
              <a:rPr lang="ru-RU" sz="2000" dirty="0"/>
              <a:t> </a:t>
            </a:r>
            <a:r>
              <a:rPr lang="ru-RU" sz="2000" dirty="0" err="1"/>
              <a:t>ближче</a:t>
            </a:r>
            <a:r>
              <a:rPr lang="ru-RU" sz="2000" dirty="0"/>
              <a:t> </a:t>
            </a:r>
            <a:endParaRPr lang="ru-RU" sz="2000" dirty="0" smtClean="0"/>
          </a:p>
          <a:p>
            <a:r>
              <a:rPr lang="ru-RU" sz="2000" dirty="0" smtClean="0"/>
              <a:t>до </a:t>
            </a:r>
            <a:r>
              <a:rPr lang="ru-RU" sz="2000" dirty="0" err="1"/>
              <a:t>тарілки</a:t>
            </a:r>
            <a:r>
              <a:rPr lang="ru-RU" sz="2000" dirty="0"/>
              <a:t> гостя, а той </a:t>
            </a:r>
            <a:r>
              <a:rPr lang="ru-RU" sz="2000" dirty="0" err="1" smtClean="0"/>
              <a:t>вже</a:t>
            </a:r>
            <a:r>
              <a:rPr lang="ru-RU" sz="2000" dirty="0" smtClean="0"/>
              <a:t> сам </a:t>
            </a:r>
            <a:r>
              <a:rPr lang="ru-RU" sz="2000" dirty="0" err="1"/>
              <a:t>перекладає</a:t>
            </a:r>
            <a:r>
              <a:rPr lang="ru-RU" sz="2000" dirty="0"/>
              <a:t> </a:t>
            </a:r>
            <a:endParaRPr lang="ru-RU" sz="2000" dirty="0" smtClean="0"/>
          </a:p>
          <a:p>
            <a:r>
              <a:rPr lang="ru-RU" sz="2000" dirty="0" err="1" smtClean="0"/>
              <a:t>собі</a:t>
            </a:r>
            <a:r>
              <a:rPr lang="ru-RU" sz="2000" dirty="0" smtClean="0"/>
              <a:t> шматок - </a:t>
            </a:r>
            <a:r>
              <a:rPr lang="ru-RU" sz="2000" dirty="0"/>
              <a:t>при </a:t>
            </a:r>
            <a:r>
              <a:rPr lang="ru-RU" sz="2000" dirty="0" err="1"/>
              <a:t>обслуговуванні</a:t>
            </a:r>
            <a:r>
              <a:rPr lang="ru-RU" sz="2000" dirty="0"/>
              <a:t> </a:t>
            </a:r>
            <a:r>
              <a:rPr lang="ru-RU" sz="2000" dirty="0" err="1"/>
              <a:t>чоловіків</a:t>
            </a:r>
            <a:r>
              <a:rPr lang="ru-RU" sz="2000" dirty="0"/>
              <a:t> </a:t>
            </a:r>
            <a:endParaRPr lang="ru-RU" sz="2000" dirty="0" smtClean="0"/>
          </a:p>
          <a:p>
            <a:r>
              <a:rPr lang="ru-RU" sz="2000" dirty="0" smtClean="0"/>
              <a:t>і </a:t>
            </a:r>
            <a:r>
              <a:rPr lang="ru-RU" sz="2000" dirty="0" err="1"/>
              <a:t>відвідувачів</a:t>
            </a:r>
            <a:r>
              <a:rPr lang="ru-RU" sz="2000" dirty="0"/>
              <a:t> на </a:t>
            </a:r>
            <a:r>
              <a:rPr lang="ru-RU" sz="2000" dirty="0" err="1"/>
              <a:t>клубних</a:t>
            </a:r>
            <a:r>
              <a:rPr lang="ru-RU" sz="2000" dirty="0"/>
              <a:t> </a:t>
            </a:r>
            <a:r>
              <a:rPr lang="ru-RU" sz="2000" dirty="0" err="1"/>
              <a:t>обідах</a:t>
            </a:r>
            <a:r>
              <a:rPr lang="ru-RU" sz="2000" dirty="0"/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099" y="1136725"/>
            <a:ext cx="2713433" cy="3141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786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010" y="1397778"/>
            <a:ext cx="2992374" cy="5745607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2. </a:t>
            </a:r>
            <a:r>
              <a:rPr lang="ru-RU" b="1" u="sng" dirty="0" err="1" smtClean="0"/>
              <a:t>Англійський</a:t>
            </a:r>
            <a:r>
              <a:rPr lang="ru-RU" b="1" u="sng" dirty="0" smtClean="0"/>
              <a:t> </a:t>
            </a:r>
            <a:r>
              <a:rPr lang="ru-RU" b="1" u="sng" dirty="0" err="1" smtClean="0"/>
              <a:t>спосіб</a:t>
            </a:r>
            <a:r>
              <a:rPr lang="ru-RU" b="1" u="sng" dirty="0" smtClean="0"/>
              <a:t> </a:t>
            </a:r>
            <a:r>
              <a:rPr lang="ru-RU" b="1" u="sng" dirty="0" err="1" smtClean="0"/>
              <a:t>обслуговування</a:t>
            </a:r>
            <a:r>
              <a:rPr lang="ru-RU" b="1" u="sng" dirty="0" smtClean="0"/>
              <a:t> </a:t>
            </a:r>
            <a:r>
              <a:rPr lang="ru-RU" dirty="0" smtClean="0"/>
              <a:t>– </a:t>
            </a:r>
            <a:r>
              <a:rPr lang="ru-RU" dirty="0" err="1"/>
              <a:t>передбачає</a:t>
            </a:r>
            <a:r>
              <a:rPr lang="ru-RU" dirty="0"/>
              <a:t> </a:t>
            </a:r>
            <a:r>
              <a:rPr lang="ru-RU" dirty="0" err="1" smtClean="0"/>
              <a:t>обслуговування</a:t>
            </a:r>
            <a:r>
              <a:rPr lang="ru-RU" dirty="0" smtClean="0"/>
              <a:t> </a:t>
            </a:r>
            <a:r>
              <a:rPr lang="ru-RU" dirty="0"/>
              <a:t>з приставного столу, на </a:t>
            </a:r>
            <a:r>
              <a:rPr lang="ru-RU" dirty="0" err="1"/>
              <a:t>якому</a:t>
            </a:r>
            <a:r>
              <a:rPr lang="ru-RU" dirty="0"/>
              <a:t> </a:t>
            </a:r>
            <a:r>
              <a:rPr lang="ru-RU" dirty="0" err="1"/>
              <a:t>офіціант</a:t>
            </a:r>
            <a:r>
              <a:rPr lang="ru-RU" dirty="0"/>
              <a:t> </a:t>
            </a:r>
            <a:r>
              <a:rPr lang="ru-RU" dirty="0" err="1"/>
              <a:t>поділяє</a:t>
            </a:r>
            <a:r>
              <a:rPr lang="ru-RU" dirty="0"/>
              <a:t> страви на </a:t>
            </a:r>
            <a:r>
              <a:rPr lang="ru-RU" dirty="0" err="1"/>
              <a:t>порції</a:t>
            </a:r>
            <a:r>
              <a:rPr lang="ru-RU" dirty="0"/>
              <a:t> і </a:t>
            </a:r>
            <a:r>
              <a:rPr lang="ru-RU" dirty="0" err="1"/>
              <a:t>подає</a:t>
            </a:r>
            <a:r>
              <a:rPr lang="ru-RU" dirty="0"/>
              <a:t> </a:t>
            </a:r>
            <a:r>
              <a:rPr lang="ru-RU" dirty="0" err="1" smtClean="0"/>
              <a:t>їх</a:t>
            </a:r>
            <a:r>
              <a:rPr lang="ru-RU" dirty="0" smtClean="0"/>
              <a:t>. </a:t>
            </a:r>
            <a:r>
              <a:rPr lang="ru-RU" dirty="0" err="1"/>
              <a:t>Офіціант</a:t>
            </a:r>
            <a:r>
              <a:rPr lang="ru-RU" dirty="0"/>
              <a:t> </a:t>
            </a:r>
            <a:r>
              <a:rPr lang="ru-RU" dirty="0" err="1"/>
              <a:t>зупиняється</a:t>
            </a:r>
            <a:r>
              <a:rPr lang="ru-RU" dirty="0"/>
              <a:t> </a:t>
            </a:r>
            <a:r>
              <a:rPr lang="ru-RU" dirty="0" err="1"/>
              <a:t>біля</a:t>
            </a:r>
            <a:r>
              <a:rPr lang="ru-RU" dirty="0"/>
              <a:t> </a:t>
            </a:r>
            <a:r>
              <a:rPr lang="ru-RU" dirty="0" err="1"/>
              <a:t>накритого</a:t>
            </a:r>
            <a:r>
              <a:rPr lang="ru-RU" dirty="0"/>
              <a:t> столу, </a:t>
            </a:r>
            <a:r>
              <a:rPr lang="ru-RU" dirty="0" err="1"/>
              <a:t>забирає</a:t>
            </a:r>
            <a:r>
              <a:rPr lang="ru-RU" dirty="0"/>
              <a:t> у кожного гостя </a:t>
            </a:r>
            <a:r>
              <a:rPr lang="ru-RU" dirty="0" err="1"/>
              <a:t>тарілку</a:t>
            </a:r>
            <a:r>
              <a:rPr lang="ru-RU" dirty="0"/>
              <a:t>, </a:t>
            </a:r>
            <a:r>
              <a:rPr lang="ru-RU" dirty="0" err="1"/>
              <a:t>перекладає</a:t>
            </a:r>
            <a:r>
              <a:rPr lang="ru-RU" dirty="0"/>
              <a:t> на </a:t>
            </a:r>
            <a:r>
              <a:rPr lang="ru-RU" dirty="0" err="1"/>
              <a:t>неї</a:t>
            </a:r>
            <a:r>
              <a:rPr lang="ru-RU" dirty="0"/>
              <a:t> </a:t>
            </a:r>
            <a:r>
              <a:rPr lang="ru-RU" dirty="0" err="1"/>
              <a:t>порційні</a:t>
            </a:r>
            <a:r>
              <a:rPr lang="ru-RU" dirty="0"/>
              <a:t> шматки основного </a:t>
            </a:r>
            <a:r>
              <a:rPr lang="ru-RU" dirty="0" smtClean="0"/>
              <a:t>блюда, </a:t>
            </a:r>
            <a:r>
              <a:rPr lang="ru-RU" dirty="0" err="1" smtClean="0"/>
              <a:t>гарніру</a:t>
            </a:r>
            <a:r>
              <a:rPr lang="ru-RU" dirty="0" smtClean="0"/>
              <a:t> </a:t>
            </a:r>
            <a:r>
              <a:rPr lang="ru-RU" dirty="0"/>
              <a:t>і </a:t>
            </a:r>
            <a:r>
              <a:rPr lang="ru-RU" dirty="0" err="1"/>
              <a:t>повертає</a:t>
            </a:r>
            <a:r>
              <a:rPr lang="ru-RU" dirty="0"/>
              <a:t> </a:t>
            </a:r>
            <a:r>
              <a:rPr lang="ru-RU" dirty="0" err="1"/>
              <a:t>тарілку</a:t>
            </a:r>
            <a:r>
              <a:rPr lang="ru-RU" dirty="0"/>
              <a:t> гостю.  Так </a:t>
            </a:r>
            <a:r>
              <a:rPr lang="ru-RU" dirty="0" err="1"/>
              <a:t>поступово</a:t>
            </a:r>
            <a:r>
              <a:rPr lang="ru-RU" dirty="0"/>
              <a:t> </a:t>
            </a:r>
            <a:r>
              <a:rPr lang="ru-RU" dirty="0" err="1"/>
              <a:t>обслуговується</a:t>
            </a:r>
            <a:r>
              <a:rPr lang="ru-RU" dirty="0"/>
              <a:t> весь </a:t>
            </a:r>
            <a:r>
              <a:rPr lang="ru-RU" dirty="0" err="1"/>
              <a:t>стіл</a:t>
            </a:r>
            <a:r>
              <a:rPr lang="ru-RU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1819656"/>
            <a:ext cx="5583936" cy="4335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114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4617" y="4267073"/>
            <a:ext cx="8414766" cy="4351338"/>
          </a:xfrm>
        </p:spPr>
        <p:txBody>
          <a:bodyPr/>
          <a:lstStyle/>
          <a:p>
            <a:r>
              <a:rPr lang="ru-RU" dirty="0" smtClean="0"/>
              <a:t>3. </a:t>
            </a:r>
            <a:r>
              <a:rPr lang="ru-RU" b="1" u="sng" dirty="0" err="1" smtClean="0"/>
              <a:t>Європейський</a:t>
            </a:r>
            <a:r>
              <a:rPr lang="ru-RU" b="1" u="sng" dirty="0" smtClean="0"/>
              <a:t> </a:t>
            </a:r>
            <a:r>
              <a:rPr lang="ru-RU" b="1" u="sng" dirty="0" err="1"/>
              <a:t>спосіб</a:t>
            </a:r>
            <a:r>
              <a:rPr lang="ru-RU" b="1" u="sng" dirty="0"/>
              <a:t> </a:t>
            </a:r>
            <a:r>
              <a:rPr lang="ru-RU" b="1" u="sng" dirty="0" err="1"/>
              <a:t>обслуговування</a:t>
            </a:r>
            <a:r>
              <a:rPr lang="ru-RU" b="1" u="sng" dirty="0"/>
              <a:t> </a:t>
            </a:r>
            <a:r>
              <a:rPr lang="ru-RU" dirty="0"/>
              <a:t>– </a:t>
            </a:r>
            <a:r>
              <a:rPr lang="ru-RU" dirty="0" err="1"/>
              <a:t>відрізняється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попередніх</a:t>
            </a:r>
            <a:r>
              <a:rPr lang="ru-RU" dirty="0"/>
              <a:t> </a:t>
            </a:r>
            <a:r>
              <a:rPr lang="ru-RU" dirty="0" err="1"/>
              <a:t>насамперед</a:t>
            </a:r>
            <a:r>
              <a:rPr lang="ru-RU" dirty="0"/>
              <a:t> </a:t>
            </a:r>
            <a:r>
              <a:rPr lang="ru-RU" dirty="0" err="1"/>
              <a:t>сервіровкою</a:t>
            </a:r>
            <a:r>
              <a:rPr lang="ru-RU" dirty="0"/>
              <a:t> столу. </a:t>
            </a:r>
            <a:r>
              <a:rPr lang="ru-RU" dirty="0" err="1"/>
              <a:t>Стіл</a:t>
            </a:r>
            <a:r>
              <a:rPr lang="ru-RU" dirty="0"/>
              <a:t> </a:t>
            </a:r>
            <a:r>
              <a:rPr lang="ru-RU" dirty="0" err="1"/>
              <a:t>сервірують</a:t>
            </a:r>
            <a:r>
              <a:rPr lang="ru-RU" dirty="0"/>
              <a:t> </a:t>
            </a:r>
            <a:r>
              <a:rPr lang="ru-RU" dirty="0" err="1"/>
              <a:t>столовими</a:t>
            </a:r>
            <a:r>
              <a:rPr lang="ru-RU" dirty="0"/>
              <a:t> і </a:t>
            </a:r>
            <a:r>
              <a:rPr lang="ru-RU" dirty="0" err="1"/>
              <a:t>закусочними</a:t>
            </a:r>
            <a:r>
              <a:rPr lang="ru-RU" dirty="0"/>
              <a:t> наборами, </a:t>
            </a:r>
            <a:r>
              <a:rPr lang="ru-RU" dirty="0" err="1"/>
              <a:t>пиріжковою</a:t>
            </a:r>
            <a:r>
              <a:rPr lang="ru-RU" dirty="0"/>
              <a:t> </a:t>
            </a:r>
            <a:r>
              <a:rPr lang="ru-RU" dirty="0" err="1"/>
              <a:t>тарілкою</a:t>
            </a:r>
            <a:r>
              <a:rPr lang="ru-RU" dirty="0"/>
              <a:t>, полотняною </a:t>
            </a:r>
            <a:r>
              <a:rPr lang="ru-RU" dirty="0" err="1"/>
              <a:t>серветкою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кладеться</a:t>
            </a:r>
            <a:r>
              <a:rPr lang="ru-RU" dirty="0"/>
              <a:t> перед гостем, </a:t>
            </a:r>
            <a:r>
              <a:rPr lang="ru-RU" dirty="0" err="1"/>
              <a:t>склом</a:t>
            </a:r>
            <a:r>
              <a:rPr lang="ru-RU" dirty="0"/>
              <a:t>, набором для </a:t>
            </a:r>
            <a:r>
              <a:rPr lang="ru-RU" dirty="0" err="1"/>
              <a:t>спецій</a:t>
            </a:r>
            <a:r>
              <a:rPr lang="ru-RU" dirty="0"/>
              <a:t>, </a:t>
            </a:r>
            <a:r>
              <a:rPr lang="ru-RU" dirty="0" err="1"/>
              <a:t>квітами</a:t>
            </a:r>
            <a:r>
              <a:rPr lang="ru-RU" dirty="0"/>
              <a:t>. </a:t>
            </a:r>
            <a:r>
              <a:rPr lang="ru-RU" dirty="0" err="1"/>
              <a:t>Холодні</a:t>
            </a:r>
            <a:r>
              <a:rPr lang="ru-RU" dirty="0"/>
              <a:t> закуски </a:t>
            </a:r>
            <a:r>
              <a:rPr lang="ru-RU" dirty="0" err="1"/>
              <a:t>офіціант</a:t>
            </a:r>
            <a:r>
              <a:rPr lang="ru-RU" dirty="0"/>
              <a:t> приносить </a:t>
            </a:r>
            <a:r>
              <a:rPr lang="ru-RU" dirty="0" err="1"/>
              <a:t>заздалегідь</a:t>
            </a:r>
            <a:r>
              <a:rPr lang="ru-RU" dirty="0"/>
              <a:t>, </a:t>
            </a:r>
            <a:r>
              <a:rPr lang="ru-RU" dirty="0" err="1"/>
              <a:t>порціонованими</a:t>
            </a:r>
            <a:r>
              <a:rPr lang="ru-RU" dirty="0"/>
              <a:t> на </a:t>
            </a:r>
            <a:r>
              <a:rPr lang="ru-RU" dirty="0" err="1"/>
              <a:t>закусочні</a:t>
            </a:r>
            <a:r>
              <a:rPr lang="ru-RU" dirty="0"/>
              <a:t> </a:t>
            </a:r>
            <a:r>
              <a:rPr lang="ru-RU" dirty="0" err="1"/>
              <a:t>тарілки</a:t>
            </a:r>
            <a:r>
              <a:rPr lang="ru-RU" dirty="0"/>
              <a:t>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464" y="365126"/>
            <a:ext cx="5986272" cy="366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906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456" y="194278"/>
            <a:ext cx="7667244" cy="4351338"/>
          </a:xfrm>
        </p:spPr>
        <p:txBody>
          <a:bodyPr/>
          <a:lstStyle/>
          <a:p>
            <a:r>
              <a:rPr lang="ru-RU" dirty="0" smtClean="0"/>
              <a:t>4. </a:t>
            </a:r>
            <a:r>
              <a:rPr lang="ru-RU" b="1" u="sng" dirty="0" err="1" smtClean="0"/>
              <a:t>Російський</a:t>
            </a:r>
            <a:r>
              <a:rPr lang="ru-RU" b="1" u="sng" dirty="0" smtClean="0"/>
              <a:t> </a:t>
            </a:r>
            <a:r>
              <a:rPr lang="ru-RU" b="1" u="sng" dirty="0" err="1"/>
              <a:t>спосіб</a:t>
            </a:r>
            <a:r>
              <a:rPr lang="ru-RU" b="1" u="sng" dirty="0"/>
              <a:t> </a:t>
            </a:r>
            <a:r>
              <a:rPr lang="ru-RU" b="1" u="sng" dirty="0" err="1"/>
              <a:t>обслуговування</a:t>
            </a:r>
            <a:r>
              <a:rPr lang="ru-RU" b="1" u="sng" dirty="0"/>
              <a:t> «в </a:t>
            </a:r>
            <a:r>
              <a:rPr lang="ru-RU" b="1" u="sng" dirty="0" err="1"/>
              <a:t>стіл</a:t>
            </a:r>
            <a:r>
              <a:rPr lang="ru-RU" b="1" u="sng" dirty="0"/>
              <a:t>» </a:t>
            </a:r>
            <a:r>
              <a:rPr lang="ru-RU" dirty="0"/>
              <a:t>– </a:t>
            </a:r>
            <a:r>
              <a:rPr lang="ru-RU" dirty="0" err="1"/>
              <a:t>розміщення</a:t>
            </a:r>
            <a:r>
              <a:rPr lang="ru-RU" dirty="0"/>
              <a:t> </a:t>
            </a:r>
            <a:r>
              <a:rPr lang="ru-RU" dirty="0" err="1"/>
              <a:t>замовлених</a:t>
            </a:r>
            <a:r>
              <a:rPr lang="ru-RU" dirty="0"/>
              <a:t> </a:t>
            </a:r>
            <a:r>
              <a:rPr lang="ru-RU" dirty="0" err="1"/>
              <a:t>страв</a:t>
            </a:r>
            <a:r>
              <a:rPr lang="ru-RU" dirty="0"/>
              <a:t> (</a:t>
            </a:r>
            <a:r>
              <a:rPr lang="ru-RU" dirty="0" err="1"/>
              <a:t>кілька</a:t>
            </a:r>
            <a:r>
              <a:rPr lang="ru-RU" dirty="0"/>
              <a:t> </a:t>
            </a:r>
            <a:r>
              <a:rPr lang="ru-RU" dirty="0" err="1"/>
              <a:t>порцій</a:t>
            </a:r>
            <a:r>
              <a:rPr lang="ru-RU" dirty="0"/>
              <a:t> в одному </a:t>
            </a:r>
            <a:r>
              <a:rPr lang="ru-RU" dirty="0" err="1"/>
              <a:t>посуді</a:t>
            </a:r>
            <a:r>
              <a:rPr lang="ru-RU" dirty="0"/>
              <a:t>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однопорційному</a:t>
            </a:r>
            <a:r>
              <a:rPr lang="ru-RU" dirty="0"/>
              <a:t>) на </a:t>
            </a:r>
            <a:r>
              <a:rPr lang="ru-RU" dirty="0" err="1"/>
              <a:t>обідньому</a:t>
            </a:r>
            <a:r>
              <a:rPr lang="ru-RU" dirty="0"/>
              <a:t> </a:t>
            </a:r>
            <a:r>
              <a:rPr lang="ru-RU" dirty="0" err="1"/>
              <a:t>столі</a:t>
            </a:r>
            <a:r>
              <a:rPr lang="ru-RU" dirty="0"/>
              <a:t>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dirty="0" err="1" smtClean="0"/>
              <a:t>Російська</a:t>
            </a:r>
            <a:r>
              <a:rPr lang="ru-RU" dirty="0" smtClean="0"/>
              <a:t> </a:t>
            </a:r>
            <a:r>
              <a:rPr lang="ru-RU" dirty="0"/>
              <a:t>подача </a:t>
            </a:r>
            <a:r>
              <a:rPr lang="ru-RU" dirty="0" err="1"/>
              <a:t>страв</a:t>
            </a:r>
            <a:r>
              <a:rPr lang="ru-RU" dirty="0"/>
              <a:t> </a:t>
            </a:r>
            <a:r>
              <a:rPr lang="ru-RU" dirty="0" err="1"/>
              <a:t>передбачає</a:t>
            </a:r>
            <a:r>
              <a:rPr lang="ru-RU" dirty="0" smtClean="0"/>
              <a:t>:</a:t>
            </a:r>
            <a:endParaRPr lang="ru-RU" dirty="0"/>
          </a:p>
          <a:p>
            <a:r>
              <a:rPr lang="ru-RU" dirty="0" err="1"/>
              <a:t>попередній</a:t>
            </a:r>
            <a:r>
              <a:rPr lang="ru-RU" dirty="0"/>
              <a:t> </a:t>
            </a:r>
            <a:r>
              <a:rPr lang="ru-RU" dirty="0" err="1"/>
              <a:t>винос</a:t>
            </a:r>
            <a:r>
              <a:rPr lang="ru-RU" dirty="0"/>
              <a:t> </a:t>
            </a:r>
            <a:r>
              <a:rPr lang="ru-RU" dirty="0" err="1"/>
              <a:t>холодних</a:t>
            </a:r>
            <a:r>
              <a:rPr lang="ru-RU" dirty="0"/>
              <a:t> </a:t>
            </a:r>
            <a:r>
              <a:rPr lang="ru-RU" dirty="0" smtClean="0"/>
              <a:t>закусок</a:t>
            </a:r>
            <a:r>
              <a:rPr lang="ru-RU" dirty="0"/>
              <a:t>;</a:t>
            </a:r>
          </a:p>
          <a:p>
            <a:r>
              <a:rPr lang="ru-RU" dirty="0" err="1"/>
              <a:t>винос</a:t>
            </a:r>
            <a:r>
              <a:rPr lang="ru-RU" dirty="0"/>
              <a:t> </a:t>
            </a:r>
            <a:r>
              <a:rPr lang="ru-RU" dirty="0" err="1"/>
              <a:t>гарячих</a:t>
            </a:r>
            <a:r>
              <a:rPr lang="ru-RU" dirty="0"/>
              <a:t> закусок, коли </a:t>
            </a:r>
            <a:r>
              <a:rPr lang="ru-RU" dirty="0" err="1" smtClean="0"/>
              <a:t>гості</a:t>
            </a:r>
            <a:r>
              <a:rPr lang="ru-RU" dirty="0" smtClean="0"/>
              <a:t> </a:t>
            </a:r>
            <a:r>
              <a:rPr lang="ru-RU" dirty="0"/>
              <a:t>приступили до </a:t>
            </a:r>
            <a:r>
              <a:rPr lang="ru-RU" dirty="0" err="1"/>
              <a:t>трапези</a:t>
            </a:r>
            <a:r>
              <a:rPr lang="ru-RU" dirty="0"/>
              <a:t>;</a:t>
            </a:r>
          </a:p>
          <a:p>
            <a:r>
              <a:rPr lang="ru-RU" dirty="0" err="1"/>
              <a:t>поступовий</a:t>
            </a:r>
            <a:r>
              <a:rPr lang="ru-RU" dirty="0"/>
              <a:t> </a:t>
            </a:r>
            <a:r>
              <a:rPr lang="ru-RU" dirty="0" err="1"/>
              <a:t>винос</a:t>
            </a:r>
            <a:r>
              <a:rPr lang="ru-RU" dirty="0"/>
              <a:t> </a:t>
            </a:r>
            <a:r>
              <a:rPr lang="ru-RU" dirty="0" err="1"/>
              <a:t>основних</a:t>
            </a:r>
            <a:r>
              <a:rPr lang="ru-RU" dirty="0"/>
              <a:t> </a:t>
            </a:r>
            <a:r>
              <a:rPr lang="ru-RU" dirty="0" err="1" smtClean="0"/>
              <a:t>страв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ставляться</a:t>
            </a:r>
            <a:r>
              <a:rPr lang="ru-RU" dirty="0"/>
              <a:t> на </a:t>
            </a:r>
            <a:r>
              <a:rPr lang="ru-RU" dirty="0" err="1"/>
              <a:t>стіл</a:t>
            </a:r>
            <a:r>
              <a:rPr lang="ru-RU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7640" y="2757996"/>
            <a:ext cx="4779264" cy="357524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94894" y="3110758"/>
            <a:ext cx="37581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/>
              <a:t>5. </a:t>
            </a:r>
            <a:r>
              <a:rPr lang="ru-RU" sz="2000" b="1" u="sng" dirty="0" err="1"/>
              <a:t>Американське</a:t>
            </a:r>
            <a:r>
              <a:rPr lang="ru-RU" sz="2000" b="1" u="sng" dirty="0"/>
              <a:t> </a:t>
            </a:r>
            <a:r>
              <a:rPr lang="ru-RU" sz="2000" b="1" u="sng" dirty="0" err="1"/>
              <a:t>обслуговування</a:t>
            </a:r>
            <a:r>
              <a:rPr lang="ru-RU" sz="2000" b="1" u="sng" dirty="0"/>
              <a:t>. </a:t>
            </a:r>
            <a:r>
              <a:rPr lang="ru-RU" sz="2000" dirty="0" err="1"/>
              <a:t>Якщо</a:t>
            </a:r>
            <a:r>
              <a:rPr lang="ru-RU" sz="2000" dirty="0"/>
              <a:t> </a:t>
            </a:r>
            <a:r>
              <a:rPr lang="ru-RU" sz="2000" dirty="0" err="1"/>
              <a:t>говорити</a:t>
            </a:r>
            <a:r>
              <a:rPr lang="ru-RU" sz="2000" dirty="0"/>
              <a:t> про </a:t>
            </a:r>
            <a:r>
              <a:rPr lang="ru-RU" sz="2000" dirty="0" err="1"/>
              <a:t>основні</a:t>
            </a:r>
            <a:r>
              <a:rPr lang="ru-RU" sz="2000" dirty="0"/>
              <a:t> </a:t>
            </a:r>
            <a:r>
              <a:rPr lang="ru-RU" sz="2000" dirty="0" err="1"/>
              <a:t>прийоми</a:t>
            </a:r>
            <a:r>
              <a:rPr lang="ru-RU" sz="2000" dirty="0"/>
              <a:t>, то </a:t>
            </a:r>
            <a:r>
              <a:rPr lang="ru-RU" sz="2000" dirty="0" err="1"/>
              <a:t>це</a:t>
            </a:r>
            <a:r>
              <a:rPr lang="ru-RU" sz="2000" dirty="0"/>
              <a:t> </a:t>
            </a:r>
            <a:r>
              <a:rPr lang="ru-RU" sz="2000" dirty="0" err="1"/>
              <a:t>спрощений</a:t>
            </a:r>
            <a:r>
              <a:rPr lang="ru-RU" sz="2000" dirty="0"/>
              <a:t> </a:t>
            </a:r>
            <a:r>
              <a:rPr lang="ru-RU" sz="2000" dirty="0" err="1"/>
              <a:t>варіант</a:t>
            </a:r>
            <a:r>
              <a:rPr lang="ru-RU" sz="2000" dirty="0"/>
              <a:t> </a:t>
            </a:r>
            <a:r>
              <a:rPr lang="ru-RU" sz="2000" dirty="0" err="1"/>
              <a:t>російського</a:t>
            </a:r>
            <a:r>
              <a:rPr lang="ru-RU" sz="2000" dirty="0"/>
              <a:t> </a:t>
            </a:r>
            <a:r>
              <a:rPr lang="ru-RU" sz="2000" dirty="0" err="1"/>
              <a:t>обслуговування</a:t>
            </a:r>
            <a:r>
              <a:rPr lang="ru-RU" sz="2000" dirty="0"/>
              <a:t>. </a:t>
            </a:r>
            <a:r>
              <a:rPr lang="ru-RU" sz="2000" dirty="0" err="1"/>
              <a:t>Їжа</a:t>
            </a:r>
            <a:r>
              <a:rPr lang="ru-RU" sz="2000" dirty="0"/>
              <a:t> </a:t>
            </a:r>
            <a:r>
              <a:rPr lang="ru-RU" sz="2000" dirty="0" err="1"/>
              <a:t>приготовляється</a:t>
            </a:r>
            <a:r>
              <a:rPr lang="ru-RU" sz="2000" dirty="0"/>
              <a:t> і </a:t>
            </a:r>
            <a:r>
              <a:rPr lang="ru-RU" sz="2000" dirty="0" err="1"/>
              <a:t>розкладається</a:t>
            </a:r>
            <a:r>
              <a:rPr lang="ru-RU" sz="2000" dirty="0"/>
              <a:t> по </a:t>
            </a:r>
            <a:r>
              <a:rPr lang="ru-RU" sz="2000" dirty="0" err="1"/>
              <a:t>тарілках</a:t>
            </a:r>
            <a:r>
              <a:rPr lang="ru-RU" sz="2000" dirty="0"/>
              <a:t> </a:t>
            </a:r>
            <a:r>
              <a:rPr lang="ru-RU" sz="2000" dirty="0" err="1"/>
              <a:t>безпосередньо</a:t>
            </a:r>
            <a:r>
              <a:rPr lang="ru-RU" sz="2000" dirty="0"/>
              <a:t> на </a:t>
            </a:r>
            <a:r>
              <a:rPr lang="ru-RU" sz="2000" dirty="0" err="1"/>
              <a:t>кухні</a:t>
            </a:r>
            <a:r>
              <a:rPr lang="ru-RU" sz="2000" dirty="0"/>
              <a:t>, </a:t>
            </a:r>
            <a:r>
              <a:rPr lang="ru-RU" sz="2000" dirty="0" err="1"/>
              <a:t>після</a:t>
            </a:r>
            <a:r>
              <a:rPr lang="ru-RU" sz="2000" dirty="0"/>
              <a:t> </a:t>
            </a:r>
            <a:r>
              <a:rPr lang="ru-RU" sz="2000" dirty="0" err="1"/>
              <a:t>чого</a:t>
            </a:r>
            <a:r>
              <a:rPr lang="ru-RU" sz="2000" dirty="0"/>
              <a:t> </a:t>
            </a:r>
            <a:r>
              <a:rPr lang="ru-RU" sz="2000" dirty="0" err="1"/>
              <a:t>офіціанти</a:t>
            </a:r>
            <a:r>
              <a:rPr lang="ru-RU" sz="2000" dirty="0"/>
              <a:t> </a:t>
            </a:r>
            <a:r>
              <a:rPr lang="ru-RU" sz="2000" dirty="0" err="1"/>
              <a:t>розносять</a:t>
            </a:r>
            <a:r>
              <a:rPr lang="ru-RU" sz="2000" dirty="0"/>
              <a:t> </a:t>
            </a:r>
            <a:r>
              <a:rPr lang="ru-RU" sz="2000" dirty="0" err="1"/>
              <a:t>тарілки</a:t>
            </a:r>
            <a:r>
              <a:rPr lang="ru-RU" sz="2000" dirty="0"/>
              <a:t> гостям. </a:t>
            </a:r>
          </a:p>
        </p:txBody>
      </p:sp>
    </p:spTree>
    <p:extLst>
      <p:ext uri="{BB962C8B-B14F-4D97-AF65-F5344CB8AC3E}">
        <p14:creationId xmlns:p14="http://schemas.microsoft.com/office/powerpoint/2010/main" val="37158159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306" y="-128650"/>
            <a:ext cx="7886700" cy="1325563"/>
          </a:xfrm>
        </p:spPr>
        <p:txBody>
          <a:bodyPr/>
          <a:lstStyle/>
          <a:p>
            <a:r>
              <a:rPr lang="ru-RU" b="1" dirty="0" err="1"/>
              <a:t>Технологічний</a:t>
            </a:r>
            <a:r>
              <a:rPr lang="ru-RU" b="1" dirty="0"/>
              <a:t> </a:t>
            </a:r>
            <a:r>
              <a:rPr lang="ru-RU" b="1" dirty="0" err="1"/>
              <a:t>процес</a:t>
            </a:r>
            <a:r>
              <a:rPr lang="ru-RU" b="1" dirty="0"/>
              <a:t> </a:t>
            </a:r>
            <a:r>
              <a:rPr lang="ru-RU" b="1" dirty="0" err="1"/>
              <a:t>обслуговування</a:t>
            </a:r>
            <a:r>
              <a:rPr lang="ru-RU" b="1" dirty="0"/>
              <a:t> гостей в ресторанах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6314" y="1423288"/>
            <a:ext cx="8341614" cy="4968367"/>
          </a:xfrm>
        </p:spPr>
        <p:txBody>
          <a:bodyPr>
            <a:normAutofit/>
          </a:bodyPr>
          <a:lstStyle/>
          <a:p>
            <a:r>
              <a:rPr lang="ru-RU" b="1" i="1" u="sng" dirty="0" err="1"/>
              <a:t>Обслуговування</a:t>
            </a:r>
            <a:r>
              <a:rPr lang="ru-RU" b="1" i="1" u="sng" dirty="0"/>
              <a:t> в </a:t>
            </a:r>
            <a:r>
              <a:rPr lang="ru-RU" b="1" i="1" u="sng" dirty="0" err="1"/>
              <a:t>ресторані</a:t>
            </a:r>
            <a:r>
              <a:rPr lang="ru-RU" b="1" i="1" u="sng" dirty="0"/>
              <a:t> </a:t>
            </a:r>
            <a:r>
              <a:rPr lang="ru-RU" b="1" i="1" u="sng" dirty="0" err="1"/>
              <a:t>складається</a:t>
            </a:r>
            <a:r>
              <a:rPr lang="ru-RU" b="1" i="1" u="sng" dirty="0"/>
              <a:t> з таких </a:t>
            </a:r>
            <a:endParaRPr lang="ru-RU" b="1" i="1" u="sng" dirty="0" smtClean="0"/>
          </a:p>
          <a:p>
            <a:r>
              <a:rPr lang="ru-RU" b="1" i="1" u="sng" dirty="0" err="1" smtClean="0"/>
              <a:t>елементів</a:t>
            </a:r>
            <a:r>
              <a:rPr lang="ru-RU" b="1" i="1" u="sng" dirty="0"/>
              <a:t>: </a:t>
            </a:r>
            <a:endParaRPr lang="ru-RU" b="1" i="1" u="sng" dirty="0" smtClean="0"/>
          </a:p>
          <a:p>
            <a:r>
              <a:rPr lang="ru-RU" b="1" i="1" dirty="0" smtClean="0"/>
              <a:t>1. </a:t>
            </a:r>
            <a:r>
              <a:rPr lang="ru-RU" sz="2400" b="1" dirty="0" err="1"/>
              <a:t>З</a:t>
            </a:r>
            <a:r>
              <a:rPr lang="ru-RU" sz="2400" b="1" dirty="0" err="1" smtClean="0"/>
              <a:t>устріч</a:t>
            </a:r>
            <a:r>
              <a:rPr lang="ru-RU" sz="2400" b="1" dirty="0" smtClean="0"/>
              <a:t> </a:t>
            </a:r>
            <a:r>
              <a:rPr lang="ru-RU" sz="2400" b="1" dirty="0"/>
              <a:t>і </a:t>
            </a:r>
            <a:r>
              <a:rPr lang="ru-RU" sz="2400" b="1" dirty="0" err="1"/>
              <a:t>розміщення</a:t>
            </a:r>
            <a:r>
              <a:rPr lang="ru-RU" sz="2400" b="1" dirty="0"/>
              <a:t> </a:t>
            </a:r>
            <a:r>
              <a:rPr lang="ru-RU" sz="2400" b="1" dirty="0" err="1" smtClean="0"/>
              <a:t>відвідувачів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2. </a:t>
            </a:r>
            <a:r>
              <a:rPr lang="ru-RU" sz="2400" b="1" dirty="0" err="1" smtClean="0"/>
              <a:t>Прийом</a:t>
            </a:r>
            <a:r>
              <a:rPr lang="ru-RU" sz="2400" b="1" dirty="0" smtClean="0"/>
              <a:t> </a:t>
            </a:r>
            <a:r>
              <a:rPr lang="ru-RU" sz="2400" b="1" dirty="0"/>
              <a:t>і </a:t>
            </a:r>
            <a:r>
              <a:rPr lang="ru-RU" sz="2400" b="1" dirty="0" err="1"/>
              <a:t>оформлення</a:t>
            </a:r>
            <a:r>
              <a:rPr lang="ru-RU" sz="2400" b="1" dirty="0"/>
              <a:t> </a:t>
            </a:r>
            <a:r>
              <a:rPr lang="ru-RU" sz="2400" b="1" dirty="0" err="1" smtClean="0"/>
              <a:t>замовлень</a:t>
            </a:r>
            <a:r>
              <a:rPr lang="ru-RU" sz="2400" dirty="0" smtClean="0"/>
              <a:t>. </a:t>
            </a:r>
          </a:p>
          <a:p>
            <a:r>
              <a:rPr lang="ru-RU" sz="2400" dirty="0" err="1"/>
              <a:t>Після</a:t>
            </a:r>
            <a:r>
              <a:rPr lang="ru-RU" sz="2400" dirty="0"/>
              <a:t> того, як </a:t>
            </a:r>
            <a:r>
              <a:rPr lang="ru-RU" sz="2400" dirty="0" err="1"/>
              <a:t>відвідувачі</a:t>
            </a:r>
            <a:r>
              <a:rPr lang="ru-RU" sz="2400" dirty="0"/>
              <a:t> </a:t>
            </a:r>
            <a:r>
              <a:rPr lang="ru-RU" sz="2400" dirty="0" err="1"/>
              <a:t>зайняли</a:t>
            </a:r>
            <a:r>
              <a:rPr lang="ru-RU" sz="2400" dirty="0"/>
              <a:t> </a:t>
            </a:r>
            <a:r>
              <a:rPr lang="ru-RU" sz="2400" dirty="0" err="1"/>
              <a:t>свої</a:t>
            </a:r>
            <a:r>
              <a:rPr lang="ru-RU" sz="2400" dirty="0"/>
              <a:t> </a:t>
            </a:r>
            <a:r>
              <a:rPr lang="ru-RU" sz="2400" dirty="0" err="1"/>
              <a:t>місця</a:t>
            </a:r>
            <a:r>
              <a:rPr lang="ru-RU" sz="2400" dirty="0"/>
              <a:t>, метрдотель </a:t>
            </a:r>
            <a:r>
              <a:rPr lang="ru-RU" sz="2400" dirty="0" err="1"/>
              <a:t>або</a:t>
            </a:r>
            <a:r>
              <a:rPr lang="ru-RU" sz="2400" dirty="0"/>
              <a:t> </a:t>
            </a:r>
            <a:r>
              <a:rPr lang="ru-RU" sz="2400" dirty="0" err="1"/>
              <a:t>офіціант</a:t>
            </a:r>
            <a:r>
              <a:rPr lang="ru-RU" sz="2400" dirty="0"/>
              <a:t> </a:t>
            </a:r>
            <a:r>
              <a:rPr lang="ru-RU" sz="2400" dirty="0" err="1"/>
              <a:t>подає</a:t>
            </a:r>
            <a:r>
              <a:rPr lang="ru-RU" sz="2400" dirty="0"/>
              <a:t> </a:t>
            </a:r>
            <a:r>
              <a:rPr lang="ru-RU" sz="2400" dirty="0" err="1"/>
              <a:t>їм</a:t>
            </a:r>
            <a:r>
              <a:rPr lang="ru-RU" sz="2400" dirty="0"/>
              <a:t> меню, </a:t>
            </a:r>
            <a:r>
              <a:rPr lang="ru-RU" sz="2400" dirty="0" err="1"/>
              <a:t>щоб</a:t>
            </a:r>
            <a:r>
              <a:rPr lang="ru-RU" sz="2400" dirty="0"/>
              <a:t> вони </a:t>
            </a:r>
            <a:r>
              <a:rPr lang="ru-RU" sz="2400" dirty="0" err="1"/>
              <a:t>вибрали</a:t>
            </a:r>
            <a:r>
              <a:rPr lang="ru-RU" sz="2400" dirty="0"/>
              <a:t> страви і </a:t>
            </a:r>
            <a:r>
              <a:rPr lang="ru-RU" sz="2400" dirty="0" err="1"/>
              <a:t>напої</a:t>
            </a:r>
            <a:r>
              <a:rPr lang="ru-RU" sz="2400" dirty="0" smtClean="0"/>
              <a:t>.</a:t>
            </a:r>
          </a:p>
          <a:p>
            <a:r>
              <a:rPr lang="ru-RU" sz="2400" dirty="0"/>
              <a:t>Меню </a:t>
            </a:r>
            <a:r>
              <a:rPr lang="ru-RU" sz="2400" dirty="0" err="1"/>
              <a:t>офіціант</a:t>
            </a:r>
            <a:r>
              <a:rPr lang="ru-RU" sz="2400" dirty="0"/>
              <a:t> </a:t>
            </a:r>
            <a:r>
              <a:rPr lang="ru-RU" sz="2400" dirty="0" err="1"/>
              <a:t>пропонує</a:t>
            </a:r>
            <a:r>
              <a:rPr lang="ru-RU" sz="2400" dirty="0"/>
              <a:t> в </a:t>
            </a:r>
            <a:r>
              <a:rPr lang="ru-RU" sz="2400" dirty="0" err="1"/>
              <a:t>обкладинці</a:t>
            </a:r>
            <a:r>
              <a:rPr lang="ru-RU" sz="2400" dirty="0"/>
              <a:t> в </a:t>
            </a:r>
            <a:r>
              <a:rPr lang="ru-RU" sz="2400" dirty="0" err="1"/>
              <a:t>розгорнутому</a:t>
            </a:r>
            <a:r>
              <a:rPr lang="ru-RU" sz="2400" dirty="0"/>
              <a:t> </a:t>
            </a:r>
            <a:r>
              <a:rPr lang="ru-RU" sz="2400" dirty="0" err="1"/>
              <a:t>вигляді</a:t>
            </a:r>
            <a:r>
              <a:rPr lang="ru-RU" sz="2400" dirty="0"/>
              <a:t> </a:t>
            </a:r>
            <a:r>
              <a:rPr lang="ru-RU" sz="2400" dirty="0" err="1"/>
              <a:t>зліва</a:t>
            </a:r>
            <a:r>
              <a:rPr lang="ru-RU" sz="2400" dirty="0"/>
              <a:t> </a:t>
            </a:r>
            <a:r>
              <a:rPr lang="ru-RU" sz="2400" dirty="0" err="1"/>
              <a:t>лівою</a:t>
            </a:r>
            <a:r>
              <a:rPr lang="ru-RU" sz="2400" dirty="0"/>
              <a:t> </a:t>
            </a:r>
            <a:r>
              <a:rPr lang="ru-RU" sz="2400" dirty="0" smtClean="0"/>
              <a:t>рукою, з права-правою. </a:t>
            </a:r>
          </a:p>
          <a:p>
            <a:pPr marL="0" indent="0">
              <a:buNone/>
            </a:pPr>
            <a:r>
              <a:rPr lang="ru-RU" sz="2400" dirty="0" smtClean="0"/>
              <a:t>Меню </a:t>
            </a:r>
            <a:r>
              <a:rPr lang="ru-RU" sz="2400" dirty="0"/>
              <a:t>в </a:t>
            </a:r>
            <a:r>
              <a:rPr lang="ru-RU" sz="2400" dirty="0" err="1"/>
              <a:t>розгорнутому</a:t>
            </a:r>
            <a:r>
              <a:rPr lang="ru-RU" sz="2400" dirty="0"/>
              <a:t> </a:t>
            </a:r>
            <a:r>
              <a:rPr lang="ru-RU" sz="2400" dirty="0" err="1"/>
              <a:t>вигляді</a:t>
            </a:r>
            <a:r>
              <a:rPr lang="ru-RU" sz="2400" dirty="0"/>
              <a:t> </a:t>
            </a:r>
            <a:r>
              <a:rPr lang="ru-RU" sz="2400" dirty="0" err="1"/>
              <a:t>подають</a:t>
            </a:r>
            <a:r>
              <a:rPr lang="ru-RU" sz="2400" dirty="0"/>
              <a:t>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у </a:t>
            </a:r>
            <a:r>
              <a:rPr lang="ru-RU" sz="2400" dirty="0"/>
              <a:t>першу </a:t>
            </a:r>
            <a:r>
              <a:rPr lang="ru-RU" sz="2400" dirty="0" err="1"/>
              <a:t>чергу</a:t>
            </a:r>
            <a:r>
              <a:rPr lang="ru-RU" sz="2400" dirty="0"/>
              <a:t> </a:t>
            </a:r>
            <a:r>
              <a:rPr lang="ru-RU" sz="2400" dirty="0" err="1"/>
              <a:t>дамі</a:t>
            </a:r>
            <a:r>
              <a:rPr lang="ru-RU" sz="2400" dirty="0"/>
              <a:t>, </a:t>
            </a:r>
            <a:r>
              <a:rPr lang="ru-RU" sz="2400" dirty="0" err="1"/>
              <a:t>чоловіку</a:t>
            </a:r>
            <a:r>
              <a:rPr lang="ru-RU" sz="2400" dirty="0"/>
              <a:t> – карту вин.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err="1" smtClean="0"/>
              <a:t>Якщо</a:t>
            </a:r>
            <a:r>
              <a:rPr lang="ru-RU" sz="2400" dirty="0" smtClean="0"/>
              <a:t> </a:t>
            </a:r>
            <a:r>
              <a:rPr lang="ru-RU" sz="2400" dirty="0"/>
              <a:t>за столом </a:t>
            </a:r>
            <a:r>
              <a:rPr lang="ru-RU" sz="2400" dirty="0" err="1"/>
              <a:t>сидять</a:t>
            </a:r>
            <a:r>
              <a:rPr lang="ru-RU" sz="2400" dirty="0"/>
              <a:t> </a:t>
            </a:r>
            <a:r>
              <a:rPr lang="ru-RU" sz="2400" dirty="0" err="1"/>
              <a:t>кілька</a:t>
            </a:r>
            <a:r>
              <a:rPr lang="ru-RU" sz="2400" dirty="0"/>
              <a:t> людей, </a:t>
            </a:r>
            <a:r>
              <a:rPr lang="ru-RU" sz="2400" dirty="0" smtClean="0"/>
              <a:t>то</a:t>
            </a:r>
          </a:p>
          <a:p>
            <a:pPr marL="0" indent="0">
              <a:buNone/>
            </a:pPr>
            <a:r>
              <a:rPr lang="ru-RU" sz="2400" dirty="0" smtClean="0"/>
              <a:t> </a:t>
            </a:r>
            <a:r>
              <a:rPr lang="ru-RU" sz="2400" dirty="0" err="1"/>
              <a:t>перевага</a:t>
            </a:r>
            <a:r>
              <a:rPr lang="ru-RU" sz="2400" dirty="0"/>
              <a:t> </a:t>
            </a:r>
            <a:r>
              <a:rPr lang="ru-RU" sz="2400" dirty="0" err="1"/>
              <a:t>надається</a:t>
            </a:r>
            <a:r>
              <a:rPr lang="ru-RU" sz="2400" dirty="0"/>
              <a:t> старшому. </a:t>
            </a:r>
            <a:endParaRPr lang="uk-UA" sz="2400" dirty="0"/>
          </a:p>
          <a:p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7266" y="469131"/>
            <a:ext cx="2716734" cy="27221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1848" y="4479964"/>
            <a:ext cx="3209544" cy="2138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8983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184" y="230886"/>
            <a:ext cx="8409431" cy="6307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0970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флешка\ілюстрації\приймання замовлення\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496" y="680701"/>
            <a:ext cx="3816850" cy="2580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76" y="3498464"/>
            <a:ext cx="5040560" cy="310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4656" y="332690"/>
            <a:ext cx="48874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Після того, як гості ознайомилися з меню (папка закрита, відкладена убік), офіціант знов підходить до столу (краще з правого боку) і приймає замовлення, за необхідності рекомендує ту чи іншу страву з урахуванням віку гостя, побажання, пори року і тощо</a:t>
            </a:r>
            <a:r>
              <a:rPr lang="uk-UA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2143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6065" y="4334311"/>
            <a:ext cx="3071686" cy="22732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9441" y="137591"/>
            <a:ext cx="4897553" cy="795801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План</a:t>
            </a:r>
            <a:endParaRPr lang="ru-RU" sz="4800" b="1" spc="5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839565" y="2078226"/>
            <a:ext cx="5105400" cy="555625"/>
            <a:chOff x="1248" y="2030"/>
            <a:chExt cx="3216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2011" y="2052"/>
              <a:ext cx="236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endParaRPr lang="en-US" sz="2400" dirty="0"/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/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750665" y="3066375"/>
            <a:ext cx="5283200" cy="555625"/>
            <a:chOff x="1248" y="2640"/>
            <a:chExt cx="3328" cy="350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1736" y="2654"/>
              <a:ext cx="2840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400" dirty="0" err="1" smtClean="0"/>
                <a:t>Види</a:t>
              </a:r>
              <a:r>
                <a:rPr lang="ru-RU" sz="2400" dirty="0" smtClean="0"/>
                <a:t> </a:t>
              </a:r>
              <a:r>
                <a:rPr lang="ru-RU" sz="2400" dirty="0"/>
                <a:t>та </a:t>
              </a:r>
              <a:r>
                <a:rPr lang="ru-RU" sz="2400" dirty="0" err="1"/>
                <a:t>способи</a:t>
              </a:r>
              <a:r>
                <a:rPr lang="ru-RU" sz="2400" dirty="0"/>
                <a:t> </a:t>
              </a:r>
              <a:r>
                <a:rPr lang="ru-RU" sz="2400" dirty="0" err="1"/>
                <a:t>обслуговування</a:t>
              </a:r>
              <a:endParaRPr lang="en-US" sz="2400" dirty="0"/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/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662099" y="4005311"/>
            <a:ext cx="7434263" cy="1200151"/>
            <a:chOff x="1248" y="3123"/>
            <a:chExt cx="4683" cy="756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1736" y="3123"/>
              <a:ext cx="4195" cy="7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400" dirty="0" err="1"/>
                <a:t>Технологічний</a:t>
              </a:r>
              <a:r>
                <a:rPr lang="ru-RU" sz="2400" dirty="0"/>
                <a:t> </a:t>
              </a:r>
              <a:r>
                <a:rPr lang="ru-RU" sz="2400" dirty="0" err="1"/>
                <a:t>процес</a:t>
              </a:r>
              <a:r>
                <a:rPr lang="ru-RU" sz="2400" dirty="0"/>
                <a:t> </a:t>
              </a:r>
              <a:r>
                <a:rPr lang="ru-RU" sz="2400" dirty="0" err="1"/>
                <a:t>обслуговування</a:t>
              </a:r>
              <a:r>
                <a:rPr lang="ru-RU" sz="2400" dirty="0"/>
                <a:t> гостей в </a:t>
              </a:r>
              <a:r>
                <a:rPr lang="ru-RU" sz="2400" dirty="0" smtClean="0"/>
                <a:t>ресторанах. </a:t>
              </a:r>
              <a:r>
                <a:rPr lang="ru-RU" sz="2400" dirty="0" err="1" smtClean="0"/>
                <a:t>Методи</a:t>
              </a:r>
              <a:r>
                <a:rPr lang="ru-RU" sz="2400" dirty="0" smtClean="0"/>
                <a:t> продаж</a:t>
              </a:r>
            </a:p>
            <a:p>
              <a:endParaRPr lang="en-US" sz="2400" dirty="0"/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/>
                <a:t>3</a:t>
              </a: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1613598" y="2100451"/>
            <a:ext cx="5888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/>
              <a:t>Основні</a:t>
            </a:r>
            <a:r>
              <a:rPr lang="ru-RU" sz="2400" dirty="0"/>
              <a:t> </a:t>
            </a:r>
            <a:r>
              <a:rPr lang="ru-RU" sz="2400" dirty="0" err="1"/>
              <a:t>методи</a:t>
            </a:r>
            <a:r>
              <a:rPr lang="ru-RU" sz="2400" dirty="0"/>
              <a:t> та </a:t>
            </a:r>
            <a:r>
              <a:rPr lang="ru-RU" sz="2400" dirty="0" err="1"/>
              <a:t>форми</a:t>
            </a:r>
            <a:r>
              <a:rPr lang="ru-RU" sz="2400" dirty="0"/>
              <a:t> </a:t>
            </a:r>
            <a:r>
              <a:rPr lang="ru-RU" sz="2400" dirty="0" err="1" smtClean="0"/>
              <a:t>обслуговування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8882" y="691769"/>
            <a:ext cx="8588502" cy="4351338"/>
          </a:xfrm>
        </p:spPr>
        <p:txBody>
          <a:bodyPr/>
          <a:lstStyle/>
          <a:p>
            <a:r>
              <a:rPr lang="ru-RU" sz="2400" dirty="0" smtClean="0"/>
              <a:t>3. </a:t>
            </a:r>
            <a:r>
              <a:rPr lang="ru-RU" sz="2400" b="1" dirty="0"/>
              <a:t>П</a:t>
            </a:r>
            <a:r>
              <a:rPr lang="ru-RU" sz="2400" b="1" dirty="0" smtClean="0"/>
              <a:t>ередача </a:t>
            </a:r>
            <a:r>
              <a:rPr lang="ru-RU" sz="2400" b="1" dirty="0" err="1"/>
              <a:t>замовлень</a:t>
            </a:r>
            <a:r>
              <a:rPr lang="ru-RU" sz="2400" b="1" dirty="0"/>
              <a:t> на </a:t>
            </a:r>
            <a:r>
              <a:rPr lang="ru-RU" sz="2400" b="1" dirty="0" err="1" smtClean="0"/>
              <a:t>виробництво</a:t>
            </a:r>
            <a:r>
              <a:rPr lang="ru-RU" sz="2400" dirty="0" smtClean="0"/>
              <a:t>.</a:t>
            </a:r>
          </a:p>
          <a:p>
            <a:r>
              <a:rPr lang="ru-RU" sz="2400" dirty="0"/>
              <a:t>4. </a:t>
            </a:r>
            <a:r>
              <a:rPr lang="ru-RU" sz="2400" b="1" dirty="0" err="1"/>
              <a:t>Одержання</a:t>
            </a:r>
            <a:r>
              <a:rPr lang="ru-RU" sz="2400" b="1" dirty="0"/>
              <a:t> і подача </a:t>
            </a:r>
            <a:r>
              <a:rPr lang="ru-RU" sz="2400" b="1" dirty="0" err="1"/>
              <a:t>замовлення</a:t>
            </a:r>
            <a:r>
              <a:rPr lang="ru-RU" sz="2400" b="1" dirty="0"/>
              <a:t>. </a:t>
            </a:r>
            <a:r>
              <a:rPr lang="ru-RU" sz="2400" dirty="0"/>
              <a:t>Подача </a:t>
            </a:r>
            <a:r>
              <a:rPr lang="ru-RU" sz="2400" dirty="0" err="1"/>
              <a:t>замовлення</a:t>
            </a:r>
            <a:r>
              <a:rPr lang="ru-RU" sz="2400" dirty="0"/>
              <a:t> (</a:t>
            </a:r>
            <a:r>
              <a:rPr lang="ru-RU" sz="2400" dirty="0" err="1"/>
              <a:t>виконується</a:t>
            </a:r>
            <a:r>
              <a:rPr lang="ru-RU" sz="2400" dirty="0"/>
              <a:t> </a:t>
            </a:r>
            <a:r>
              <a:rPr lang="ru-RU" sz="2400" dirty="0" err="1"/>
              <a:t>раніше</a:t>
            </a:r>
            <a:r>
              <a:rPr lang="ru-RU" sz="2400" dirty="0"/>
              <a:t> </a:t>
            </a:r>
            <a:r>
              <a:rPr lang="ru-RU" sz="2400" dirty="0" err="1"/>
              <a:t>означеними</a:t>
            </a:r>
            <a:r>
              <a:rPr lang="ru-RU" sz="2400" dirty="0"/>
              <a:t> способами). </a:t>
            </a:r>
            <a:r>
              <a:rPr lang="ru-RU" sz="2400" dirty="0" err="1"/>
              <a:t>Спочатку</a:t>
            </a:r>
            <a:r>
              <a:rPr lang="ru-RU" sz="2400" dirty="0"/>
              <a:t> </a:t>
            </a:r>
            <a:r>
              <a:rPr lang="ru-RU" sz="2400" dirty="0" err="1"/>
              <a:t>подаються</a:t>
            </a:r>
            <a:r>
              <a:rPr lang="ru-RU" sz="2400" dirty="0"/>
              <a:t> </a:t>
            </a:r>
            <a:r>
              <a:rPr lang="ru-RU" sz="2400" dirty="0" err="1"/>
              <a:t>салати</a:t>
            </a:r>
            <a:r>
              <a:rPr lang="ru-RU" sz="2400" dirty="0"/>
              <a:t> та закуски, </a:t>
            </a:r>
            <a:r>
              <a:rPr lang="ru-RU" sz="2400" dirty="0" err="1"/>
              <a:t>після</a:t>
            </a:r>
            <a:r>
              <a:rPr lang="ru-RU" sz="2400" dirty="0"/>
              <a:t> </a:t>
            </a:r>
            <a:r>
              <a:rPr lang="ru-RU" sz="2400" dirty="0" err="1"/>
              <a:t>перші</a:t>
            </a:r>
            <a:r>
              <a:rPr lang="ru-RU" sz="2400" dirty="0"/>
              <a:t> страви, </a:t>
            </a:r>
            <a:r>
              <a:rPr lang="ru-RU" sz="2400" dirty="0" err="1"/>
              <a:t>гаряче</a:t>
            </a:r>
            <a:r>
              <a:rPr lang="ru-RU" sz="2400" dirty="0"/>
              <a:t>, а </a:t>
            </a:r>
            <a:r>
              <a:rPr lang="ru-RU" sz="2400" dirty="0" err="1"/>
              <a:t>потім</a:t>
            </a:r>
            <a:r>
              <a:rPr lang="ru-RU" sz="2400" dirty="0"/>
              <a:t> </a:t>
            </a:r>
            <a:r>
              <a:rPr lang="ru-RU" sz="2400" dirty="0" err="1"/>
              <a:t>десерти</a:t>
            </a:r>
            <a:r>
              <a:rPr lang="ru-RU" sz="2400" dirty="0"/>
              <a:t>, але </a:t>
            </a:r>
            <a:r>
              <a:rPr lang="ru-RU" sz="2400" dirty="0" err="1"/>
              <a:t>завжди</a:t>
            </a:r>
            <a:r>
              <a:rPr lang="ru-RU" sz="2400" dirty="0"/>
              <a:t> </a:t>
            </a:r>
            <a:r>
              <a:rPr lang="ru-RU" sz="2400" dirty="0" err="1"/>
              <a:t>потрібно</a:t>
            </a:r>
            <a:r>
              <a:rPr lang="ru-RU" sz="2400" dirty="0"/>
              <a:t> </a:t>
            </a:r>
            <a:r>
              <a:rPr lang="ru-RU" sz="2400" dirty="0" err="1"/>
              <a:t>запитати</a:t>
            </a:r>
            <a:r>
              <a:rPr lang="ru-RU" sz="2400" dirty="0"/>
              <a:t> </a:t>
            </a:r>
            <a:r>
              <a:rPr lang="ru-RU" sz="2400" dirty="0" err="1"/>
              <a:t>клієнта</a:t>
            </a:r>
            <a:r>
              <a:rPr lang="ru-RU" sz="2400" dirty="0"/>
              <a:t> в </a:t>
            </a:r>
            <a:r>
              <a:rPr lang="ru-RU" sz="2400" dirty="0" err="1" smtClean="0"/>
              <a:t>якій</a:t>
            </a:r>
            <a:r>
              <a:rPr lang="ru-RU" sz="2400" dirty="0" smtClean="0"/>
              <a:t> </a:t>
            </a:r>
            <a:r>
              <a:rPr lang="ru-RU" sz="2400" dirty="0" err="1" smtClean="0"/>
              <a:t>послідовності</a:t>
            </a:r>
            <a:r>
              <a:rPr lang="ru-RU" sz="2400" dirty="0" smtClean="0"/>
              <a:t> </a:t>
            </a:r>
            <a:r>
              <a:rPr lang="ru-RU" sz="2400" dirty="0" err="1"/>
              <a:t>подавати</a:t>
            </a:r>
            <a:r>
              <a:rPr lang="ru-RU" sz="2400" dirty="0"/>
              <a:t> страви</a:t>
            </a:r>
            <a:r>
              <a:rPr lang="ru-RU" sz="2400" dirty="0" smtClean="0"/>
              <a:t>.</a:t>
            </a:r>
          </a:p>
          <a:p>
            <a:r>
              <a:rPr lang="ru-RU" sz="2400" b="1" dirty="0" smtClean="0"/>
              <a:t>Правила </a:t>
            </a:r>
            <a:r>
              <a:rPr lang="ru-RU" sz="2400" b="1" dirty="0" err="1" smtClean="0"/>
              <a:t>роботи</a:t>
            </a:r>
            <a:r>
              <a:rPr lang="ru-RU" sz="2400" b="1" dirty="0" smtClean="0"/>
              <a:t> з </a:t>
            </a:r>
            <a:r>
              <a:rPr lang="ru-RU" sz="2400" b="1" dirty="0" err="1" smtClean="0"/>
              <a:t>підносом</a:t>
            </a:r>
            <a:r>
              <a:rPr lang="ru-RU" sz="2400" b="1" dirty="0" smtClean="0"/>
              <a:t>:</a:t>
            </a:r>
          </a:p>
          <a:p>
            <a:r>
              <a:rPr lang="ru-RU" u="sng" dirty="0"/>
              <a:t>ПРАВИЛО № 1</a:t>
            </a:r>
          </a:p>
          <a:p>
            <a:r>
              <a:rPr lang="ru-RU" dirty="0"/>
              <a:t>Страви і </a:t>
            </a:r>
            <a:r>
              <a:rPr lang="ru-RU" dirty="0" err="1"/>
              <a:t>напої</a:t>
            </a:r>
            <a:r>
              <a:rPr lang="ru-RU" dirty="0"/>
              <a:t> </a:t>
            </a:r>
            <a:r>
              <a:rPr lang="ru-RU" dirty="0" err="1"/>
              <a:t>встановлюють</a:t>
            </a:r>
            <a:r>
              <a:rPr lang="ru-RU" dirty="0"/>
              <a:t> на </a:t>
            </a:r>
            <a:r>
              <a:rPr lang="ru-RU" dirty="0" err="1"/>
              <a:t>підносі</a:t>
            </a:r>
            <a:r>
              <a:rPr lang="ru-RU" dirty="0"/>
              <a:t> в </a:t>
            </a:r>
            <a:r>
              <a:rPr lang="ru-RU" dirty="0" err="1"/>
              <a:t>такий</a:t>
            </a:r>
            <a:r>
              <a:rPr lang="ru-RU" dirty="0"/>
              <a:t> </a:t>
            </a:r>
            <a:r>
              <a:rPr lang="ru-RU" dirty="0" err="1"/>
              <a:t>спосіб</a:t>
            </a:r>
            <a:r>
              <a:rPr lang="ru-RU" dirty="0"/>
              <a:t>: </a:t>
            </a:r>
            <a:r>
              <a:rPr lang="ru-RU" dirty="0" err="1"/>
              <a:t>більш</a:t>
            </a:r>
            <a:r>
              <a:rPr lang="ru-RU" dirty="0"/>
              <a:t> </a:t>
            </a:r>
            <a:r>
              <a:rPr lang="ru-RU" dirty="0" err="1"/>
              <a:t>важкі</a:t>
            </a:r>
            <a:r>
              <a:rPr lang="ru-RU" dirty="0"/>
              <a:t> </a:t>
            </a:r>
            <a:r>
              <a:rPr lang="ru-RU" dirty="0" err="1"/>
              <a:t>предмети</a:t>
            </a:r>
            <a:r>
              <a:rPr lang="ru-RU" dirty="0"/>
              <a:t> </a:t>
            </a:r>
            <a:r>
              <a:rPr lang="ru-RU" dirty="0" err="1"/>
              <a:t>повинні</a:t>
            </a:r>
            <a:r>
              <a:rPr lang="ru-RU" dirty="0"/>
              <a:t> </a:t>
            </a:r>
            <a:r>
              <a:rPr lang="ru-RU" dirty="0" err="1"/>
              <a:t>знаходитися</a:t>
            </a:r>
            <a:r>
              <a:rPr lang="ru-RU" dirty="0"/>
              <a:t> </a:t>
            </a:r>
            <a:r>
              <a:rPr lang="ru-RU" dirty="0" err="1"/>
              <a:t>ближче</a:t>
            </a:r>
            <a:r>
              <a:rPr lang="ru-RU" dirty="0"/>
              <a:t> до </a:t>
            </a:r>
            <a:r>
              <a:rPr lang="ru-RU" dirty="0" err="1"/>
              <a:t>офіціанта</a:t>
            </a:r>
            <a:r>
              <a:rPr lang="ru-RU" dirty="0"/>
              <a:t>, а </a:t>
            </a:r>
            <a:r>
              <a:rPr lang="ru-RU" dirty="0" err="1"/>
              <a:t>високі</a:t>
            </a:r>
            <a:r>
              <a:rPr lang="ru-RU" dirty="0"/>
              <a:t> - в </a:t>
            </a:r>
            <a:r>
              <a:rPr lang="ru-RU" dirty="0" err="1"/>
              <a:t>центрі</a:t>
            </a:r>
            <a:r>
              <a:rPr lang="ru-RU" dirty="0"/>
              <a:t> </a:t>
            </a:r>
            <a:r>
              <a:rPr lang="ru-RU" dirty="0" err="1"/>
              <a:t>підноса</a:t>
            </a:r>
            <a:r>
              <a:rPr lang="ru-RU" dirty="0"/>
              <a:t>.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4207" y="4331097"/>
            <a:ext cx="4755292" cy="23166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9499" y="4331097"/>
            <a:ext cx="2706859" cy="231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000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" y="540068"/>
            <a:ext cx="6479958" cy="4790884"/>
          </a:xfrm>
        </p:spPr>
        <p:txBody>
          <a:bodyPr>
            <a:normAutofit lnSpcReduction="10000"/>
          </a:bodyPr>
          <a:lstStyle/>
          <a:p>
            <a:r>
              <a:rPr lang="ru-RU" u="sng" dirty="0"/>
              <a:t>ПРАВИЛО № 2</a:t>
            </a:r>
          </a:p>
          <a:p>
            <a:r>
              <a:rPr lang="ru-RU" dirty="0" err="1"/>
              <a:t>Піднос</a:t>
            </a:r>
            <a:r>
              <a:rPr lang="ru-RU" dirty="0"/>
              <a:t> треба </a:t>
            </a:r>
            <a:r>
              <a:rPr lang="ru-RU" dirty="0" err="1"/>
              <a:t>тримати</a:t>
            </a:r>
            <a:r>
              <a:rPr lang="ru-RU" dirty="0"/>
              <a:t> на </a:t>
            </a:r>
            <a:r>
              <a:rPr lang="ru-RU" dirty="0" err="1"/>
              <a:t>рівні</a:t>
            </a:r>
            <a:r>
              <a:rPr lang="ru-RU" dirty="0"/>
              <a:t> </a:t>
            </a:r>
            <a:r>
              <a:rPr lang="ru-RU" dirty="0" err="1"/>
              <a:t>груді</a:t>
            </a:r>
            <a:r>
              <a:rPr lang="ru-RU" dirty="0"/>
              <a:t> та не </a:t>
            </a:r>
            <a:r>
              <a:rPr lang="ru-RU" dirty="0" err="1"/>
              <a:t>можна</a:t>
            </a:r>
            <a:r>
              <a:rPr lang="ru-RU" dirty="0"/>
              <a:t> </a:t>
            </a:r>
            <a:r>
              <a:rPr lang="ru-RU" dirty="0" err="1"/>
              <a:t>підіймати</a:t>
            </a:r>
            <a:r>
              <a:rPr lang="ru-RU" dirty="0"/>
              <a:t> </a:t>
            </a:r>
            <a:r>
              <a:rPr lang="ru-RU" dirty="0" err="1"/>
              <a:t>вище</a:t>
            </a:r>
            <a:r>
              <a:rPr lang="ru-RU" dirty="0"/>
              <a:t> плеча. </a:t>
            </a:r>
            <a:endParaRPr lang="ru-RU" dirty="0" smtClean="0"/>
          </a:p>
          <a:p>
            <a:r>
              <a:rPr lang="ru-RU" u="sng" dirty="0"/>
              <a:t>ПРАВИЛО № </a:t>
            </a:r>
            <a:r>
              <a:rPr lang="ru-RU" u="sng" dirty="0" smtClean="0"/>
              <a:t>3</a:t>
            </a:r>
            <a:endParaRPr lang="ru-RU" dirty="0"/>
          </a:p>
          <a:p>
            <a:r>
              <a:rPr lang="ru-RU" dirty="0" smtClean="0"/>
              <a:t>Не </a:t>
            </a:r>
            <a:r>
              <a:rPr lang="ru-RU" dirty="0" err="1"/>
              <a:t>можна</a:t>
            </a:r>
            <a:r>
              <a:rPr lang="ru-RU" dirty="0"/>
              <a:t> </a:t>
            </a:r>
            <a:r>
              <a:rPr lang="ru-RU" dirty="0" err="1"/>
              <a:t>ставити</a:t>
            </a:r>
            <a:r>
              <a:rPr lang="ru-RU" dirty="0"/>
              <a:t> </a:t>
            </a:r>
            <a:r>
              <a:rPr lang="ru-RU" dirty="0" err="1"/>
              <a:t>підніс</a:t>
            </a:r>
            <a:r>
              <a:rPr lang="ru-RU" dirty="0"/>
              <a:t> на </a:t>
            </a:r>
            <a:r>
              <a:rPr lang="ru-RU" dirty="0" err="1"/>
              <a:t>стіл</a:t>
            </a:r>
            <a:r>
              <a:rPr lang="ru-RU" dirty="0"/>
              <a:t>, </a:t>
            </a:r>
            <a:r>
              <a:rPr lang="ru-RU" dirty="0" smtClean="0"/>
              <a:t>де </a:t>
            </a:r>
            <a:r>
              <a:rPr lang="ru-RU" dirty="0" err="1" smtClean="0"/>
              <a:t>сидять</a:t>
            </a:r>
            <a:r>
              <a:rPr lang="ru-RU" dirty="0" smtClean="0"/>
              <a:t> </a:t>
            </a:r>
            <a:r>
              <a:rPr lang="ru-RU" dirty="0" err="1"/>
              <a:t>гості</a:t>
            </a:r>
            <a:r>
              <a:rPr lang="ru-RU" dirty="0"/>
              <a:t>.</a:t>
            </a:r>
          </a:p>
          <a:p>
            <a:r>
              <a:rPr lang="ru-RU" u="sng" dirty="0"/>
              <a:t>ПРАВИЛО № </a:t>
            </a:r>
            <a:r>
              <a:rPr lang="ru-RU" u="sng" dirty="0" smtClean="0"/>
              <a:t>4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Не </a:t>
            </a:r>
            <a:r>
              <a:rPr lang="ru-RU" dirty="0" err="1"/>
              <a:t>можна</a:t>
            </a:r>
            <a:r>
              <a:rPr lang="ru-RU" dirty="0"/>
              <a:t> </a:t>
            </a:r>
            <a:r>
              <a:rPr lang="ru-RU" dirty="0" err="1"/>
              <a:t>носити</a:t>
            </a:r>
            <a:r>
              <a:rPr lang="ru-RU" dirty="0"/>
              <a:t> </a:t>
            </a:r>
            <a:r>
              <a:rPr lang="uk-UA" dirty="0" smtClean="0"/>
              <a:t>підніс</a:t>
            </a:r>
            <a:r>
              <a:rPr lang="ru-RU" dirty="0" smtClean="0"/>
              <a:t> </a:t>
            </a:r>
            <a:r>
              <a:rPr lang="ru-RU" dirty="0" err="1"/>
              <a:t>під</a:t>
            </a:r>
            <a:r>
              <a:rPr lang="ru-RU" dirty="0"/>
              <a:t> рукою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та </a:t>
            </a:r>
            <a:r>
              <a:rPr lang="ru-RU" dirty="0"/>
              <a:t>за </a:t>
            </a:r>
            <a:r>
              <a:rPr lang="ru-RU" dirty="0" smtClean="0"/>
              <a:t>спиною.</a:t>
            </a:r>
          </a:p>
          <a:p>
            <a:pPr marL="0" indent="0">
              <a:buNone/>
            </a:pPr>
            <a:r>
              <a:rPr lang="uk-UA" dirty="0" smtClean="0"/>
              <a:t>5</a:t>
            </a:r>
            <a:r>
              <a:rPr lang="uk-UA" b="1" dirty="0" smtClean="0"/>
              <a:t>. </a:t>
            </a:r>
            <a:r>
              <a:rPr lang="ru-RU" b="1" dirty="0" err="1"/>
              <a:t>Розрахунок</a:t>
            </a:r>
            <a:r>
              <a:rPr lang="ru-RU" b="1" dirty="0"/>
              <a:t> </a:t>
            </a:r>
            <a:r>
              <a:rPr lang="ru-RU" b="1" dirty="0" err="1"/>
              <a:t>замовлення</a:t>
            </a:r>
            <a:r>
              <a:rPr lang="ru-RU" b="1" dirty="0"/>
              <a:t> </a:t>
            </a:r>
            <a:r>
              <a:rPr lang="ru-RU" dirty="0"/>
              <a:t>(</a:t>
            </a:r>
            <a:r>
              <a:rPr lang="ru-RU" dirty="0" err="1" smtClean="0"/>
              <a:t>готівковий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 err="1"/>
              <a:t>або</a:t>
            </a:r>
            <a:r>
              <a:rPr lang="ru-RU" dirty="0"/>
              <a:t> без </a:t>
            </a:r>
            <a:r>
              <a:rPr lang="ru-RU" dirty="0" err="1"/>
              <a:t>готівковий</a:t>
            </a:r>
            <a:r>
              <a:rPr lang="ru-RU" dirty="0"/>
              <a:t>). </a:t>
            </a:r>
            <a:r>
              <a:rPr lang="ru-RU" dirty="0" err="1"/>
              <a:t>Рахунок</a:t>
            </a:r>
            <a:r>
              <a:rPr lang="ru-RU" dirty="0"/>
              <a:t> </a:t>
            </a:r>
            <a:endParaRPr lang="ru-RU" dirty="0" smtClean="0"/>
          </a:p>
          <a:p>
            <a:pPr marL="0" indent="0">
              <a:buNone/>
            </a:pPr>
            <a:r>
              <a:rPr lang="ru-RU" dirty="0" err="1" smtClean="0"/>
              <a:t>подається</a:t>
            </a:r>
            <a:r>
              <a:rPr lang="ru-RU" dirty="0" smtClean="0"/>
              <a:t> </a:t>
            </a:r>
            <a:r>
              <a:rPr lang="ru-RU" dirty="0"/>
              <a:t>за потребою </a:t>
            </a:r>
            <a:r>
              <a:rPr lang="ru-RU" dirty="0" err="1"/>
              <a:t>клієнта</a:t>
            </a:r>
            <a:r>
              <a:rPr lang="ru-RU" dirty="0"/>
              <a:t>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smtClean="0"/>
              <a:t>по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 err="1"/>
              <a:t>закінченню</a:t>
            </a:r>
            <a:r>
              <a:rPr lang="ru-RU" dirty="0"/>
              <a:t> </a:t>
            </a:r>
            <a:r>
              <a:rPr lang="ru-RU" dirty="0" err="1"/>
              <a:t>зміни</a:t>
            </a:r>
            <a:r>
              <a:rPr lang="ru-RU" dirty="0"/>
              <a:t> </a:t>
            </a:r>
            <a:r>
              <a:rPr lang="ru-RU" dirty="0" err="1"/>
              <a:t>офіціанта</a:t>
            </a:r>
            <a:r>
              <a:rPr lang="ru-RU" dirty="0"/>
              <a:t>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7702" y="0"/>
            <a:ext cx="2426298" cy="46331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190" y="4686405"/>
            <a:ext cx="2709858" cy="19752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2243586"/>
            <a:ext cx="2081694" cy="4381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7109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314" y="287085"/>
            <a:ext cx="7886700" cy="549274"/>
          </a:xfrm>
        </p:spPr>
        <p:txBody>
          <a:bodyPr/>
          <a:lstStyle/>
          <a:p>
            <a:r>
              <a:rPr lang="uk-UA" b="1" dirty="0" smtClean="0"/>
              <a:t>Методи продаж у ресторані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4632" y="1380744"/>
            <a:ext cx="4965192" cy="5083304"/>
          </a:xfrm>
        </p:spPr>
        <p:txBody>
          <a:bodyPr>
            <a:normAutofit/>
          </a:bodyPr>
          <a:lstStyle/>
          <a:p>
            <a:r>
              <a:rPr lang="uk-UA" dirty="0" smtClean="0"/>
              <a:t>1. «Кивок </a:t>
            </a:r>
            <a:r>
              <a:rPr lang="uk-UA" dirty="0" err="1" smtClean="0"/>
              <a:t>Салівана</a:t>
            </a:r>
            <a:r>
              <a:rPr lang="uk-UA" dirty="0" smtClean="0"/>
              <a:t>».</a:t>
            </a:r>
          </a:p>
          <a:p>
            <a:r>
              <a:rPr lang="uk-UA" dirty="0" smtClean="0"/>
              <a:t>2. «Принцип </a:t>
            </a:r>
            <a:r>
              <a:rPr lang="uk-UA" dirty="0" err="1" smtClean="0"/>
              <a:t>Штирлиця</a:t>
            </a:r>
            <a:r>
              <a:rPr lang="uk-UA" dirty="0" smtClean="0"/>
              <a:t>» - принцип «першого» та «останнього». </a:t>
            </a:r>
          </a:p>
          <a:p>
            <a:r>
              <a:rPr lang="uk-UA" dirty="0" smtClean="0"/>
              <a:t>3. «Ялинка» - ц</a:t>
            </a:r>
            <a:r>
              <a:rPr lang="ru-RU" dirty="0" smtClean="0"/>
              <a:t>е метод </a:t>
            </a:r>
            <a:r>
              <a:rPr lang="ru-RU" dirty="0" err="1"/>
              <a:t>прийняття</a:t>
            </a:r>
            <a:r>
              <a:rPr lang="ru-RU" dirty="0"/>
              <a:t> </a:t>
            </a:r>
            <a:r>
              <a:rPr lang="ru-RU" dirty="0" err="1" smtClean="0"/>
              <a:t>замовлення</a:t>
            </a:r>
            <a:r>
              <a:rPr lang="ru-RU" dirty="0" smtClean="0"/>
              <a:t>, </a:t>
            </a:r>
            <a:r>
              <a:rPr lang="ru-RU" dirty="0"/>
              <a:t>коли </a:t>
            </a:r>
            <a:r>
              <a:rPr lang="ru-RU" dirty="0" err="1" smtClean="0"/>
              <a:t>офіціант</a:t>
            </a:r>
            <a:r>
              <a:rPr lang="ru-RU" dirty="0" smtClean="0"/>
              <a:t>, </a:t>
            </a:r>
            <a:r>
              <a:rPr lang="ru-RU" dirty="0" err="1"/>
              <a:t>задаючи</a:t>
            </a:r>
            <a:r>
              <a:rPr lang="ru-RU" dirty="0"/>
              <a:t> </a:t>
            </a:r>
            <a:r>
              <a:rPr lang="ru-RU" dirty="0" err="1"/>
              <a:t>уточнюючі</a:t>
            </a:r>
            <a:r>
              <a:rPr lang="ru-RU" dirty="0"/>
              <a:t> </a:t>
            </a:r>
            <a:r>
              <a:rPr lang="ru-RU" dirty="0" err="1"/>
              <a:t>питання</a:t>
            </a:r>
            <a:r>
              <a:rPr lang="ru-RU" dirty="0"/>
              <a:t>, </a:t>
            </a:r>
            <a:r>
              <a:rPr lang="ru-RU" dirty="0" err="1"/>
              <a:t>веде</a:t>
            </a:r>
            <a:r>
              <a:rPr lang="ru-RU" dirty="0"/>
              <a:t> Гостя </a:t>
            </a:r>
            <a:r>
              <a:rPr lang="ru-RU" dirty="0" smtClean="0"/>
              <a:t>по </a:t>
            </a:r>
            <a:r>
              <a:rPr lang="ru-RU" dirty="0"/>
              <a:t>меню, </a:t>
            </a:r>
            <a:r>
              <a:rPr lang="ru-RU" dirty="0" err="1"/>
              <a:t>визначаючи</a:t>
            </a:r>
            <a:r>
              <a:rPr lang="ru-RU" dirty="0"/>
              <a:t> </a:t>
            </a:r>
            <a:r>
              <a:rPr lang="ru-RU" dirty="0" err="1" smtClean="0"/>
              <a:t>його</a:t>
            </a:r>
            <a:r>
              <a:rPr lang="ru-RU" dirty="0" smtClean="0"/>
              <a:t> смак, </a:t>
            </a:r>
            <a:r>
              <a:rPr lang="ru-RU" dirty="0" err="1" smtClean="0"/>
              <a:t>переваги</a:t>
            </a:r>
            <a:r>
              <a:rPr lang="ru-RU" dirty="0" smtClean="0"/>
              <a:t> і </a:t>
            </a:r>
            <a:r>
              <a:rPr lang="ru-RU" dirty="0" err="1" smtClean="0"/>
              <a:t>допомагає</a:t>
            </a:r>
            <a:r>
              <a:rPr lang="ru-RU" dirty="0" smtClean="0"/>
              <a:t> </a:t>
            </a:r>
            <a:r>
              <a:rPr lang="ru-RU" dirty="0" err="1"/>
              <a:t>йому</a:t>
            </a:r>
            <a:r>
              <a:rPr lang="ru-RU" dirty="0"/>
              <a:t> </a:t>
            </a:r>
            <a:r>
              <a:rPr lang="ru-RU" dirty="0" err="1"/>
              <a:t>зробити</a:t>
            </a:r>
            <a:r>
              <a:rPr lang="ru-RU" dirty="0"/>
              <a:t> </a:t>
            </a:r>
            <a:r>
              <a:rPr lang="ru-RU" dirty="0" err="1"/>
              <a:t>вибір</a:t>
            </a:r>
            <a:r>
              <a:rPr lang="ru-RU" dirty="0" smtClean="0"/>
              <a:t>.</a:t>
            </a:r>
          </a:p>
          <a:p>
            <a:r>
              <a:rPr lang="uk-UA" dirty="0" smtClean="0"/>
              <a:t>4. «Ланцюжок».</a:t>
            </a:r>
          </a:p>
          <a:p>
            <a:r>
              <a:rPr lang="uk-UA" dirty="0" smtClean="0"/>
              <a:t>5. «Кольоровий опис».</a:t>
            </a:r>
          </a:p>
          <a:p>
            <a:r>
              <a:rPr lang="uk-UA" dirty="0" smtClean="0"/>
              <a:t>Щодо напоїв:</a:t>
            </a:r>
          </a:p>
          <a:p>
            <a:r>
              <a:rPr lang="uk-UA" dirty="0" smtClean="0"/>
              <a:t>1. «Вибір без вибору».</a:t>
            </a:r>
          </a:p>
          <a:p>
            <a:r>
              <a:rPr lang="uk-UA" dirty="0" smtClean="0"/>
              <a:t>2. Подвійний алкоголь.</a:t>
            </a:r>
          </a:p>
          <a:p>
            <a:r>
              <a:rPr lang="uk-UA" dirty="0" smtClean="0"/>
              <a:t>3. Два напої.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9240" y="182880"/>
            <a:ext cx="3794760" cy="6176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5239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890" y="127383"/>
            <a:ext cx="7886700" cy="814450"/>
          </a:xfrm>
        </p:spPr>
        <p:txBody>
          <a:bodyPr>
            <a:normAutofit fontScale="90000"/>
          </a:bodyPr>
          <a:lstStyle/>
          <a:p>
            <a:r>
              <a:rPr lang="ru-RU" b="1" dirty="0" err="1"/>
              <a:t>Чого</a:t>
            </a:r>
            <a:r>
              <a:rPr lang="ru-RU" b="1" dirty="0"/>
              <a:t> не </a:t>
            </a:r>
            <a:r>
              <a:rPr lang="ru-RU" b="1" dirty="0" err="1"/>
              <a:t>слід</a:t>
            </a:r>
            <a:r>
              <a:rPr lang="ru-RU" b="1" dirty="0"/>
              <a:t> </a:t>
            </a:r>
            <a:r>
              <a:rPr lang="ru-RU" b="1" dirty="0" err="1"/>
              <a:t>робити</a:t>
            </a:r>
            <a:r>
              <a:rPr lang="ru-RU" b="1" dirty="0" smtClean="0"/>
              <a:t>:</a:t>
            </a:r>
            <a:br>
              <a:rPr lang="ru-RU" b="1" dirty="0" smtClean="0"/>
            </a:br>
            <a:r>
              <a:rPr lang="ru-RU" b="1" dirty="0" smtClean="0"/>
              <a:t>1. «Сюсюкаться» з гостем  </a:t>
            </a:r>
            <a:endParaRPr lang="ru-RU" b="1" dirty="0"/>
          </a:p>
        </p:txBody>
      </p:sp>
      <p:pic>
        <p:nvPicPr>
          <p:cNvPr id="5" name="суффиксы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40222" y="1231264"/>
            <a:ext cx="6052016" cy="4538599"/>
          </a:xfrm>
        </p:spPr>
      </p:pic>
    </p:spTree>
    <p:extLst>
      <p:ext uri="{BB962C8B-B14F-4D97-AF65-F5344CB8AC3E}">
        <p14:creationId xmlns:p14="http://schemas.microsoft.com/office/powerpoint/2010/main" val="824227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458" y="343663"/>
            <a:ext cx="7886700" cy="869314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Чого не слід робити:</a:t>
            </a:r>
            <a:br>
              <a:rPr lang="uk-UA" b="1" dirty="0" smtClean="0"/>
            </a:br>
            <a:r>
              <a:rPr lang="uk-UA" b="1" dirty="0" smtClean="0"/>
              <a:t>2. Бути агресивним і використовувати</a:t>
            </a:r>
            <a:br>
              <a:rPr lang="uk-UA" b="1" dirty="0" smtClean="0"/>
            </a:br>
            <a:r>
              <a:rPr lang="uk-UA" b="1" dirty="0" smtClean="0"/>
              <a:t>частку «не»</a:t>
            </a:r>
            <a:br>
              <a:rPr lang="uk-UA" b="1" dirty="0" smtClean="0"/>
            </a:br>
            <a:r>
              <a:rPr lang="uk-UA" b="1" dirty="0" smtClean="0"/>
              <a:t> </a:t>
            </a:r>
            <a:endParaRPr lang="ru-RU" b="1" dirty="0"/>
          </a:p>
        </p:txBody>
      </p:sp>
      <p:pic>
        <p:nvPicPr>
          <p:cNvPr id="5" name="официант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7698" y="1478026"/>
            <a:ext cx="7832725" cy="4351338"/>
          </a:xfrm>
        </p:spPr>
      </p:pic>
    </p:spTree>
    <p:extLst>
      <p:ext uri="{BB962C8B-B14F-4D97-AF65-F5344CB8AC3E}">
        <p14:creationId xmlns:p14="http://schemas.microsoft.com/office/powerpoint/2010/main" val="227000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058" y="0"/>
            <a:ext cx="7886700" cy="1325563"/>
          </a:xfrm>
        </p:spPr>
        <p:txBody>
          <a:bodyPr/>
          <a:lstStyle/>
          <a:p>
            <a:r>
              <a:rPr lang="uk-UA" dirty="0" smtClean="0"/>
              <a:t>Чого не слід робити:</a:t>
            </a:r>
            <a:br>
              <a:rPr lang="uk-UA" dirty="0" smtClean="0"/>
            </a:br>
            <a:r>
              <a:rPr lang="uk-UA" dirty="0" smtClean="0"/>
              <a:t>3. «Розстрілювати» гостя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8026" y="1325563"/>
            <a:ext cx="7886700" cy="4351338"/>
          </a:xfrm>
        </p:spPr>
        <p:txBody>
          <a:bodyPr>
            <a:normAutofit/>
          </a:bodyPr>
          <a:lstStyle/>
          <a:p>
            <a:r>
              <a:rPr lang="uk-UA" sz="2400" dirty="0" smtClean="0"/>
              <a:t>Варто пропонувати 2-3 страви, а не все меню одночасно.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8296" y="2230828"/>
            <a:ext cx="4446270" cy="3866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74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4056" y="0"/>
            <a:ext cx="7886700" cy="1325563"/>
          </a:xfrm>
        </p:spPr>
        <p:txBody>
          <a:bodyPr/>
          <a:lstStyle/>
          <a:p>
            <a:r>
              <a:rPr lang="uk-UA" dirty="0" smtClean="0"/>
              <a:t>Гарний-поганий офіціант </a:t>
            </a:r>
            <a:r>
              <a:rPr lang="uk-UA" dirty="0" smtClean="0">
                <a:sym typeface="Wingdings" panose="05000000000000000000" pitchFamily="2" charset="2"/>
              </a:rPr>
              <a:t> </a:t>
            </a:r>
            <a:endParaRPr lang="ru-RU" dirty="0"/>
          </a:p>
        </p:txBody>
      </p:sp>
      <p:pic>
        <p:nvPicPr>
          <p:cNvPr id="4" name="videoplayback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04056" y="1505585"/>
            <a:ext cx="7735888" cy="4351338"/>
          </a:xfrm>
        </p:spPr>
      </p:pic>
    </p:spTree>
    <p:extLst>
      <p:ext uri="{BB962C8B-B14F-4D97-AF65-F5344CB8AC3E}">
        <p14:creationId xmlns:p14="http://schemas.microsoft.com/office/powerpoint/2010/main" val="4084990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6378" y="2687639"/>
            <a:ext cx="3868340" cy="3684588"/>
          </a:xfrm>
        </p:spPr>
        <p:txBody>
          <a:bodyPr/>
          <a:lstStyle/>
          <a:p>
            <a:r>
              <a:rPr lang="ru-RU" dirty="0"/>
              <a:t>- </a:t>
            </a:r>
            <a:r>
              <a:rPr lang="ru-RU" dirty="0" err="1"/>
              <a:t>місця</a:t>
            </a:r>
            <a:r>
              <a:rPr lang="ru-RU" dirty="0"/>
              <a:t> </a:t>
            </a:r>
            <a:r>
              <a:rPr lang="ru-RU" dirty="0" err="1"/>
              <a:t>вживання</a:t>
            </a:r>
            <a:r>
              <a:rPr lang="ru-RU" dirty="0"/>
              <a:t> </a:t>
            </a:r>
            <a:r>
              <a:rPr lang="ru-RU" dirty="0" err="1"/>
              <a:t>їжі</a:t>
            </a:r>
            <a:r>
              <a:rPr lang="ru-RU" dirty="0"/>
              <a:t>;</a:t>
            </a:r>
          </a:p>
          <a:p>
            <a:r>
              <a:rPr lang="ru-RU" dirty="0"/>
              <a:t>- способу </a:t>
            </a:r>
            <a:r>
              <a:rPr lang="ru-RU" dirty="0" err="1"/>
              <a:t>її</a:t>
            </a:r>
            <a:r>
              <a:rPr lang="ru-RU" dirty="0"/>
              <a:t> </a:t>
            </a:r>
            <a:r>
              <a:rPr lang="ru-RU" dirty="0" err="1"/>
              <a:t>отримання</a:t>
            </a:r>
            <a:r>
              <a:rPr lang="ru-RU" dirty="0"/>
              <a:t> і доставки </a:t>
            </a:r>
            <a:r>
              <a:rPr lang="ru-RU" dirty="0" err="1"/>
              <a:t>споживачам</a:t>
            </a:r>
            <a:r>
              <a:rPr lang="ru-RU" dirty="0"/>
              <a:t>;</a:t>
            </a:r>
          </a:p>
          <a:p>
            <a:r>
              <a:rPr lang="ru-RU" dirty="0"/>
              <a:t>- </a:t>
            </a:r>
            <a:r>
              <a:rPr lang="ru-RU" dirty="0" err="1"/>
              <a:t>ступеня</a:t>
            </a:r>
            <a:r>
              <a:rPr lang="ru-RU" dirty="0"/>
              <a:t> </a:t>
            </a:r>
            <a:r>
              <a:rPr lang="ru-RU" dirty="0" err="1"/>
              <a:t>участі</a:t>
            </a:r>
            <a:r>
              <a:rPr lang="ru-RU" dirty="0"/>
              <a:t> персоналу в </a:t>
            </a:r>
            <a:r>
              <a:rPr lang="ru-RU" dirty="0" err="1"/>
              <a:t>обслуговуванні</a:t>
            </a:r>
            <a:r>
              <a:rPr lang="ru-RU" dirty="0"/>
              <a:t>;</a:t>
            </a:r>
          </a:p>
          <a:p>
            <a:r>
              <a:rPr lang="ru-RU" dirty="0"/>
              <a:t>- </a:t>
            </a:r>
            <a:r>
              <a:rPr lang="ru-RU" dirty="0" err="1"/>
              <a:t>інших</a:t>
            </a:r>
            <a:r>
              <a:rPr lang="ru-RU" dirty="0"/>
              <a:t> </a:t>
            </a:r>
            <a:r>
              <a:rPr lang="ru-RU" dirty="0" err="1"/>
              <a:t>факторів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545336"/>
            <a:ext cx="4039362" cy="959739"/>
          </a:xfrm>
        </p:spPr>
        <p:txBody>
          <a:bodyPr>
            <a:normAutofit/>
          </a:bodyPr>
          <a:lstStyle/>
          <a:p>
            <a:r>
              <a:rPr lang="ru-RU" sz="2000" dirty="0" err="1"/>
              <a:t>Вибір</a:t>
            </a:r>
            <a:r>
              <a:rPr lang="ru-RU" sz="2000" dirty="0"/>
              <a:t> </a:t>
            </a:r>
            <a:r>
              <a:rPr lang="ru-RU" sz="2000" dirty="0" err="1"/>
              <a:t>найбільш</a:t>
            </a:r>
            <a:r>
              <a:rPr lang="ru-RU" sz="2000" dirty="0"/>
              <a:t> </a:t>
            </a:r>
            <a:r>
              <a:rPr lang="ru-RU" sz="2000" dirty="0" err="1"/>
              <a:t>раціональних</a:t>
            </a:r>
            <a:r>
              <a:rPr lang="ru-RU" sz="2000" dirty="0"/>
              <a:t> </a:t>
            </a:r>
            <a:r>
              <a:rPr lang="ru-RU" sz="2000" dirty="0" err="1"/>
              <a:t>видів</a:t>
            </a:r>
            <a:r>
              <a:rPr lang="ru-RU" sz="2000" dirty="0"/>
              <a:t>, </a:t>
            </a:r>
            <a:r>
              <a:rPr lang="ru-RU" sz="2000" dirty="0" err="1"/>
              <a:t>методів</a:t>
            </a:r>
            <a:r>
              <a:rPr lang="ru-RU" sz="2000" dirty="0"/>
              <a:t> </a:t>
            </a:r>
            <a:r>
              <a:rPr lang="ru-RU" sz="2000" dirty="0" smtClean="0"/>
              <a:t>і </a:t>
            </a:r>
            <a:r>
              <a:rPr lang="ru-RU" sz="2000" dirty="0"/>
              <a:t>форм </a:t>
            </a:r>
            <a:r>
              <a:rPr lang="ru-RU" sz="2000" dirty="0" err="1"/>
              <a:t>обслуговування</a:t>
            </a:r>
            <a:r>
              <a:rPr lang="ru-RU" sz="2000" dirty="0"/>
              <a:t> </a:t>
            </a:r>
            <a:r>
              <a:rPr lang="ru-RU" sz="2000" dirty="0" err="1"/>
              <a:t>сприяє</a:t>
            </a:r>
            <a:r>
              <a:rPr lang="ru-RU" sz="2000" dirty="0"/>
              <a:t>: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73191" y="2687639"/>
            <a:ext cx="3887391" cy="3684588"/>
          </a:xfrm>
        </p:spPr>
        <p:txBody>
          <a:bodyPr/>
          <a:lstStyle/>
          <a:p>
            <a:r>
              <a:rPr lang="ru-RU" dirty="0"/>
              <a:t>- </a:t>
            </a:r>
            <a:r>
              <a:rPr lang="ru-RU" dirty="0" err="1"/>
              <a:t>більш</a:t>
            </a:r>
            <a:r>
              <a:rPr lang="ru-RU" dirty="0"/>
              <a:t> </a:t>
            </a:r>
            <a:r>
              <a:rPr lang="ru-RU" dirty="0" err="1"/>
              <a:t>повному</a:t>
            </a:r>
            <a:r>
              <a:rPr lang="ru-RU" dirty="0"/>
              <a:t> </a:t>
            </a:r>
            <a:r>
              <a:rPr lang="ru-RU" dirty="0" err="1"/>
              <a:t>задоволенню</a:t>
            </a:r>
            <a:r>
              <a:rPr lang="ru-RU" dirty="0"/>
              <a:t> </a:t>
            </a:r>
            <a:r>
              <a:rPr lang="ru-RU" dirty="0" err="1"/>
              <a:t>попиту</a:t>
            </a:r>
            <a:r>
              <a:rPr lang="ru-RU" dirty="0"/>
              <a:t> </a:t>
            </a:r>
            <a:r>
              <a:rPr lang="ru-RU" dirty="0" err="1"/>
              <a:t>споживачів</a:t>
            </a:r>
            <a:r>
              <a:rPr lang="ru-RU" dirty="0"/>
              <a:t>;</a:t>
            </a:r>
          </a:p>
          <a:p>
            <a:r>
              <a:rPr lang="ru-RU" dirty="0"/>
              <a:t>- </a:t>
            </a:r>
            <a:r>
              <a:rPr lang="ru-RU" dirty="0" err="1"/>
              <a:t>поліпшенню</a:t>
            </a:r>
            <a:r>
              <a:rPr lang="ru-RU" dirty="0"/>
              <a:t> </a:t>
            </a:r>
            <a:r>
              <a:rPr lang="ru-RU" dirty="0" err="1"/>
              <a:t>культури</a:t>
            </a:r>
            <a:r>
              <a:rPr lang="ru-RU" dirty="0"/>
              <a:t> </a:t>
            </a:r>
            <a:r>
              <a:rPr lang="ru-RU" dirty="0" err="1"/>
              <a:t>обслуговування</a:t>
            </a:r>
            <a:r>
              <a:rPr lang="ru-RU" dirty="0"/>
              <a:t>;</a:t>
            </a:r>
          </a:p>
          <a:p>
            <a:r>
              <a:rPr lang="ru-RU" dirty="0"/>
              <a:t>- </a:t>
            </a:r>
            <a:r>
              <a:rPr lang="ru-RU" dirty="0" err="1"/>
              <a:t>підвищенню</a:t>
            </a:r>
            <a:r>
              <a:rPr lang="ru-RU" dirty="0"/>
              <a:t> </a:t>
            </a:r>
            <a:r>
              <a:rPr lang="ru-RU" dirty="0" err="1"/>
              <a:t>ефективності</a:t>
            </a:r>
            <a:r>
              <a:rPr lang="ru-RU" dirty="0"/>
              <a:t> </a:t>
            </a:r>
            <a:r>
              <a:rPr lang="ru-RU" dirty="0" err="1"/>
              <a:t>використання</a:t>
            </a:r>
            <a:r>
              <a:rPr lang="ru-RU" dirty="0"/>
              <a:t> МТБ ЗРГ;</a:t>
            </a:r>
          </a:p>
          <a:p>
            <a:r>
              <a:rPr lang="ru-RU" dirty="0"/>
              <a:t>- </a:t>
            </a:r>
            <a:r>
              <a:rPr lang="ru-RU" dirty="0" err="1"/>
              <a:t>підвищенню</a:t>
            </a:r>
            <a:r>
              <a:rPr lang="ru-RU" dirty="0"/>
              <a:t> </a:t>
            </a:r>
            <a:r>
              <a:rPr lang="ru-RU" dirty="0" err="1"/>
              <a:t>продуктивності</a:t>
            </a:r>
            <a:r>
              <a:rPr lang="ru-RU" dirty="0"/>
              <a:t> </a:t>
            </a:r>
            <a:r>
              <a:rPr lang="ru-RU" dirty="0" err="1"/>
              <a:t>праці</a:t>
            </a:r>
            <a:r>
              <a:rPr lang="ru-RU" dirty="0"/>
              <a:t> персоналу ЗРГ.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7" name="Заголовок 1"/>
          <p:cNvSpPr>
            <a:spLocks noGrp="1"/>
          </p:cNvSpPr>
          <p:nvPr>
            <p:ph type="body" idx="1"/>
          </p:nvPr>
        </p:nvSpPr>
        <p:spPr>
          <a:xfrm>
            <a:off x="237744" y="1681163"/>
            <a:ext cx="4223862" cy="804672"/>
          </a:xfrm>
        </p:spPr>
        <p:txBody>
          <a:bodyPr>
            <a:noAutofit/>
          </a:bodyPr>
          <a:lstStyle/>
          <a:p>
            <a:r>
              <a:rPr lang="ru-RU" sz="2000" dirty="0" err="1"/>
              <a:t>Вибір</a:t>
            </a:r>
            <a:r>
              <a:rPr lang="ru-RU" sz="2000" dirty="0"/>
              <a:t> </a:t>
            </a:r>
            <a:r>
              <a:rPr lang="ru-RU" sz="2000" dirty="0" err="1"/>
              <a:t>найбільш</a:t>
            </a:r>
            <a:r>
              <a:rPr lang="ru-RU" sz="2000" dirty="0"/>
              <a:t> </a:t>
            </a:r>
            <a:r>
              <a:rPr lang="ru-RU" sz="2000" dirty="0" err="1"/>
              <a:t>раціональних</a:t>
            </a:r>
            <a:r>
              <a:rPr lang="ru-RU" sz="2000" dirty="0"/>
              <a:t> </a:t>
            </a:r>
            <a:r>
              <a:rPr lang="ru-RU" sz="2000" dirty="0" err="1"/>
              <a:t>видів</a:t>
            </a:r>
            <a:r>
              <a:rPr lang="ru-RU" sz="2000" dirty="0"/>
              <a:t>, </a:t>
            </a:r>
            <a:r>
              <a:rPr lang="ru-RU" sz="2000" dirty="0" err="1"/>
              <a:t>методів</a:t>
            </a:r>
            <a:r>
              <a:rPr lang="ru-RU" sz="2000" dirty="0"/>
              <a:t> </a:t>
            </a:r>
            <a:r>
              <a:rPr lang="ru-RU" sz="2000" dirty="0" smtClean="0"/>
              <a:t>і </a:t>
            </a:r>
            <a:r>
              <a:rPr lang="ru-RU" sz="2000" dirty="0"/>
              <a:t>форм </a:t>
            </a:r>
            <a:r>
              <a:rPr lang="ru-RU" sz="2000" dirty="0" err="1"/>
              <a:t>обслуговування</a:t>
            </a:r>
            <a:r>
              <a:rPr lang="ru-RU" sz="2000" dirty="0"/>
              <a:t> </a:t>
            </a:r>
            <a:r>
              <a:rPr lang="ru-RU" sz="2000" dirty="0" err="1" smtClean="0"/>
              <a:t>залежать</a:t>
            </a:r>
            <a:r>
              <a:rPr lang="ru-RU" sz="2000" dirty="0" smtClean="0"/>
              <a:t> </a:t>
            </a:r>
            <a:r>
              <a:rPr lang="ru-RU" sz="2000" dirty="0" err="1" smtClean="0"/>
              <a:t>від</a:t>
            </a:r>
            <a:r>
              <a:rPr lang="ru-RU" sz="2000" dirty="0" smtClean="0"/>
              <a:t>: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3392957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2074" y="2506662"/>
            <a:ext cx="7886700" cy="4351338"/>
          </a:xfrm>
        </p:spPr>
        <p:txBody>
          <a:bodyPr/>
          <a:lstStyle/>
          <a:p>
            <a:r>
              <a:rPr lang="ru-RU" sz="2400" dirty="0" smtClean="0"/>
              <a:t> </a:t>
            </a:r>
            <a:r>
              <a:rPr lang="ru-RU" sz="2400" dirty="0" err="1"/>
              <a:t>зі</a:t>
            </a:r>
            <a:r>
              <a:rPr lang="ru-RU" sz="2400" dirty="0"/>
              <a:t> </a:t>
            </a:r>
            <a:r>
              <a:rPr lang="ru-RU" sz="2400" dirty="0" err="1"/>
              <a:t>споживанням</a:t>
            </a:r>
            <a:r>
              <a:rPr lang="ru-RU" sz="2400" dirty="0"/>
              <a:t> </a:t>
            </a:r>
            <a:r>
              <a:rPr lang="ru-RU" sz="2400" dirty="0" err="1"/>
              <a:t>продукції</a:t>
            </a:r>
            <a:r>
              <a:rPr lang="ru-RU" sz="2400" dirty="0"/>
              <a:t> </a:t>
            </a:r>
            <a:r>
              <a:rPr lang="ru-RU" sz="2400" dirty="0" err="1"/>
              <a:t>безпосередньо</a:t>
            </a:r>
            <a:r>
              <a:rPr lang="ru-RU" sz="2400" dirty="0"/>
              <a:t> в ЗРГ;</a:t>
            </a:r>
          </a:p>
          <a:p>
            <a:r>
              <a:rPr lang="ru-RU" sz="2400" dirty="0" smtClean="0"/>
              <a:t> з </a:t>
            </a:r>
            <a:r>
              <a:rPr lang="ru-RU" sz="2400" dirty="0" err="1"/>
              <a:t>доставкою</a:t>
            </a:r>
            <a:r>
              <a:rPr lang="ru-RU" sz="2400" dirty="0"/>
              <a:t> та </a:t>
            </a:r>
            <a:r>
              <a:rPr lang="ru-RU" sz="2400" dirty="0" err="1"/>
              <a:t>реалізацією</a:t>
            </a:r>
            <a:r>
              <a:rPr lang="ru-RU" sz="2400" dirty="0"/>
              <a:t> </a:t>
            </a:r>
            <a:r>
              <a:rPr lang="ru-RU" sz="2400" dirty="0" err="1"/>
              <a:t>кулінарної</a:t>
            </a:r>
            <a:r>
              <a:rPr lang="ru-RU" sz="2400" dirty="0"/>
              <a:t> </a:t>
            </a:r>
            <a:r>
              <a:rPr lang="ru-RU" sz="2400" dirty="0" err="1"/>
              <a:t>продукції</a:t>
            </a:r>
            <a:r>
              <a:rPr lang="ru-RU" sz="2400" dirty="0"/>
              <a:t> для </a:t>
            </a:r>
            <a:r>
              <a:rPr lang="ru-RU" sz="2400" dirty="0" err="1"/>
              <a:t>споживання</a:t>
            </a:r>
            <a:r>
              <a:rPr lang="ru-RU" sz="2400" dirty="0"/>
              <a:t> за </a:t>
            </a:r>
            <a:r>
              <a:rPr lang="ru-RU" sz="2400" dirty="0" err="1"/>
              <a:t>місцем</a:t>
            </a:r>
            <a:r>
              <a:rPr lang="ru-RU" sz="2400" dirty="0"/>
              <a:t> </a:t>
            </a:r>
            <a:r>
              <a:rPr lang="ru-RU" sz="2400" dirty="0" err="1"/>
              <a:t>роботи</a:t>
            </a:r>
            <a:r>
              <a:rPr lang="ru-RU" sz="2400" dirty="0"/>
              <a:t>, </a:t>
            </a:r>
            <a:r>
              <a:rPr lang="ru-RU" sz="2400" dirty="0" err="1"/>
              <a:t>навчання</a:t>
            </a:r>
            <a:r>
              <a:rPr lang="ru-RU" sz="2400" dirty="0"/>
              <a:t>, </a:t>
            </a:r>
            <a:r>
              <a:rPr lang="ru-RU" sz="2400" dirty="0" err="1"/>
              <a:t>відпочинку</a:t>
            </a:r>
            <a:r>
              <a:rPr lang="ru-RU" sz="2400" dirty="0"/>
              <a:t>, </a:t>
            </a:r>
            <a:r>
              <a:rPr lang="ru-RU" sz="2400" dirty="0" err="1"/>
              <a:t>дозвілля</a:t>
            </a:r>
            <a:r>
              <a:rPr lang="ru-RU" sz="2400" dirty="0"/>
              <a:t>, на </a:t>
            </a:r>
            <a:r>
              <a:rPr lang="ru-RU" sz="2400" dirty="0" err="1"/>
              <a:t>транспорті</a:t>
            </a:r>
            <a:r>
              <a:rPr lang="ru-RU" sz="2400" dirty="0"/>
              <a:t>;</a:t>
            </a:r>
          </a:p>
          <a:p>
            <a:r>
              <a:rPr lang="ru-RU" sz="2400" dirty="0" smtClean="0"/>
              <a:t> </a:t>
            </a:r>
            <a:r>
              <a:rPr lang="ru-RU" sz="2400" dirty="0" err="1"/>
              <a:t>зі</a:t>
            </a:r>
            <a:r>
              <a:rPr lang="ru-RU" sz="2400" dirty="0"/>
              <a:t> </a:t>
            </a:r>
            <a:r>
              <a:rPr lang="ru-RU" sz="2400" dirty="0" err="1"/>
              <a:t>споживанням</a:t>
            </a:r>
            <a:r>
              <a:rPr lang="ru-RU" sz="2400" dirty="0"/>
              <a:t> </a:t>
            </a:r>
            <a:r>
              <a:rPr lang="ru-RU" sz="2400" dirty="0" err="1"/>
              <a:t>кулінарної</a:t>
            </a:r>
            <a:r>
              <a:rPr lang="ru-RU" sz="2400" dirty="0"/>
              <a:t> </a:t>
            </a:r>
            <a:r>
              <a:rPr lang="ru-RU" sz="2400" dirty="0" err="1"/>
              <a:t>продукції</a:t>
            </a:r>
            <a:r>
              <a:rPr lang="ru-RU" sz="2400" dirty="0"/>
              <a:t> та </a:t>
            </a:r>
            <a:r>
              <a:rPr lang="ru-RU" sz="2400" dirty="0" err="1"/>
              <a:t>напівфабрикатів</a:t>
            </a:r>
            <a:r>
              <a:rPr lang="ru-RU" sz="2400" dirty="0"/>
              <a:t> </a:t>
            </a:r>
            <a:r>
              <a:rPr lang="ru-RU" sz="2400" dirty="0" err="1" smtClean="0"/>
              <a:t>вдома</a:t>
            </a:r>
            <a:r>
              <a:rPr lang="ru-RU" sz="2400" dirty="0" smtClean="0"/>
              <a:t>.</a:t>
            </a:r>
            <a:endParaRPr lang="ru-RU" sz="2400" dirty="0"/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45186" y="1105790"/>
            <a:ext cx="7886700" cy="1325563"/>
          </a:xfrm>
        </p:spPr>
        <p:txBody>
          <a:bodyPr/>
          <a:lstStyle/>
          <a:p>
            <a:r>
              <a:rPr lang="ru-RU" b="1" dirty="0" err="1"/>
              <a:t>Залежно</a:t>
            </a:r>
            <a:r>
              <a:rPr lang="ru-RU" b="1" dirty="0"/>
              <a:t> </a:t>
            </a:r>
            <a:r>
              <a:rPr lang="ru-RU" b="1" dirty="0" err="1"/>
              <a:t>від</a:t>
            </a:r>
            <a:r>
              <a:rPr lang="ru-RU" b="1" dirty="0"/>
              <a:t> </a:t>
            </a:r>
            <a:r>
              <a:rPr lang="ru-RU" b="1" dirty="0" err="1"/>
              <a:t>функцій</a:t>
            </a:r>
            <a:r>
              <a:rPr lang="ru-RU" b="1" dirty="0"/>
              <a:t>, </a:t>
            </a:r>
            <a:r>
              <a:rPr lang="ru-RU" b="1" dirty="0" err="1"/>
              <a:t>що</a:t>
            </a:r>
            <a:r>
              <a:rPr lang="ru-RU" b="1" dirty="0"/>
              <a:t> </a:t>
            </a:r>
            <a:r>
              <a:rPr lang="ru-RU" b="1" dirty="0" err="1"/>
              <a:t>виконує</a:t>
            </a:r>
            <a:r>
              <a:rPr lang="ru-RU" b="1" dirty="0"/>
              <a:t> ЗРГ, </a:t>
            </a:r>
            <a:r>
              <a:rPr lang="ru-RU" b="1" dirty="0" err="1"/>
              <a:t>обслуговування</a:t>
            </a:r>
            <a:r>
              <a:rPr lang="ru-RU" b="1" dirty="0"/>
              <a:t> </a:t>
            </a:r>
            <a:r>
              <a:rPr lang="ru-RU" b="1" dirty="0" err="1"/>
              <a:t>може</a:t>
            </a:r>
            <a:r>
              <a:rPr lang="ru-RU" b="1" dirty="0"/>
              <a:t> </a:t>
            </a:r>
            <a:r>
              <a:rPr lang="ru-RU" b="1" dirty="0" err="1"/>
              <a:t>відбуватися</a:t>
            </a:r>
            <a:r>
              <a:rPr lang="ru-RU" b="1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5732151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594" y="0"/>
            <a:ext cx="7886700" cy="1325563"/>
          </a:xfrm>
        </p:spPr>
        <p:txBody>
          <a:bodyPr/>
          <a:lstStyle/>
          <a:p>
            <a:r>
              <a:rPr lang="ru-RU" b="1" dirty="0"/>
              <a:t>Метод </a:t>
            </a:r>
            <a:r>
              <a:rPr lang="ru-RU" b="1" dirty="0" err="1"/>
              <a:t>обслуговування</a:t>
            </a:r>
            <a:r>
              <a:rPr lang="ru-RU" b="1" dirty="0"/>
              <a:t> </a:t>
            </a:r>
            <a:r>
              <a:rPr lang="ru-RU" b="1" dirty="0" err="1"/>
              <a:t>споживачів</a:t>
            </a:r>
            <a:r>
              <a:rPr lang="ru-RU" b="1" dirty="0"/>
              <a:t> –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err="1" smtClean="0"/>
              <a:t>це</a:t>
            </a:r>
            <a:r>
              <a:rPr lang="ru-RU" b="1" dirty="0" smtClean="0"/>
              <a:t> </a:t>
            </a:r>
            <a:r>
              <a:rPr lang="ru-RU" b="1" dirty="0" err="1"/>
              <a:t>спосіб</a:t>
            </a:r>
            <a:r>
              <a:rPr lang="ru-RU" b="1" dirty="0"/>
              <a:t> </a:t>
            </a:r>
            <a:r>
              <a:rPr lang="ru-RU" b="1" dirty="0" err="1"/>
              <a:t>реалізації</a:t>
            </a:r>
            <a:r>
              <a:rPr lang="ru-RU" b="1" dirty="0"/>
              <a:t> </a:t>
            </a:r>
            <a:r>
              <a:rPr lang="ru-RU" b="1" dirty="0" err="1"/>
              <a:t>продукції</a:t>
            </a:r>
            <a:r>
              <a:rPr lang="ru-RU" b="1" dirty="0"/>
              <a:t> ЗРГ.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1" y="1453897"/>
            <a:ext cx="8481672" cy="4507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5291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882" y="688033"/>
            <a:ext cx="7886700" cy="1325563"/>
          </a:xfrm>
        </p:spPr>
        <p:txBody>
          <a:bodyPr>
            <a:noAutofit/>
          </a:bodyPr>
          <a:lstStyle/>
          <a:p>
            <a:r>
              <a:rPr lang="ru-RU" sz="3200" b="1" dirty="0"/>
              <a:t>Форма </a:t>
            </a:r>
            <a:r>
              <a:rPr lang="ru-RU" sz="3200" b="1" dirty="0" err="1"/>
              <a:t>обслуговування</a:t>
            </a:r>
            <a:r>
              <a:rPr lang="ru-RU" sz="3200" b="1" dirty="0"/>
              <a:t> </a:t>
            </a:r>
            <a:r>
              <a:rPr lang="ru-RU" sz="3200" b="1" dirty="0" err="1"/>
              <a:t>споживачів</a:t>
            </a:r>
            <a:r>
              <a:rPr lang="ru-RU" sz="3200" b="1" dirty="0"/>
              <a:t> – </a:t>
            </a:r>
            <a:r>
              <a:rPr lang="ru-RU" sz="3200" b="1" dirty="0" err="1"/>
              <a:t>організаційний</a:t>
            </a:r>
            <a:r>
              <a:rPr lang="ru-RU" sz="3200" b="1" dirty="0"/>
              <a:t> </a:t>
            </a:r>
            <a:r>
              <a:rPr lang="ru-RU" sz="3200" b="1" dirty="0" err="1"/>
              <a:t>прийом</a:t>
            </a:r>
            <a:r>
              <a:rPr lang="ru-RU" sz="3200" b="1" dirty="0"/>
              <a:t>, </a:t>
            </a:r>
            <a:r>
              <a:rPr lang="ru-RU" sz="3200" b="1" dirty="0" err="1"/>
              <a:t>який</a:t>
            </a:r>
            <a:r>
              <a:rPr lang="ru-RU" sz="3200" b="1" dirty="0"/>
              <a:t> є </a:t>
            </a:r>
            <a:r>
              <a:rPr lang="ru-RU" sz="3200" b="1" dirty="0" err="1"/>
              <a:t>різновидом</a:t>
            </a:r>
            <a:r>
              <a:rPr lang="ru-RU" sz="3200" b="1" dirty="0"/>
              <a:t> </a:t>
            </a:r>
            <a:r>
              <a:rPr lang="ru-RU" sz="3200" b="1" dirty="0" err="1"/>
              <a:t>або</a:t>
            </a:r>
            <a:r>
              <a:rPr lang="ru-RU" sz="3200" b="1" dirty="0"/>
              <a:t> </a:t>
            </a:r>
            <a:r>
              <a:rPr lang="ru-RU" sz="3200" b="1" dirty="0" err="1"/>
              <a:t>поєднанням</a:t>
            </a:r>
            <a:r>
              <a:rPr lang="ru-RU" sz="3200" b="1" dirty="0"/>
              <a:t> </a:t>
            </a:r>
            <a:r>
              <a:rPr lang="ru-RU" sz="3200" b="1" dirty="0" err="1"/>
              <a:t>методів</a:t>
            </a:r>
            <a:r>
              <a:rPr lang="ru-RU" sz="3200" b="1" dirty="0"/>
              <a:t> </a:t>
            </a:r>
            <a:r>
              <a:rPr lang="ru-RU" sz="3200" b="1" dirty="0" err="1"/>
              <a:t>обслуговування</a:t>
            </a:r>
            <a:endParaRPr lang="ru-RU" sz="32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5217" y="2013596"/>
            <a:ext cx="7889128" cy="424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4574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746" y="82296"/>
            <a:ext cx="7886700" cy="941833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За </a:t>
            </a:r>
            <a:r>
              <a:rPr lang="ru-RU" sz="2800" b="1" dirty="0"/>
              <a:t>способом </a:t>
            </a:r>
            <a:r>
              <a:rPr lang="ru-RU" sz="2800" b="1" dirty="0" err="1"/>
              <a:t>розрахунку</a:t>
            </a:r>
            <a:r>
              <a:rPr lang="ru-RU" sz="2800" b="1" dirty="0"/>
              <a:t> </a:t>
            </a:r>
            <a:r>
              <a:rPr lang="ru-RU" sz="2800" b="1" dirty="0" err="1"/>
              <a:t>зі</a:t>
            </a:r>
            <a:r>
              <a:rPr lang="ru-RU" sz="2800" b="1" dirty="0"/>
              <a:t> </a:t>
            </a:r>
            <a:r>
              <a:rPr lang="ru-RU" sz="2800" b="1" dirty="0" err="1" smtClean="0"/>
              <a:t>споживачами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самообслуговування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поділяється</a:t>
            </a:r>
            <a:r>
              <a:rPr lang="ru-RU" sz="2800" b="1" dirty="0" smtClean="0"/>
              <a:t> на: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04" y="1670176"/>
            <a:ext cx="8851392" cy="4053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2610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886700" cy="1325563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За </a:t>
            </a:r>
            <a:r>
              <a:rPr lang="ru-RU" sz="2800" b="1" dirty="0"/>
              <a:t>способом </a:t>
            </a:r>
            <a:r>
              <a:rPr lang="ru-RU" sz="2800" b="1" dirty="0" err="1"/>
              <a:t>відпускання</a:t>
            </a:r>
            <a:r>
              <a:rPr lang="ru-RU" sz="2800" b="1" dirty="0"/>
              <a:t> </a:t>
            </a:r>
            <a:r>
              <a:rPr lang="ru-RU" sz="2800" b="1" dirty="0" err="1"/>
              <a:t>продукції</a:t>
            </a:r>
            <a:r>
              <a:rPr lang="ru-RU" sz="2800" b="1" dirty="0"/>
              <a:t> (за видом </a:t>
            </a:r>
            <a:r>
              <a:rPr lang="ru-RU" sz="2800" b="1" dirty="0" err="1"/>
              <a:t>роздавальні</a:t>
            </a:r>
            <a:r>
              <a:rPr lang="ru-RU" sz="2800" b="1" dirty="0"/>
              <a:t>):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4904" y="1874520"/>
            <a:ext cx="8421624" cy="3001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0812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4438" y="1690689"/>
            <a:ext cx="8395124" cy="3999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9079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962</Words>
  <Application>Microsoft Office PowerPoint</Application>
  <PresentationFormat>Экран (4:3)</PresentationFormat>
  <Paragraphs>96</Paragraphs>
  <Slides>26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Calibri</vt:lpstr>
      <vt:lpstr>Calibri Light</vt:lpstr>
      <vt:lpstr>Times New Roman</vt:lpstr>
      <vt:lpstr>Wingdings</vt:lpstr>
      <vt:lpstr>Тема Office</vt:lpstr>
      <vt:lpstr>ПРОЦЕС ОБСЛУГОВУВАННЯ В ЗАКЛАДАХ РЕСТОРАННОГО ГОСПОДАРСТВА</vt:lpstr>
      <vt:lpstr>План</vt:lpstr>
      <vt:lpstr>Презентация PowerPoint</vt:lpstr>
      <vt:lpstr>Залежно від функцій, що виконує ЗРГ, обслуговування може відбуватися:</vt:lpstr>
      <vt:lpstr>Метод обслуговування споживачів –  це спосіб реалізації продукції ЗРГ.</vt:lpstr>
      <vt:lpstr>Форма обслуговування споживачів – організаційний прийом, який є різновидом або поєднанням методів обслуговування</vt:lpstr>
      <vt:lpstr>За способом розрахунку зі споживачами самообслуговування поділяється на:</vt:lpstr>
      <vt:lpstr>За способом відпускання продукції (за видом роздавальні):</vt:lpstr>
      <vt:lpstr>Презентация PowerPoint</vt:lpstr>
      <vt:lpstr>За способом розрахунку поділяється на:</vt:lpstr>
      <vt:lpstr>За організацією роботи офіціантів:</vt:lpstr>
      <vt:lpstr>Види та способи обслуговування можуть бути різноманітними. Можна виділити такі види обслуговування:</vt:lpstr>
      <vt:lpstr>У ЗРГ поширені наступні способи обслуговування:</vt:lpstr>
      <vt:lpstr>Презентация PowerPoint</vt:lpstr>
      <vt:lpstr>Презентация PowerPoint</vt:lpstr>
      <vt:lpstr>Презентация PowerPoint</vt:lpstr>
      <vt:lpstr>Технологічний процес обслуговування гостей в ресторанах </vt:lpstr>
      <vt:lpstr>Презентация PowerPoint</vt:lpstr>
      <vt:lpstr>Презентация PowerPoint</vt:lpstr>
      <vt:lpstr>Презентация PowerPoint</vt:lpstr>
      <vt:lpstr>Презентация PowerPoint</vt:lpstr>
      <vt:lpstr>Методи продаж у ресторані</vt:lpstr>
      <vt:lpstr>Чого не слід робити: 1. «Сюсюкаться» з гостем  </vt:lpstr>
      <vt:lpstr>Чого не слід робити: 2. Бути агресивним і використовувати частку «не»  </vt:lpstr>
      <vt:lpstr>Чого не слід робити: 3. «Розстрілювати» гостя</vt:lpstr>
      <vt:lpstr>Гарний-поганий офіціант 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user</cp:lastModifiedBy>
  <cp:revision>112</cp:revision>
  <dcterms:created xsi:type="dcterms:W3CDTF">2014-11-21T11:00:06Z</dcterms:created>
  <dcterms:modified xsi:type="dcterms:W3CDTF">2020-12-02T20:24:41Z</dcterms:modified>
</cp:coreProperties>
</file>