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62" r:id="rId5"/>
    <p:sldId id="264" r:id="rId6"/>
    <p:sldId id="268" r:id="rId7"/>
    <p:sldId id="269" r:id="rId8"/>
    <p:sldId id="270" r:id="rId9"/>
    <p:sldId id="271" r:id="rId10"/>
    <p:sldId id="277" r:id="rId11"/>
    <p:sldId id="280" r:id="rId12"/>
    <p:sldId id="282" r:id="rId13"/>
    <p:sldId id="283" r:id="rId14"/>
    <p:sldId id="287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9AD667-B6F8-443A-93CF-DD4F5CA38D9C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D0E4F6-0799-4AE0-8EFF-1F518A135D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3" y="188640"/>
            <a:ext cx="8784975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r>
              <a:rPr lang="ru-RU" sz="3600" dirty="0"/>
              <a:t>«</a:t>
            </a:r>
            <a:r>
              <a:rPr lang="ru-RU" sz="3600" dirty="0" err="1"/>
              <a:t>Регулювання</a:t>
            </a:r>
            <a:r>
              <a:rPr lang="ru-RU" sz="3600" dirty="0"/>
              <a:t> </a:t>
            </a:r>
            <a:r>
              <a:rPr lang="ru-RU" sz="3600" dirty="0" err="1"/>
              <a:t>міжнародної</a:t>
            </a:r>
            <a:r>
              <a:rPr lang="ru-RU" sz="3600" dirty="0"/>
              <a:t> </a:t>
            </a:r>
            <a:r>
              <a:rPr lang="ru-RU" sz="3600" dirty="0" err="1"/>
              <a:t>економічної</a:t>
            </a:r>
            <a:r>
              <a:rPr lang="ru-RU" sz="3600" dirty="0"/>
              <a:t> </a:t>
            </a:r>
            <a:r>
              <a:rPr lang="ru-RU" sz="3600" dirty="0" err="1"/>
              <a:t>діяльності</a:t>
            </a:r>
            <a:r>
              <a:rPr lang="ru-RU" sz="3600" dirty="0"/>
              <a:t> в </a:t>
            </a:r>
            <a:r>
              <a:rPr lang="ru-RU" sz="3600" dirty="0" err="1"/>
              <a:t>державі</a:t>
            </a:r>
            <a:r>
              <a:rPr lang="ru-RU" sz="3600" dirty="0"/>
              <a:t>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64904"/>
            <a:ext cx="4032448" cy="267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42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6. </a:t>
            </a:r>
            <a:r>
              <a:rPr lang="ru-RU" sz="2000" dirty="0" err="1"/>
              <a:t>Застосування</a:t>
            </a:r>
            <a:r>
              <a:rPr lang="ru-RU" sz="2000" dirty="0"/>
              <a:t> </a:t>
            </a:r>
            <a:r>
              <a:rPr lang="ru-RU" sz="2000" dirty="0" err="1"/>
              <a:t>нетарифних</a:t>
            </a:r>
            <a:r>
              <a:rPr lang="ru-RU" sz="2000" dirty="0"/>
              <a:t> </a:t>
            </a:r>
            <a:r>
              <a:rPr lang="ru-RU" sz="2000" dirty="0" err="1"/>
              <a:t>інструментів</a:t>
            </a:r>
            <a:r>
              <a:rPr lang="ru-RU" sz="2000" dirty="0"/>
              <a:t> та </a:t>
            </a:r>
            <a:r>
              <a:rPr lang="ru-RU" sz="2000" dirty="0" err="1"/>
              <a:t>інтереси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4176464" cy="2952328"/>
          </a:xfrm>
        </p:spPr>
      </p:pic>
      <p:sp>
        <p:nvSpPr>
          <p:cNvPr id="5" name="Прямоугольник 4"/>
          <p:cNvSpPr/>
          <p:nvPr/>
        </p:nvSpPr>
        <p:spPr>
          <a:xfrm>
            <a:off x="4499992" y="836712"/>
            <a:ext cx="4464496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err="1"/>
              <a:t>Нетарифні</a:t>
            </a:r>
            <a:r>
              <a:rPr lang="ru-RU" sz="1100" dirty="0"/>
              <a:t> </a:t>
            </a:r>
            <a:r>
              <a:rPr lang="ru-RU" sz="1100" dirty="0" err="1"/>
              <a:t>інструменти</a:t>
            </a:r>
            <a:r>
              <a:rPr lang="ru-RU" sz="1100" dirty="0"/>
              <a:t> </a:t>
            </a:r>
            <a:r>
              <a:rPr lang="ru-RU" sz="1100" dirty="0" err="1"/>
              <a:t>регулювання</a:t>
            </a:r>
            <a:r>
              <a:rPr lang="ru-RU" sz="1100" dirty="0"/>
              <a:t> </a:t>
            </a:r>
            <a:r>
              <a:rPr lang="ru-RU" sz="1100" dirty="0" err="1"/>
              <a:t>міжнародної</a:t>
            </a:r>
            <a:r>
              <a:rPr lang="ru-RU" sz="1100" dirty="0"/>
              <a:t> </a:t>
            </a:r>
            <a:r>
              <a:rPr lang="ru-RU" sz="1100" dirty="0" err="1"/>
              <a:t>торгівлі</a:t>
            </a:r>
            <a:r>
              <a:rPr lang="ru-RU" sz="1100" dirty="0"/>
              <a:t> – </a:t>
            </a:r>
            <a:r>
              <a:rPr lang="ru-RU" sz="1100" dirty="0" err="1"/>
              <a:t>це</a:t>
            </a:r>
            <a:r>
              <a:rPr lang="ru-RU" sz="1100" dirty="0"/>
              <a:t> </a:t>
            </a:r>
            <a:r>
              <a:rPr lang="ru-RU" sz="1100" dirty="0" err="1"/>
              <a:t>засоби</a:t>
            </a:r>
            <a:r>
              <a:rPr lang="ru-RU" sz="1100" dirty="0"/>
              <a:t> </a:t>
            </a:r>
            <a:r>
              <a:rPr lang="ru-RU" sz="1100" dirty="0" err="1"/>
              <a:t>адміністративного</a:t>
            </a:r>
            <a:r>
              <a:rPr lang="ru-RU" sz="1100" dirty="0"/>
              <a:t> </a:t>
            </a:r>
            <a:r>
              <a:rPr lang="ru-RU" sz="1100" dirty="0" err="1"/>
              <a:t>обмеження</a:t>
            </a:r>
            <a:r>
              <a:rPr lang="ru-RU" sz="1100" dirty="0"/>
              <a:t> та </a:t>
            </a:r>
            <a:r>
              <a:rPr lang="ru-RU" sz="1100" dirty="0" err="1"/>
              <a:t>впливу</a:t>
            </a:r>
            <a:r>
              <a:rPr lang="ru-RU" sz="1100" dirty="0"/>
              <a:t> на </a:t>
            </a:r>
            <a:r>
              <a:rPr lang="ru-RU" sz="1100" dirty="0" err="1"/>
              <a:t>умови</a:t>
            </a:r>
            <a:r>
              <a:rPr lang="ru-RU" sz="1100" dirty="0"/>
              <a:t> </a:t>
            </a:r>
            <a:r>
              <a:rPr lang="ru-RU" sz="1100" dirty="0" err="1"/>
              <a:t>міжнародної</a:t>
            </a:r>
            <a:r>
              <a:rPr lang="ru-RU" sz="1100" dirty="0"/>
              <a:t> </a:t>
            </a:r>
            <a:r>
              <a:rPr lang="ru-RU" sz="1100" dirty="0" err="1"/>
              <a:t>торгівлі</a:t>
            </a:r>
            <a:r>
              <a:rPr lang="ru-RU" sz="1100" dirty="0"/>
              <a:t> та </a:t>
            </a:r>
            <a:r>
              <a:rPr lang="ru-RU" sz="1100" dirty="0" err="1"/>
              <a:t>конкуренції</a:t>
            </a:r>
            <a:r>
              <a:rPr lang="ru-RU" sz="1100" dirty="0"/>
              <a:t> з боку </a:t>
            </a:r>
            <a:r>
              <a:rPr lang="ru-RU" sz="1100" dirty="0" err="1"/>
              <a:t>держави</a:t>
            </a:r>
            <a:r>
              <a:rPr lang="ru-RU" sz="1100" dirty="0"/>
              <a:t>.</a:t>
            </a:r>
          </a:p>
          <a:p>
            <a:r>
              <a:rPr lang="ru-RU" sz="1100" dirty="0" err="1"/>
              <a:t>Нетарифні</a:t>
            </a:r>
            <a:r>
              <a:rPr lang="ru-RU" sz="1100" dirty="0"/>
              <a:t> </a:t>
            </a:r>
            <a:r>
              <a:rPr lang="ru-RU" sz="1100" dirty="0" err="1"/>
              <a:t>засоби</a:t>
            </a:r>
            <a:r>
              <a:rPr lang="ru-RU" sz="1100" dirty="0"/>
              <a:t> </a:t>
            </a:r>
            <a:r>
              <a:rPr lang="ru-RU" sz="1100" dirty="0" err="1"/>
              <a:t>регулювання</a:t>
            </a:r>
            <a:r>
              <a:rPr lang="ru-RU" sz="1100" dirty="0"/>
              <a:t> </a:t>
            </a:r>
            <a:r>
              <a:rPr lang="ru-RU" sz="1100" dirty="0" err="1"/>
              <a:t>торгівлі</a:t>
            </a:r>
            <a:r>
              <a:rPr lang="ru-RU" sz="1100" dirty="0"/>
              <a:t> </a:t>
            </a:r>
            <a:r>
              <a:rPr lang="ru-RU" sz="1100" dirty="0" err="1"/>
              <a:t>діють</a:t>
            </a:r>
            <a:r>
              <a:rPr lang="ru-RU" sz="1100" dirty="0"/>
              <a:t> разом </a:t>
            </a:r>
            <a:r>
              <a:rPr lang="ru-RU" sz="1100" dirty="0" err="1"/>
              <a:t>із</a:t>
            </a:r>
            <a:r>
              <a:rPr lang="ru-RU" sz="1100" dirty="0"/>
              <a:t> </a:t>
            </a:r>
            <a:r>
              <a:rPr lang="ru-RU" sz="1100" dirty="0" err="1"/>
              <a:t>тарифними</a:t>
            </a:r>
            <a:r>
              <a:rPr lang="ru-RU" sz="1100" dirty="0"/>
              <a:t> </a:t>
            </a:r>
            <a:r>
              <a:rPr lang="ru-RU" sz="1100" dirty="0" err="1"/>
              <a:t>інструментами</a:t>
            </a:r>
            <a:r>
              <a:rPr lang="ru-RU" sz="1100" dirty="0"/>
              <a:t> в </a:t>
            </a:r>
            <a:r>
              <a:rPr lang="ru-RU" sz="1100" dirty="0" err="1"/>
              <a:t>комплексі</a:t>
            </a:r>
            <a:r>
              <a:rPr lang="ru-RU" sz="1100" dirty="0"/>
              <a:t> </a:t>
            </a:r>
            <a:r>
              <a:rPr lang="ru-RU" sz="1100" dirty="0" err="1"/>
              <a:t>державних</a:t>
            </a:r>
            <a:r>
              <a:rPr lang="ru-RU" sz="1100" dirty="0"/>
              <a:t> методик та </a:t>
            </a:r>
            <a:r>
              <a:rPr lang="ru-RU" sz="1100" dirty="0" err="1"/>
              <a:t>важелів</a:t>
            </a:r>
            <a:r>
              <a:rPr lang="ru-RU" sz="1100" dirty="0"/>
              <a:t> </a:t>
            </a:r>
            <a:r>
              <a:rPr lang="ru-RU" sz="1100" dirty="0" err="1"/>
              <a:t>впливу</a:t>
            </a:r>
            <a:r>
              <a:rPr lang="ru-RU" sz="1100" dirty="0"/>
              <a:t> на </a:t>
            </a:r>
            <a:r>
              <a:rPr lang="ru-RU" sz="1100" dirty="0" err="1"/>
              <a:t>міжнародну</a:t>
            </a:r>
            <a:r>
              <a:rPr lang="ru-RU" sz="1100" dirty="0"/>
              <a:t> </a:t>
            </a:r>
            <a:r>
              <a:rPr lang="ru-RU" sz="1100" dirty="0" err="1"/>
              <a:t>торгівлю</a:t>
            </a:r>
            <a:r>
              <a:rPr lang="ru-RU" sz="1100" dirty="0"/>
              <a:t>. </a:t>
            </a:r>
            <a:r>
              <a:rPr lang="ru-RU" sz="1100" dirty="0" err="1"/>
              <a:t>Інколи</a:t>
            </a:r>
            <a:r>
              <a:rPr lang="ru-RU" sz="1100" dirty="0"/>
              <a:t>, в </a:t>
            </a:r>
            <a:r>
              <a:rPr lang="ru-RU" sz="1100" dirty="0" err="1"/>
              <a:t>певних</a:t>
            </a:r>
            <a:r>
              <a:rPr lang="ru-RU" sz="1100" dirty="0"/>
              <a:t> </a:t>
            </a:r>
            <a:r>
              <a:rPr lang="ru-RU" sz="1100" dirty="0" err="1"/>
              <a:t>галузях</a:t>
            </a:r>
            <a:r>
              <a:rPr lang="ru-RU" sz="1100" dirty="0"/>
              <a:t> та сферах </a:t>
            </a:r>
            <a:r>
              <a:rPr lang="ru-RU" sz="1100" dirty="0" err="1"/>
              <a:t>торгівлі</a:t>
            </a:r>
            <a:r>
              <a:rPr lang="ru-RU" sz="1100" dirty="0"/>
              <a:t>, </a:t>
            </a:r>
            <a:r>
              <a:rPr lang="ru-RU" sz="1100" dirty="0" err="1"/>
              <a:t>нетарифні</a:t>
            </a:r>
            <a:r>
              <a:rPr lang="ru-RU" sz="1100" dirty="0"/>
              <a:t> </a:t>
            </a:r>
            <a:r>
              <a:rPr lang="ru-RU" sz="1100" dirty="0" err="1"/>
              <a:t>засоби</a:t>
            </a:r>
            <a:r>
              <a:rPr lang="ru-RU" sz="1100" dirty="0"/>
              <a:t> є </a:t>
            </a:r>
            <a:r>
              <a:rPr lang="ru-RU" sz="1100" dirty="0" err="1"/>
              <a:t>домінуючими</a:t>
            </a:r>
            <a:r>
              <a:rPr lang="ru-RU" sz="1100" dirty="0"/>
              <a:t>, </a:t>
            </a:r>
            <a:r>
              <a:rPr lang="ru-RU" sz="1100" dirty="0" err="1"/>
              <a:t>інколи</a:t>
            </a:r>
            <a:r>
              <a:rPr lang="ru-RU" sz="1100" dirty="0"/>
              <a:t>, </a:t>
            </a:r>
            <a:r>
              <a:rPr lang="ru-RU" sz="1100" dirty="0" err="1"/>
              <a:t>навпаки</a:t>
            </a:r>
            <a:r>
              <a:rPr lang="ru-RU" sz="1100" dirty="0"/>
              <a:t>, </a:t>
            </a:r>
            <a:r>
              <a:rPr lang="ru-RU" sz="1100" dirty="0" err="1"/>
              <a:t>їх</a:t>
            </a:r>
            <a:r>
              <a:rPr lang="ru-RU" sz="1100" dirty="0"/>
              <a:t> </a:t>
            </a:r>
            <a:r>
              <a:rPr lang="ru-RU" sz="1100" dirty="0" err="1"/>
              <a:t>застосування</a:t>
            </a:r>
            <a:r>
              <a:rPr lang="ru-RU" sz="1100" dirty="0"/>
              <a:t> є </a:t>
            </a:r>
            <a:r>
              <a:rPr lang="ru-RU" sz="1100" dirty="0" err="1"/>
              <a:t>менш</a:t>
            </a:r>
            <a:r>
              <a:rPr lang="ru-RU" sz="1100" dirty="0"/>
              <a:t> </a:t>
            </a:r>
            <a:r>
              <a:rPr lang="ru-RU" sz="1100" dirty="0" err="1"/>
              <a:t>доцільне</a:t>
            </a:r>
            <a:r>
              <a:rPr lang="ru-RU" sz="1100" dirty="0"/>
              <a:t> </a:t>
            </a:r>
            <a:r>
              <a:rPr lang="ru-RU" sz="1100" dirty="0" err="1"/>
              <a:t>або</a:t>
            </a:r>
            <a:r>
              <a:rPr lang="ru-RU" sz="1100" dirty="0"/>
              <a:t> </a:t>
            </a:r>
            <a:r>
              <a:rPr lang="ru-RU" sz="1100" dirty="0" err="1"/>
              <a:t>неможливе</a:t>
            </a:r>
            <a:r>
              <a:rPr lang="ru-RU" sz="1100" dirty="0"/>
              <a:t>.</a:t>
            </a:r>
          </a:p>
          <a:p>
            <a:pPr algn="just"/>
            <a:r>
              <a:rPr lang="ru-RU" sz="1100" dirty="0" err="1"/>
              <a:t>Протягом</a:t>
            </a:r>
            <a:r>
              <a:rPr lang="ru-RU" sz="1100" dirty="0"/>
              <a:t> </a:t>
            </a:r>
            <a:r>
              <a:rPr lang="ru-RU" sz="1100" dirty="0" err="1"/>
              <a:t>минулих</a:t>
            </a:r>
            <a:r>
              <a:rPr lang="ru-RU" sz="1100" dirty="0"/>
              <a:t> </a:t>
            </a:r>
            <a:r>
              <a:rPr lang="ru-RU" sz="1100" dirty="0" err="1"/>
              <a:t>років</a:t>
            </a:r>
            <a:r>
              <a:rPr lang="ru-RU" sz="1100" dirty="0"/>
              <a:t> реформ в </a:t>
            </a:r>
            <a:r>
              <a:rPr lang="ru-RU" sz="1100" dirty="0" err="1"/>
              <a:t>Україні</a:t>
            </a:r>
            <a:r>
              <a:rPr lang="ru-RU" sz="1100" dirty="0"/>
              <a:t> </a:t>
            </a:r>
            <a:r>
              <a:rPr lang="ru-RU" sz="1100" dirty="0" err="1"/>
              <a:t>було</a:t>
            </a:r>
            <a:r>
              <a:rPr lang="ru-RU" sz="1100" dirty="0"/>
              <a:t> практично </a:t>
            </a:r>
            <a:r>
              <a:rPr lang="ru-RU" sz="1100" dirty="0" err="1"/>
              <a:t>скасовано</a:t>
            </a:r>
            <a:r>
              <a:rPr lang="ru-RU" sz="1100" dirty="0"/>
              <a:t> </a:t>
            </a:r>
            <a:r>
              <a:rPr lang="ru-RU" sz="1100" dirty="0" err="1"/>
              <a:t>успадковану</a:t>
            </a:r>
            <a:r>
              <a:rPr lang="ru-RU" sz="1100" dirty="0"/>
              <a:t> </a:t>
            </a:r>
            <a:r>
              <a:rPr lang="ru-RU" sz="1100" dirty="0" err="1"/>
              <a:t>від</a:t>
            </a:r>
            <a:r>
              <a:rPr lang="ru-RU" sz="1100" dirty="0"/>
              <a:t> </a:t>
            </a:r>
            <a:r>
              <a:rPr lang="ru-RU" sz="1100" dirty="0" err="1"/>
              <a:t>часів</a:t>
            </a:r>
            <a:r>
              <a:rPr lang="ru-RU" sz="1100" dirty="0"/>
              <a:t> </a:t>
            </a:r>
            <a:r>
              <a:rPr lang="ru-RU" sz="1100" dirty="0" err="1"/>
              <a:t>директивної</a:t>
            </a:r>
            <a:r>
              <a:rPr lang="ru-RU" sz="1100" dirty="0"/>
              <a:t> </a:t>
            </a:r>
            <a:r>
              <a:rPr lang="ru-RU" sz="1100" dirty="0" err="1"/>
              <a:t>економіки</a:t>
            </a:r>
            <a:r>
              <a:rPr lang="ru-RU" sz="1100" dirty="0"/>
              <a:t> </a:t>
            </a:r>
            <a:r>
              <a:rPr lang="ru-RU" sz="1100" dirty="0" err="1"/>
              <a:t>широку</a:t>
            </a:r>
            <a:r>
              <a:rPr lang="ru-RU" sz="1100" dirty="0"/>
              <a:t> систему </a:t>
            </a:r>
            <a:r>
              <a:rPr lang="ru-RU" sz="1100" dirty="0" err="1"/>
              <a:t>ліцензування</a:t>
            </a:r>
            <a:r>
              <a:rPr lang="ru-RU" sz="1100" dirty="0"/>
              <a:t> і </a:t>
            </a:r>
            <a:r>
              <a:rPr lang="ru-RU" sz="1100" dirty="0" err="1"/>
              <a:t>квотування</a:t>
            </a:r>
            <a:r>
              <a:rPr lang="ru-RU" sz="1100" dirty="0"/>
              <a:t>, яка </a:t>
            </a:r>
            <a:r>
              <a:rPr lang="ru-RU" sz="1100" dirty="0" err="1"/>
              <a:t>була</a:t>
            </a:r>
            <a:r>
              <a:rPr lang="ru-RU" sz="1100" dirty="0"/>
              <a:t> </a:t>
            </a:r>
            <a:r>
              <a:rPr lang="ru-RU" sz="1100" dirty="0" err="1"/>
              <a:t>ключовим</a:t>
            </a:r>
            <a:r>
              <a:rPr lang="ru-RU" sz="1100" dirty="0"/>
              <a:t> </a:t>
            </a:r>
            <a:r>
              <a:rPr lang="ru-RU" sz="1100" dirty="0" err="1"/>
              <a:t>елементом</a:t>
            </a:r>
            <a:r>
              <a:rPr lang="ru-RU" sz="1100" dirty="0"/>
              <a:t> державного </a:t>
            </a:r>
            <a:r>
              <a:rPr lang="ru-RU" sz="1100" dirty="0" err="1"/>
              <a:t>регулювання</a:t>
            </a:r>
            <a:r>
              <a:rPr lang="ru-RU" sz="1100" dirty="0"/>
              <a:t> </a:t>
            </a:r>
            <a:r>
              <a:rPr lang="ru-RU" sz="1100" dirty="0" err="1"/>
              <a:t>міжнародної</a:t>
            </a:r>
            <a:r>
              <a:rPr lang="ru-RU" sz="1100" dirty="0"/>
              <a:t> </a:t>
            </a:r>
            <a:r>
              <a:rPr lang="ru-RU" sz="1100" dirty="0" err="1"/>
              <a:t>торгівлі</a:t>
            </a:r>
            <a:r>
              <a:rPr lang="ru-RU" sz="1100" dirty="0"/>
              <a:t>, </a:t>
            </a:r>
            <a:r>
              <a:rPr lang="ru-RU" sz="1100" dirty="0" err="1"/>
              <a:t>ліквідовано</a:t>
            </a:r>
            <a:r>
              <a:rPr lang="ru-RU" sz="1100" dirty="0"/>
              <a:t> </a:t>
            </a:r>
            <a:r>
              <a:rPr lang="ru-RU" sz="1100" dirty="0" err="1"/>
              <a:t>механізм</a:t>
            </a:r>
            <a:r>
              <a:rPr lang="ru-RU" sz="1100" dirty="0"/>
              <a:t> державного контракту і державного </a:t>
            </a:r>
            <a:r>
              <a:rPr lang="ru-RU" sz="1100" dirty="0" err="1"/>
              <a:t>замовлення</a:t>
            </a:r>
            <a:r>
              <a:rPr lang="ru-RU" sz="1100" dirty="0"/>
              <a:t> на </a:t>
            </a:r>
            <a:r>
              <a:rPr lang="ru-RU" sz="1100" dirty="0" err="1"/>
              <a:t>експорт</a:t>
            </a:r>
            <a:r>
              <a:rPr lang="ru-RU" sz="1100" dirty="0"/>
              <a:t>. </a:t>
            </a:r>
            <a:r>
              <a:rPr lang="ru-RU" sz="1100" dirty="0" err="1"/>
              <a:t>Від</a:t>
            </a:r>
            <a:r>
              <a:rPr lang="ru-RU" sz="1100" dirty="0"/>
              <a:t> початково </a:t>
            </a:r>
            <a:r>
              <a:rPr lang="ru-RU" sz="1100" dirty="0" err="1"/>
              <a:t>жорстокого</a:t>
            </a:r>
            <a:r>
              <a:rPr lang="ru-RU" sz="1100" dirty="0"/>
              <a:t> режиму </a:t>
            </a:r>
            <a:r>
              <a:rPr lang="ru-RU" sz="1100" dirty="0" err="1"/>
              <a:t>квотування</a:t>
            </a:r>
            <a:r>
              <a:rPr lang="ru-RU" sz="1100" dirty="0"/>
              <a:t> </a:t>
            </a:r>
            <a:r>
              <a:rPr lang="ru-RU" sz="1100" dirty="0" err="1"/>
              <a:t>політика</a:t>
            </a:r>
            <a:r>
              <a:rPr lang="ru-RU" sz="1100" dirty="0"/>
              <a:t> </a:t>
            </a:r>
            <a:r>
              <a:rPr lang="ru-RU" sz="1100" dirty="0" err="1"/>
              <a:t>регулювання</a:t>
            </a:r>
            <a:r>
              <a:rPr lang="ru-RU" sz="1100" dirty="0"/>
              <a:t> </a:t>
            </a:r>
            <a:r>
              <a:rPr lang="ru-RU" sz="1100" dirty="0" err="1"/>
              <a:t>експорту</a:t>
            </a:r>
            <a:r>
              <a:rPr lang="ru-RU" sz="1100" dirty="0"/>
              <a:t> </a:t>
            </a:r>
            <a:r>
              <a:rPr lang="ru-RU" sz="1100" dirty="0" err="1"/>
              <a:t>поступово</a:t>
            </a:r>
            <a:r>
              <a:rPr lang="ru-RU" sz="1100" dirty="0"/>
              <a:t> </a:t>
            </a:r>
            <a:r>
              <a:rPr lang="ru-RU" sz="1100" dirty="0" err="1"/>
              <a:t>набувала</a:t>
            </a:r>
            <a:r>
              <a:rPr lang="ru-RU" sz="1100" dirty="0"/>
              <a:t> </a:t>
            </a:r>
            <a:r>
              <a:rPr lang="ru-RU" sz="1100" dirty="0" err="1"/>
              <a:t>більш</a:t>
            </a:r>
            <a:r>
              <a:rPr lang="ru-RU" sz="1100" dirty="0"/>
              <a:t> </a:t>
            </a:r>
            <a:r>
              <a:rPr lang="ru-RU" sz="1100" dirty="0" err="1"/>
              <a:t>природних</a:t>
            </a:r>
            <a:r>
              <a:rPr lang="ru-RU" sz="1100" dirty="0"/>
              <a:t> для </a:t>
            </a:r>
            <a:r>
              <a:rPr lang="ru-RU" sz="1100" dirty="0" err="1"/>
              <a:t>ринкової</a:t>
            </a:r>
            <a:r>
              <a:rPr lang="ru-RU" sz="1100" dirty="0"/>
              <a:t> </a:t>
            </a:r>
            <a:r>
              <a:rPr lang="ru-RU" sz="1100" dirty="0" err="1"/>
              <a:t>економіки</a:t>
            </a:r>
            <a:r>
              <a:rPr lang="ru-RU" sz="1100" dirty="0"/>
              <a:t> </a:t>
            </a:r>
            <a:r>
              <a:rPr lang="ru-RU" sz="1100" dirty="0" err="1"/>
              <a:t>ліберальних</a:t>
            </a:r>
            <a:r>
              <a:rPr lang="ru-RU" sz="1100" dirty="0"/>
              <a:t> </a:t>
            </a:r>
            <a:r>
              <a:rPr lang="ru-RU" sz="1100" dirty="0" err="1"/>
              <a:t>ознак</a:t>
            </a:r>
            <a:r>
              <a:rPr lang="ru-RU" sz="1100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0860" y="3718679"/>
            <a:ext cx="87836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err="1"/>
              <a:t>Існує</a:t>
            </a:r>
            <a:r>
              <a:rPr lang="ru-RU" sz="1100" dirty="0"/>
              <a:t> </a:t>
            </a:r>
            <a:r>
              <a:rPr lang="ru-RU" sz="1100" dirty="0" err="1"/>
              <a:t>кілька</a:t>
            </a:r>
            <a:r>
              <a:rPr lang="ru-RU" sz="1100" dirty="0"/>
              <a:t> </a:t>
            </a:r>
            <a:r>
              <a:rPr lang="ru-RU" sz="1100" dirty="0" err="1"/>
              <a:t>способів</a:t>
            </a:r>
            <a:r>
              <a:rPr lang="ru-RU" sz="1100" dirty="0"/>
              <a:t> </a:t>
            </a:r>
            <a:r>
              <a:rPr lang="ru-RU" sz="1100" dirty="0" err="1"/>
              <a:t>класифікувати</a:t>
            </a:r>
            <a:r>
              <a:rPr lang="ru-RU" sz="1100" dirty="0"/>
              <a:t> </a:t>
            </a:r>
            <a:r>
              <a:rPr lang="ru-RU" sz="1100" dirty="0" err="1"/>
              <a:t>нетарифні</a:t>
            </a:r>
            <a:r>
              <a:rPr lang="ru-RU" sz="1100" dirty="0"/>
              <a:t> заходи </a:t>
            </a:r>
            <a:r>
              <a:rPr lang="ru-RU" sz="1100" dirty="0" err="1"/>
              <a:t>регулятивної</a:t>
            </a:r>
            <a:r>
              <a:rPr lang="ru-RU" sz="1100" dirty="0"/>
              <a:t>, </a:t>
            </a:r>
            <a:r>
              <a:rPr lang="ru-RU" sz="1100" dirty="0" err="1"/>
              <a:t>макроекономічної</a:t>
            </a:r>
            <a:r>
              <a:rPr lang="ru-RU" sz="1100" dirty="0"/>
              <a:t> </a:t>
            </a:r>
            <a:r>
              <a:rPr lang="ru-RU" sz="1100" dirty="0" err="1"/>
              <a:t>політики</a:t>
            </a:r>
            <a:r>
              <a:rPr lang="ru-RU" sz="1100" dirty="0"/>
              <a:t>. </a:t>
            </a:r>
            <a:r>
              <a:rPr lang="ru-RU" sz="1100" dirty="0" err="1"/>
              <a:t>Найпоширенішим</a:t>
            </a:r>
            <a:r>
              <a:rPr lang="ru-RU" sz="1100" dirty="0"/>
              <a:t> </a:t>
            </a:r>
            <a:r>
              <a:rPr lang="ru-RU" sz="1100" dirty="0" err="1"/>
              <a:t>із</a:t>
            </a:r>
            <a:r>
              <a:rPr lang="ru-RU" sz="1100" dirty="0"/>
              <a:t> них є </a:t>
            </a:r>
            <a:r>
              <a:rPr lang="ru-RU" sz="1100" dirty="0" err="1"/>
              <a:t>застосовуваний</a:t>
            </a:r>
            <a:r>
              <a:rPr lang="ru-RU" sz="1100" dirty="0"/>
              <a:t> ГАТТ/СОТ, </a:t>
            </a:r>
            <a:r>
              <a:rPr lang="ru-RU" sz="1100" dirty="0" err="1"/>
              <a:t>згідно</a:t>
            </a:r>
            <a:r>
              <a:rPr lang="ru-RU" sz="1100" dirty="0"/>
              <a:t> з </a:t>
            </a:r>
            <a:r>
              <a:rPr lang="ru-RU" sz="1100" dirty="0" err="1"/>
              <a:t>яким</a:t>
            </a:r>
            <a:r>
              <a:rPr lang="ru-RU" sz="1100" dirty="0"/>
              <a:t> </a:t>
            </a:r>
            <a:r>
              <a:rPr lang="ru-RU" sz="1100" dirty="0" err="1"/>
              <a:t>виділяють</a:t>
            </a:r>
            <a:r>
              <a:rPr lang="ru-RU" sz="1100" dirty="0"/>
              <a:t> </a:t>
            </a:r>
            <a:r>
              <a:rPr lang="ru-RU" sz="1100" dirty="0" err="1"/>
              <a:t>п’ять</a:t>
            </a:r>
            <a:r>
              <a:rPr lang="ru-RU" sz="1100" dirty="0"/>
              <a:t> </a:t>
            </a:r>
            <a:r>
              <a:rPr lang="ru-RU" sz="1100" dirty="0" err="1"/>
              <a:t>груп</a:t>
            </a:r>
            <a:r>
              <a:rPr lang="ru-RU" sz="1100" dirty="0"/>
              <a:t> таких </a:t>
            </a:r>
            <a:r>
              <a:rPr lang="ru-RU" sz="1100" dirty="0" err="1"/>
              <a:t>заходів</a:t>
            </a:r>
            <a:r>
              <a:rPr lang="ru-RU" sz="1100" dirty="0"/>
              <a:t>:</a:t>
            </a:r>
          </a:p>
          <a:p>
            <a:pPr algn="just"/>
            <a:r>
              <a:rPr lang="ru-RU" sz="1100" dirty="0"/>
              <a:t>1) участь </a:t>
            </a:r>
            <a:r>
              <a:rPr lang="ru-RU" sz="1100" dirty="0" err="1"/>
              <a:t>держави</a:t>
            </a:r>
            <a:r>
              <a:rPr lang="ru-RU" sz="1100" dirty="0"/>
              <a:t> в </a:t>
            </a:r>
            <a:r>
              <a:rPr lang="ru-RU" sz="1100" dirty="0" err="1"/>
              <a:t>операціях</a:t>
            </a:r>
            <a:r>
              <a:rPr lang="ru-RU" sz="1100" dirty="0"/>
              <a:t> </a:t>
            </a:r>
            <a:r>
              <a:rPr lang="ru-RU" sz="1100" dirty="0" err="1"/>
              <a:t>міжнародної</a:t>
            </a:r>
            <a:r>
              <a:rPr lang="ru-RU" sz="1100" dirty="0"/>
              <a:t> </a:t>
            </a:r>
            <a:r>
              <a:rPr lang="ru-RU" sz="1100" dirty="0" err="1"/>
              <a:t>торгівлі</a:t>
            </a:r>
            <a:r>
              <a:rPr lang="ru-RU" sz="1100" dirty="0"/>
              <a:t>, </a:t>
            </a:r>
            <a:r>
              <a:rPr lang="ru-RU" sz="1100" dirty="0" err="1"/>
              <a:t>передусім</a:t>
            </a:r>
            <a:r>
              <a:rPr lang="ru-RU" sz="1100" dirty="0"/>
              <a:t> – </a:t>
            </a:r>
            <a:r>
              <a:rPr lang="ru-RU" sz="1100" dirty="0" err="1"/>
              <a:t>державні</a:t>
            </a:r>
            <a:r>
              <a:rPr lang="ru-RU" sz="1100" dirty="0"/>
              <a:t> </a:t>
            </a:r>
            <a:r>
              <a:rPr lang="ru-RU" sz="1100" dirty="0" err="1"/>
              <a:t>закупівлі</a:t>
            </a:r>
            <a:r>
              <a:rPr lang="ru-RU" sz="1100" dirty="0"/>
              <a:t> </a:t>
            </a:r>
            <a:r>
              <a:rPr lang="ru-RU" sz="1100" dirty="0" err="1"/>
              <a:t>товарів</a:t>
            </a:r>
            <a:r>
              <a:rPr lang="ru-RU" sz="1100" dirty="0"/>
              <a:t>, </a:t>
            </a:r>
            <a:r>
              <a:rPr lang="ru-RU" sz="1100" dirty="0" err="1"/>
              <a:t>субсидування</a:t>
            </a:r>
            <a:r>
              <a:rPr lang="ru-RU" sz="1100" dirty="0"/>
              <a:t> </a:t>
            </a:r>
            <a:r>
              <a:rPr lang="ru-RU" sz="1100" dirty="0" err="1"/>
              <a:t>виробництва</a:t>
            </a:r>
            <a:r>
              <a:rPr lang="ru-RU" sz="1100" dirty="0"/>
              <a:t>;</a:t>
            </a:r>
          </a:p>
          <a:p>
            <a:pPr algn="just"/>
            <a:r>
              <a:rPr lang="ru-RU" sz="1100" dirty="0"/>
              <a:t>2) </a:t>
            </a:r>
            <a:r>
              <a:rPr lang="ru-RU" sz="1100" dirty="0" err="1"/>
              <a:t>запровадження</a:t>
            </a:r>
            <a:r>
              <a:rPr lang="ru-RU" sz="1100" dirty="0"/>
              <a:t> </a:t>
            </a:r>
            <a:r>
              <a:rPr lang="ru-RU" sz="1100" dirty="0" err="1"/>
              <a:t>паратарифних</a:t>
            </a:r>
            <a:r>
              <a:rPr lang="ru-RU" sz="1100" dirty="0"/>
              <a:t> та </a:t>
            </a:r>
            <a:r>
              <a:rPr lang="ru-RU" sz="1100" dirty="0" err="1"/>
              <a:t>адміністративних</a:t>
            </a:r>
            <a:r>
              <a:rPr lang="ru-RU" sz="1100" dirty="0"/>
              <a:t> </a:t>
            </a:r>
            <a:r>
              <a:rPr lang="ru-RU" sz="1100" dirty="0" err="1"/>
              <a:t>імпортних</a:t>
            </a:r>
            <a:r>
              <a:rPr lang="ru-RU" sz="1100" dirty="0"/>
              <a:t> формальностей (</a:t>
            </a:r>
            <a:r>
              <a:rPr lang="ru-RU" sz="1100" dirty="0" err="1"/>
              <a:t>установлення</a:t>
            </a:r>
            <a:r>
              <a:rPr lang="ru-RU" sz="1100" dirty="0"/>
              <a:t> </a:t>
            </a:r>
            <a:r>
              <a:rPr lang="ru-RU" sz="1100" dirty="0" err="1"/>
              <a:t>вимог</a:t>
            </a:r>
            <a:r>
              <a:rPr lang="ru-RU" sz="1100" dirty="0"/>
              <a:t> до </a:t>
            </a:r>
            <a:r>
              <a:rPr lang="ru-RU" sz="1100" dirty="0" err="1"/>
              <a:t>товаросупровідних</a:t>
            </a:r>
            <a:r>
              <a:rPr lang="ru-RU" sz="1100" dirty="0"/>
              <a:t> </a:t>
            </a:r>
            <a:r>
              <a:rPr lang="ru-RU" sz="1100" dirty="0" err="1"/>
              <a:t>документів</a:t>
            </a:r>
            <a:r>
              <a:rPr lang="ru-RU" sz="1100" dirty="0"/>
              <a:t>, </a:t>
            </a:r>
            <a:r>
              <a:rPr lang="ru-RU" sz="1100" dirty="0" err="1"/>
              <a:t>застосування</a:t>
            </a:r>
            <a:r>
              <a:rPr lang="ru-RU" sz="1100" dirty="0"/>
              <a:t> </a:t>
            </a:r>
            <a:r>
              <a:rPr lang="ru-RU" sz="1100" dirty="0" err="1"/>
              <a:t>товарних</a:t>
            </a:r>
            <a:r>
              <a:rPr lang="ru-RU" sz="1100" dirty="0"/>
              <a:t> </a:t>
            </a:r>
            <a:r>
              <a:rPr lang="ru-RU" sz="1100" dirty="0" err="1"/>
              <a:t>класифікаторів</a:t>
            </a:r>
            <a:r>
              <a:rPr lang="ru-RU" sz="1100" dirty="0"/>
              <a:t>, методик </a:t>
            </a:r>
            <a:r>
              <a:rPr lang="ru-RU" sz="1100" dirty="0" err="1"/>
              <a:t>оцінки</a:t>
            </a:r>
            <a:r>
              <a:rPr lang="ru-RU" sz="1100" dirty="0"/>
              <a:t> </a:t>
            </a:r>
            <a:r>
              <a:rPr lang="ru-RU" sz="1100" dirty="0" err="1"/>
              <a:t>митної</a:t>
            </a:r>
            <a:r>
              <a:rPr lang="ru-RU" sz="1100" dirty="0"/>
              <a:t> </a:t>
            </a:r>
            <a:r>
              <a:rPr lang="ru-RU" sz="1100" dirty="0" err="1"/>
              <a:t>вартості</a:t>
            </a:r>
            <a:r>
              <a:rPr lang="ru-RU" sz="1100" dirty="0"/>
              <a:t> </a:t>
            </a:r>
            <a:r>
              <a:rPr lang="ru-RU" sz="1100" dirty="0" err="1"/>
              <a:t>товарів</a:t>
            </a:r>
            <a:r>
              <a:rPr lang="ru-RU" sz="1100" dirty="0"/>
              <a:t>), </a:t>
            </a:r>
            <a:r>
              <a:rPr lang="ru-RU" sz="1100" dirty="0" err="1"/>
              <a:t>які</a:t>
            </a:r>
            <a:r>
              <a:rPr lang="ru-RU" sz="1100" dirty="0"/>
              <a:t> </a:t>
            </a:r>
            <a:r>
              <a:rPr lang="ru-RU" sz="1100" dirty="0" err="1"/>
              <a:t>впливають</a:t>
            </a:r>
            <a:r>
              <a:rPr lang="ru-RU" sz="1100" dirty="0"/>
              <a:t> на характер </a:t>
            </a:r>
            <a:r>
              <a:rPr lang="ru-RU" sz="1100" dirty="0" err="1"/>
              <a:t>ввезення</a:t>
            </a:r>
            <a:r>
              <a:rPr lang="ru-RU" sz="1100" dirty="0"/>
              <a:t> </a:t>
            </a:r>
            <a:r>
              <a:rPr lang="ru-RU" sz="1100" dirty="0" err="1"/>
              <a:t>товарів</a:t>
            </a:r>
            <a:r>
              <a:rPr lang="ru-RU" sz="1100" dirty="0"/>
              <a:t> до </a:t>
            </a:r>
            <a:r>
              <a:rPr lang="ru-RU" sz="1100" dirty="0" err="1"/>
              <a:t>країни</a:t>
            </a:r>
            <a:r>
              <a:rPr lang="ru-RU" sz="1100" dirty="0"/>
              <a:t>;</a:t>
            </a:r>
          </a:p>
          <a:p>
            <a:pPr algn="just"/>
            <a:r>
              <a:rPr lang="ru-RU" sz="1100" dirty="0"/>
              <a:t>3) </a:t>
            </a:r>
            <a:r>
              <a:rPr lang="ru-RU" sz="1100" dirty="0" err="1"/>
              <a:t>застосування</a:t>
            </a:r>
            <a:r>
              <a:rPr lang="ru-RU" sz="1100" dirty="0"/>
              <a:t> </a:t>
            </a:r>
            <a:r>
              <a:rPr lang="ru-RU" sz="1100" dirty="0" err="1"/>
              <a:t>стандартів</a:t>
            </a:r>
            <a:r>
              <a:rPr lang="ru-RU" sz="1100" dirty="0"/>
              <a:t> та </a:t>
            </a:r>
            <a:r>
              <a:rPr lang="ru-RU" sz="1100" dirty="0" err="1"/>
              <a:t>вимог</a:t>
            </a:r>
            <a:r>
              <a:rPr lang="ru-RU" sz="1100" dirty="0"/>
              <a:t>, </a:t>
            </a:r>
            <a:r>
              <a:rPr lang="ru-RU" sz="1100" dirty="0" err="1"/>
              <a:t>які</a:t>
            </a:r>
            <a:r>
              <a:rPr lang="ru-RU" sz="1100" dirty="0"/>
              <a:t> </a:t>
            </a:r>
            <a:r>
              <a:rPr lang="ru-RU" sz="1100" dirty="0" err="1"/>
              <a:t>пов’язані</a:t>
            </a:r>
            <a:r>
              <a:rPr lang="ru-RU" sz="1100" dirty="0"/>
              <a:t> з </a:t>
            </a:r>
            <a:r>
              <a:rPr lang="ru-RU" sz="1100" dirty="0" err="1"/>
              <a:t>охороною</a:t>
            </a:r>
            <a:r>
              <a:rPr lang="ru-RU" sz="1100" dirty="0"/>
              <a:t> </a:t>
            </a:r>
            <a:r>
              <a:rPr lang="ru-RU" sz="1100" dirty="0" err="1"/>
              <a:t>здоров’я</a:t>
            </a:r>
            <a:r>
              <a:rPr lang="ru-RU" sz="1100" dirty="0"/>
              <a:t>, </a:t>
            </a:r>
            <a:r>
              <a:rPr lang="ru-RU" sz="1100" dirty="0" err="1"/>
              <a:t>технікою</a:t>
            </a:r>
            <a:r>
              <a:rPr lang="ru-RU" sz="1100" dirty="0"/>
              <a:t> </a:t>
            </a:r>
            <a:r>
              <a:rPr lang="ru-RU" sz="1100" dirty="0" err="1"/>
              <a:t>безпеки</a:t>
            </a:r>
            <a:r>
              <a:rPr lang="ru-RU" sz="1100" dirty="0"/>
              <a:t>, </a:t>
            </a:r>
            <a:r>
              <a:rPr lang="ru-RU" sz="1100" dirty="0" err="1"/>
              <a:t>екологічними</a:t>
            </a:r>
            <a:r>
              <a:rPr lang="ru-RU" sz="1100" dirty="0"/>
              <a:t> </a:t>
            </a:r>
            <a:r>
              <a:rPr lang="ru-RU" sz="1100" dirty="0" err="1"/>
              <a:t>критеріями</a:t>
            </a:r>
            <a:r>
              <a:rPr lang="ru-RU" sz="1100" dirty="0"/>
              <a:t> та </a:t>
            </a:r>
            <a:r>
              <a:rPr lang="ru-RU" sz="1100" dirty="0" err="1"/>
              <a:t>ін</a:t>
            </a:r>
            <a:r>
              <a:rPr lang="ru-RU" sz="1100" dirty="0"/>
              <a:t>. (</a:t>
            </a:r>
            <a:r>
              <a:rPr lang="ru-RU" sz="1100" dirty="0" err="1"/>
              <a:t>наприклад</a:t>
            </a:r>
            <a:r>
              <a:rPr lang="ru-RU" sz="1100" dirty="0"/>
              <a:t>, </a:t>
            </a:r>
            <a:r>
              <a:rPr lang="ru-RU" sz="1100" dirty="0" err="1"/>
              <a:t>можуть</a:t>
            </a:r>
            <a:r>
              <a:rPr lang="ru-RU" sz="1100" dirty="0"/>
              <a:t> </a:t>
            </a:r>
            <a:r>
              <a:rPr lang="ru-RU" sz="1100" dirty="0" err="1"/>
              <a:t>установлюватися</a:t>
            </a:r>
            <a:r>
              <a:rPr lang="ru-RU" sz="1100" dirty="0"/>
              <a:t> </a:t>
            </a:r>
            <a:r>
              <a:rPr lang="ru-RU" sz="1100" dirty="0" err="1"/>
              <a:t>санітарні</a:t>
            </a:r>
            <a:r>
              <a:rPr lang="ru-RU" sz="1100" dirty="0"/>
              <a:t>, </a:t>
            </a:r>
            <a:r>
              <a:rPr lang="ru-RU" sz="1100" dirty="0" err="1"/>
              <a:t>епідеміологічні</a:t>
            </a:r>
            <a:r>
              <a:rPr lang="ru-RU" sz="1100" dirty="0"/>
              <a:t>, </a:t>
            </a:r>
            <a:r>
              <a:rPr lang="ru-RU" sz="1100" dirty="0" err="1"/>
              <a:t>епізоотичні</a:t>
            </a:r>
            <a:r>
              <a:rPr lang="ru-RU" sz="1100" dirty="0"/>
              <a:t>, </a:t>
            </a:r>
            <a:r>
              <a:rPr lang="ru-RU" sz="1100" dirty="0" err="1"/>
              <a:t>промислові</a:t>
            </a:r>
            <a:r>
              <a:rPr lang="ru-RU" sz="1100" dirty="0"/>
              <a:t> </a:t>
            </a:r>
            <a:r>
              <a:rPr lang="ru-RU" sz="1100" dirty="0" err="1"/>
              <a:t>стандарти</a:t>
            </a:r>
            <a:r>
              <a:rPr lang="ru-RU" sz="1100" dirty="0"/>
              <a:t>, </a:t>
            </a:r>
            <a:r>
              <a:rPr lang="ru-RU" sz="1100" dirty="0" err="1"/>
              <a:t>особливі</a:t>
            </a:r>
            <a:r>
              <a:rPr lang="ru-RU" sz="1100" dirty="0"/>
              <a:t> </a:t>
            </a:r>
            <a:r>
              <a:rPr lang="ru-RU" sz="1100" dirty="0" err="1"/>
              <a:t>вимоги</a:t>
            </a:r>
            <a:r>
              <a:rPr lang="ru-RU" sz="1100" dirty="0"/>
              <a:t> до </a:t>
            </a:r>
            <a:r>
              <a:rPr lang="ru-RU" sz="1100" dirty="0" err="1"/>
              <a:t>пакування</a:t>
            </a:r>
            <a:r>
              <a:rPr lang="ru-RU" sz="1100" dirty="0"/>
              <a:t>, </a:t>
            </a:r>
            <a:r>
              <a:rPr lang="ru-RU" sz="1100" dirty="0" err="1"/>
              <a:t>маркування</a:t>
            </a:r>
            <a:r>
              <a:rPr lang="ru-RU" sz="1100" dirty="0"/>
              <a:t> </a:t>
            </a:r>
            <a:r>
              <a:rPr lang="ru-RU" sz="1100" dirty="0" err="1"/>
              <a:t>товарів</a:t>
            </a:r>
            <a:r>
              <a:rPr lang="ru-RU" sz="1100" dirty="0"/>
              <a:t> </a:t>
            </a:r>
            <a:r>
              <a:rPr lang="ru-RU" sz="1100" dirty="0" err="1"/>
              <a:t>тощо</a:t>
            </a:r>
            <a:r>
              <a:rPr lang="ru-RU" sz="1100" dirty="0"/>
              <a:t>);</a:t>
            </a:r>
          </a:p>
          <a:p>
            <a:pPr algn="just"/>
            <a:r>
              <a:rPr lang="ru-RU" sz="1100" dirty="0"/>
              <a:t>4) </a:t>
            </a:r>
            <a:r>
              <a:rPr lang="ru-RU" sz="1100" dirty="0" err="1"/>
              <a:t>застосування</a:t>
            </a:r>
            <a:r>
              <a:rPr lang="ru-RU" sz="1100" dirty="0"/>
              <a:t> </a:t>
            </a:r>
            <a:r>
              <a:rPr lang="ru-RU" sz="1100" dirty="0" err="1"/>
              <a:t>кількісних</a:t>
            </a:r>
            <a:r>
              <a:rPr lang="ru-RU" sz="1100" dirty="0"/>
              <a:t> та валютно-</a:t>
            </a:r>
            <a:r>
              <a:rPr lang="ru-RU" sz="1100" dirty="0" err="1"/>
              <a:t>цінових</a:t>
            </a:r>
            <a:r>
              <a:rPr lang="ru-RU" sz="1100" dirty="0"/>
              <a:t> </a:t>
            </a:r>
            <a:r>
              <a:rPr lang="ru-RU" sz="1100" dirty="0" err="1"/>
              <a:t>обмежень</a:t>
            </a:r>
            <a:r>
              <a:rPr lang="ru-RU" sz="1100" dirty="0"/>
              <a:t> </a:t>
            </a:r>
            <a:r>
              <a:rPr lang="ru-RU" sz="1100" dirty="0" err="1"/>
              <a:t>щодо</a:t>
            </a:r>
            <a:r>
              <a:rPr lang="ru-RU" sz="1100" dirty="0"/>
              <a:t> </a:t>
            </a:r>
            <a:r>
              <a:rPr lang="ru-RU" sz="1100" dirty="0" err="1"/>
              <a:t>ввезення</a:t>
            </a:r>
            <a:r>
              <a:rPr lang="ru-RU" sz="1100" dirty="0"/>
              <a:t> (</a:t>
            </a:r>
            <a:r>
              <a:rPr lang="ru-RU" sz="1100" dirty="0" err="1"/>
              <a:t>вивезення</a:t>
            </a:r>
            <a:r>
              <a:rPr lang="ru-RU" sz="1100" dirty="0"/>
              <a:t> )</a:t>
            </a:r>
            <a:r>
              <a:rPr lang="ru-RU" sz="1100" dirty="0" err="1"/>
              <a:t>товарів</a:t>
            </a:r>
            <a:r>
              <a:rPr lang="ru-RU" sz="1100" dirty="0"/>
              <a:t>;</a:t>
            </a:r>
          </a:p>
          <a:p>
            <a:pPr algn="just"/>
            <a:r>
              <a:rPr lang="ru-RU" sz="1100" dirty="0"/>
              <a:t>5) </a:t>
            </a:r>
            <a:r>
              <a:rPr lang="ru-RU" sz="1100" dirty="0" err="1"/>
              <a:t>використання</a:t>
            </a:r>
            <a:r>
              <a:rPr lang="ru-RU" sz="1100" dirty="0"/>
              <a:t> </a:t>
            </a:r>
            <a:r>
              <a:rPr lang="ru-RU" sz="1100" dirty="0" err="1"/>
              <a:t>обмежень</a:t>
            </a:r>
            <a:r>
              <a:rPr lang="ru-RU" sz="1100" dirty="0"/>
              <a:t> </a:t>
            </a:r>
            <a:r>
              <a:rPr lang="ru-RU" sz="1100" dirty="0" err="1"/>
              <a:t>щодо</a:t>
            </a:r>
            <a:r>
              <a:rPr lang="ru-RU" sz="1100" dirty="0"/>
              <a:t> умов та </a:t>
            </a:r>
            <a:r>
              <a:rPr lang="ru-RU" sz="1100" dirty="0" err="1"/>
              <a:t>механізмів</a:t>
            </a:r>
            <a:r>
              <a:rPr lang="ru-RU" sz="1100" dirty="0"/>
              <a:t> </a:t>
            </a:r>
            <a:r>
              <a:rPr lang="ru-RU" sz="1100" dirty="0" err="1"/>
              <a:t>здійснення</a:t>
            </a:r>
            <a:r>
              <a:rPr lang="ru-RU" sz="1100" dirty="0"/>
              <a:t> </a:t>
            </a:r>
            <a:r>
              <a:rPr lang="ru-RU" sz="1100" dirty="0" err="1"/>
              <a:t>платежів</a:t>
            </a:r>
            <a:r>
              <a:rPr lang="ru-RU" sz="1100" dirty="0"/>
              <a:t>.</a:t>
            </a:r>
          </a:p>
          <a:p>
            <a:pPr algn="just"/>
            <a:r>
              <a:rPr lang="ru-RU" sz="1100" dirty="0" err="1"/>
              <a:t>Найбільш</a:t>
            </a:r>
            <a:r>
              <a:rPr lang="ru-RU" sz="1100" dirty="0"/>
              <a:t> </a:t>
            </a:r>
            <a:r>
              <a:rPr lang="ru-RU" sz="1100" dirty="0" err="1"/>
              <a:t>поширеним</a:t>
            </a:r>
            <a:r>
              <a:rPr lang="ru-RU" sz="1100" dirty="0"/>
              <a:t> </a:t>
            </a:r>
            <a:r>
              <a:rPr lang="ru-RU" sz="1100" dirty="0" err="1"/>
              <a:t>засобом</a:t>
            </a:r>
            <a:r>
              <a:rPr lang="ru-RU" sz="1100" dirty="0"/>
              <a:t> </a:t>
            </a:r>
            <a:r>
              <a:rPr lang="ru-RU" sz="1100" dirty="0" err="1"/>
              <a:t>впливу</a:t>
            </a:r>
            <a:r>
              <a:rPr lang="ru-RU" sz="1100" dirty="0"/>
              <a:t> на </a:t>
            </a:r>
            <a:r>
              <a:rPr lang="ru-RU" sz="1100" dirty="0" err="1"/>
              <a:t>міжнародну</a:t>
            </a:r>
            <a:r>
              <a:rPr lang="ru-RU" sz="1100" dirty="0"/>
              <a:t> </a:t>
            </a:r>
            <a:r>
              <a:rPr lang="ru-RU" sz="1100" dirty="0" err="1"/>
              <a:t>торгівлю</a:t>
            </a:r>
            <a:r>
              <a:rPr lang="ru-RU" sz="1100" dirty="0"/>
              <a:t> є </a:t>
            </a:r>
            <a:r>
              <a:rPr lang="ru-RU" sz="1100" dirty="0" err="1"/>
              <a:t>кількісні</a:t>
            </a:r>
            <a:r>
              <a:rPr lang="ru-RU" sz="1100" dirty="0"/>
              <a:t> та валютно-</a:t>
            </a:r>
            <a:r>
              <a:rPr lang="ru-RU" sz="1100" dirty="0" err="1"/>
              <a:t>цінові</a:t>
            </a:r>
            <a:r>
              <a:rPr lang="ru-RU" sz="1100" dirty="0"/>
              <a:t> </a:t>
            </a:r>
            <a:r>
              <a:rPr lang="ru-RU" sz="1100" dirty="0" err="1"/>
              <a:t>обмеження</a:t>
            </a:r>
            <a:r>
              <a:rPr lang="ru-RU" sz="1100" dirty="0"/>
              <a:t>, </a:t>
            </a:r>
            <a:r>
              <a:rPr lang="ru-RU" sz="1100" dirty="0" err="1"/>
              <a:t>які</a:t>
            </a:r>
            <a:r>
              <a:rPr lang="ru-RU" sz="1100" dirty="0"/>
              <a:t> </a:t>
            </a:r>
            <a:r>
              <a:rPr lang="ru-RU" sz="1100" dirty="0" err="1"/>
              <a:t>переважно</a:t>
            </a:r>
            <a:r>
              <a:rPr lang="ru-RU" sz="1100" dirty="0"/>
              <a:t> </a:t>
            </a:r>
            <a:r>
              <a:rPr lang="ru-RU" sz="1100" dirty="0" err="1"/>
              <a:t>застосовуються</a:t>
            </a:r>
            <a:r>
              <a:rPr lang="ru-RU" sz="1100" dirty="0"/>
              <a:t> </a:t>
            </a:r>
            <a:r>
              <a:rPr lang="ru-RU" sz="1100" dirty="0" err="1"/>
              <a:t>щодо</a:t>
            </a:r>
            <a:r>
              <a:rPr lang="ru-RU" sz="1100" dirty="0"/>
              <a:t> </a:t>
            </a:r>
            <a:r>
              <a:rPr lang="ru-RU" sz="1100" dirty="0" err="1"/>
              <a:t>ввезення</a:t>
            </a:r>
            <a:r>
              <a:rPr lang="ru-RU" sz="1100" dirty="0"/>
              <a:t> </a:t>
            </a:r>
            <a:r>
              <a:rPr lang="ru-RU" sz="1100" dirty="0" err="1"/>
              <a:t>товарів</a:t>
            </a:r>
            <a:r>
              <a:rPr lang="ru-RU" sz="1100" dirty="0"/>
              <a:t>. </a:t>
            </a:r>
            <a:r>
              <a:rPr lang="ru-RU" sz="1100" dirty="0" err="1"/>
              <a:t>Передусім</a:t>
            </a:r>
            <a:r>
              <a:rPr lang="ru-RU" sz="1100" dirty="0"/>
              <a:t> </a:t>
            </a:r>
            <a:r>
              <a:rPr lang="ru-RU" sz="1100" dirty="0" err="1"/>
              <a:t>це</a:t>
            </a:r>
            <a:r>
              <a:rPr lang="ru-RU" sz="1100" dirty="0"/>
              <a:t> – </a:t>
            </a:r>
            <a:r>
              <a:rPr lang="ru-RU" sz="1100" dirty="0" err="1"/>
              <a:t>контингентування</a:t>
            </a:r>
            <a:r>
              <a:rPr lang="ru-RU" sz="1100" dirty="0"/>
              <a:t> та </a:t>
            </a:r>
            <a:r>
              <a:rPr lang="ru-RU" sz="1100" dirty="0" err="1"/>
              <a:t>ліцензування</a:t>
            </a:r>
            <a:r>
              <a:rPr lang="ru-RU" sz="1100" dirty="0"/>
              <a:t>.</a:t>
            </a:r>
          </a:p>
          <a:p>
            <a:pPr algn="just"/>
            <a:r>
              <a:rPr lang="ru-RU" sz="1100" dirty="0" err="1"/>
              <a:t>Контингентування</a:t>
            </a:r>
            <a:r>
              <a:rPr lang="ru-RU" sz="1100" dirty="0"/>
              <a:t> (</a:t>
            </a:r>
            <a:r>
              <a:rPr lang="ru-RU" sz="1100" dirty="0" err="1"/>
              <a:t>квотування</a:t>
            </a:r>
            <a:r>
              <a:rPr lang="ru-RU" sz="1100" dirty="0"/>
              <a:t>) – </a:t>
            </a:r>
            <a:r>
              <a:rPr lang="ru-RU" sz="1100" dirty="0" err="1"/>
              <a:t>це</a:t>
            </a:r>
            <a:r>
              <a:rPr lang="ru-RU" sz="1100" dirty="0"/>
              <a:t> </a:t>
            </a:r>
            <a:r>
              <a:rPr lang="ru-RU" sz="1100" dirty="0" err="1"/>
              <a:t>обмеження</a:t>
            </a:r>
            <a:r>
              <a:rPr lang="ru-RU" sz="1100" dirty="0"/>
              <a:t> державною </a:t>
            </a:r>
            <a:r>
              <a:rPr lang="ru-RU" sz="1100" dirty="0" err="1"/>
              <a:t>владою</a:t>
            </a:r>
            <a:r>
              <a:rPr lang="ru-RU" sz="1100" dirty="0"/>
              <a:t> </a:t>
            </a:r>
            <a:r>
              <a:rPr lang="ru-RU" sz="1100" dirty="0" err="1"/>
              <a:t>ввезення</a:t>
            </a:r>
            <a:r>
              <a:rPr lang="ru-RU" sz="1100" dirty="0"/>
              <a:t> </a:t>
            </a:r>
            <a:r>
              <a:rPr lang="ru-RU" sz="1100" dirty="0" err="1"/>
              <a:t>або</a:t>
            </a:r>
            <a:r>
              <a:rPr lang="ru-RU" sz="1100" dirty="0"/>
              <a:t> </a:t>
            </a:r>
            <a:r>
              <a:rPr lang="ru-RU" sz="1100" dirty="0" err="1"/>
              <a:t>вивезення</a:t>
            </a:r>
            <a:r>
              <a:rPr lang="ru-RU" sz="1100" dirty="0"/>
              <a:t> </a:t>
            </a:r>
            <a:r>
              <a:rPr lang="ru-RU" sz="1100" dirty="0" err="1"/>
              <a:t>товарів</a:t>
            </a:r>
            <a:r>
              <a:rPr lang="ru-RU" sz="1100" dirty="0"/>
              <a:t> через </a:t>
            </a:r>
            <a:r>
              <a:rPr lang="ru-RU" sz="1100" dirty="0" err="1"/>
              <a:t>установлення</a:t>
            </a:r>
            <a:r>
              <a:rPr lang="ru-RU" sz="1100" dirty="0"/>
              <a:t> </a:t>
            </a:r>
            <a:r>
              <a:rPr lang="ru-RU" sz="1100" dirty="0" err="1"/>
              <a:t>певної</a:t>
            </a:r>
            <a:r>
              <a:rPr lang="ru-RU" sz="1100" dirty="0"/>
              <a:t> </a:t>
            </a:r>
            <a:r>
              <a:rPr lang="ru-RU" sz="1100" dirty="0" err="1"/>
              <a:t>кількості</a:t>
            </a:r>
            <a:r>
              <a:rPr lang="ru-RU" sz="1100" dirty="0"/>
              <a:t> </a:t>
            </a:r>
            <a:r>
              <a:rPr lang="ru-RU" sz="1100" dirty="0" err="1"/>
              <a:t>або</a:t>
            </a:r>
            <a:r>
              <a:rPr lang="ru-RU" sz="1100" dirty="0"/>
              <a:t> </a:t>
            </a:r>
            <a:r>
              <a:rPr lang="ru-RU" sz="1100" dirty="0" err="1"/>
              <a:t>граничної</a:t>
            </a:r>
            <a:r>
              <a:rPr lang="ru-RU" sz="1100" dirty="0"/>
              <a:t> </a:t>
            </a:r>
            <a:r>
              <a:rPr lang="ru-RU" sz="1100" dirty="0" err="1"/>
              <a:t>суми</a:t>
            </a:r>
            <a:r>
              <a:rPr lang="ru-RU" sz="1100" dirty="0"/>
              <a:t> на </a:t>
            </a:r>
            <a:r>
              <a:rPr lang="ru-RU" sz="1100" dirty="0" err="1"/>
              <a:t>певний</a:t>
            </a:r>
            <a:r>
              <a:rPr lang="ru-RU" sz="1100" dirty="0"/>
              <a:t> </a:t>
            </a:r>
            <a:r>
              <a:rPr lang="ru-RU" sz="1100" dirty="0" err="1"/>
              <a:t>період</a:t>
            </a:r>
            <a:r>
              <a:rPr lang="ru-RU" sz="1100" dirty="0"/>
              <a:t> часу. </a:t>
            </a:r>
            <a:r>
              <a:rPr lang="ru-RU" sz="1100" dirty="0" err="1"/>
              <a:t>Контингентування</a:t>
            </a:r>
            <a:r>
              <a:rPr lang="ru-RU" sz="1100" dirty="0"/>
              <a:t> </a:t>
            </a:r>
            <a:r>
              <a:rPr lang="ru-RU" sz="1100" dirty="0" err="1"/>
              <a:t>може</a:t>
            </a:r>
            <a:r>
              <a:rPr lang="ru-RU" sz="1100" dirty="0"/>
              <a:t> </a:t>
            </a:r>
            <a:r>
              <a:rPr lang="ru-RU" sz="1100" dirty="0" err="1"/>
              <a:t>стосуватися</a:t>
            </a:r>
            <a:r>
              <a:rPr lang="ru-RU" sz="1100" dirty="0"/>
              <a:t> </a:t>
            </a:r>
            <a:r>
              <a:rPr lang="ru-RU" sz="1100" dirty="0" err="1"/>
              <a:t>імпорту</a:t>
            </a:r>
            <a:r>
              <a:rPr lang="ru-RU" sz="1100" dirty="0"/>
              <a:t> (</a:t>
            </a:r>
            <a:r>
              <a:rPr lang="ru-RU" sz="1100" dirty="0" err="1"/>
              <a:t>переважно</a:t>
            </a:r>
            <a:r>
              <a:rPr lang="ru-RU" sz="1100" dirty="0"/>
              <a:t> </a:t>
            </a:r>
            <a:r>
              <a:rPr lang="ru-RU" sz="1100" dirty="0" err="1"/>
              <a:t>воно</a:t>
            </a:r>
            <a:r>
              <a:rPr lang="ru-RU" sz="1100" dirty="0"/>
              <a:t> і </a:t>
            </a:r>
            <a:r>
              <a:rPr lang="ru-RU" sz="1100" dirty="0" err="1"/>
              <a:t>має</a:t>
            </a:r>
            <a:r>
              <a:rPr lang="ru-RU" sz="1100" dirty="0"/>
              <a:t> </a:t>
            </a:r>
            <a:r>
              <a:rPr lang="ru-RU" sz="1100" dirty="0" err="1"/>
              <a:t>місце</a:t>
            </a:r>
            <a:r>
              <a:rPr lang="ru-RU" sz="1100" dirty="0"/>
              <a:t>) та </a:t>
            </a:r>
            <a:r>
              <a:rPr lang="ru-RU" sz="1100" dirty="0" err="1"/>
              <a:t>експорту</a:t>
            </a:r>
            <a:r>
              <a:rPr lang="ru-RU" sz="1100" dirty="0"/>
              <a:t>. </a:t>
            </a:r>
            <a:r>
              <a:rPr lang="ru-RU" sz="1100" dirty="0" err="1"/>
              <a:t>Щодо</a:t>
            </a:r>
            <a:r>
              <a:rPr lang="ru-RU" sz="1100" dirty="0"/>
              <a:t> </a:t>
            </a:r>
            <a:r>
              <a:rPr lang="ru-RU" sz="1100" dirty="0" err="1"/>
              <a:t>контингентування</a:t>
            </a:r>
            <a:r>
              <a:rPr lang="ru-RU" sz="1100" dirty="0"/>
              <a:t> </a:t>
            </a:r>
            <a:r>
              <a:rPr lang="ru-RU" sz="1100" dirty="0" err="1"/>
              <a:t>імпорту</a:t>
            </a:r>
            <a:r>
              <a:rPr lang="ru-RU" sz="1100" dirty="0"/>
              <a:t>, то </a:t>
            </a:r>
            <a:r>
              <a:rPr lang="ru-RU" sz="1100" dirty="0" err="1"/>
              <a:t>розрізняють</a:t>
            </a:r>
            <a:r>
              <a:rPr lang="ru-RU" sz="1100" dirty="0"/>
              <a:t> два </a:t>
            </a:r>
            <a:r>
              <a:rPr lang="ru-RU" sz="1100" dirty="0" err="1"/>
              <a:t>його</a:t>
            </a:r>
            <a:r>
              <a:rPr lang="ru-RU" sz="1100" dirty="0"/>
              <a:t> </a:t>
            </a:r>
            <a:r>
              <a:rPr lang="ru-RU" sz="1100" dirty="0" err="1"/>
              <a:t>види</a:t>
            </a:r>
            <a:r>
              <a:rPr lang="ru-RU" sz="1100" dirty="0"/>
              <a:t>: </a:t>
            </a:r>
            <a:r>
              <a:rPr lang="ru-RU" sz="1100" dirty="0" err="1"/>
              <a:t>абсолютне</a:t>
            </a:r>
            <a:r>
              <a:rPr lang="ru-RU" sz="1100" dirty="0"/>
              <a:t> </a:t>
            </a:r>
            <a:r>
              <a:rPr lang="ru-RU" sz="1100" dirty="0" err="1"/>
              <a:t>квотування</a:t>
            </a:r>
            <a:r>
              <a:rPr lang="ru-RU" sz="1100" dirty="0"/>
              <a:t>, </a:t>
            </a:r>
            <a:r>
              <a:rPr lang="ru-RU" sz="1100" dirty="0" err="1"/>
              <a:t>згідно</a:t>
            </a:r>
            <a:r>
              <a:rPr lang="ru-RU" sz="1100" dirty="0"/>
              <a:t> з </a:t>
            </a:r>
            <a:r>
              <a:rPr lang="ru-RU" sz="1100" dirty="0" err="1"/>
              <a:t>яким</a:t>
            </a:r>
            <a:r>
              <a:rPr lang="ru-RU" sz="1100" dirty="0"/>
              <a:t> </a:t>
            </a:r>
            <a:r>
              <a:rPr lang="ru-RU" sz="1100" dirty="0" err="1"/>
              <a:t>визначається</a:t>
            </a:r>
            <a:r>
              <a:rPr lang="ru-RU" sz="1100" dirty="0"/>
              <a:t> </a:t>
            </a:r>
            <a:r>
              <a:rPr lang="ru-RU" sz="1100" dirty="0" err="1"/>
              <a:t>кількість</a:t>
            </a:r>
            <a:r>
              <a:rPr lang="ru-RU" sz="1100" dirty="0"/>
              <a:t> </a:t>
            </a:r>
            <a:r>
              <a:rPr lang="ru-RU" sz="1100" dirty="0" err="1"/>
              <a:t>продукції</a:t>
            </a:r>
            <a:r>
              <a:rPr lang="ru-RU" sz="1100" dirty="0"/>
              <a:t>, яку </a:t>
            </a:r>
            <a:r>
              <a:rPr lang="ru-RU" sz="1100" dirty="0" err="1"/>
              <a:t>дозволяється</a:t>
            </a:r>
            <a:r>
              <a:rPr lang="ru-RU" sz="1100" dirty="0"/>
              <a:t> ввезти до </a:t>
            </a:r>
            <a:r>
              <a:rPr lang="ru-RU" sz="1100" dirty="0" err="1"/>
              <a:t>країни</a:t>
            </a:r>
            <a:r>
              <a:rPr lang="ru-RU" sz="1100" dirty="0"/>
              <a:t>, та </a:t>
            </a:r>
            <a:r>
              <a:rPr lang="ru-RU" sz="1100" dirty="0" err="1"/>
              <a:t>тарифне</a:t>
            </a:r>
            <a:r>
              <a:rPr lang="ru-RU" sz="1100" dirty="0"/>
              <a:t> </a:t>
            </a:r>
            <a:r>
              <a:rPr lang="ru-RU" sz="1100" dirty="0" err="1"/>
              <a:t>квотування</a:t>
            </a:r>
            <a:r>
              <a:rPr lang="ru-RU" sz="1100" dirty="0"/>
              <a:t>, </a:t>
            </a:r>
            <a:r>
              <a:rPr lang="ru-RU" sz="1100" dirty="0" err="1"/>
              <a:t>згідно</a:t>
            </a:r>
            <a:r>
              <a:rPr lang="ru-RU" sz="1100" dirty="0"/>
              <a:t> з </a:t>
            </a:r>
            <a:r>
              <a:rPr lang="ru-RU" sz="1100" dirty="0" err="1"/>
              <a:t>яким</a:t>
            </a:r>
            <a:r>
              <a:rPr lang="ru-RU" sz="1100" dirty="0"/>
              <a:t> </a:t>
            </a:r>
            <a:r>
              <a:rPr lang="ru-RU" sz="1100" dirty="0" err="1"/>
              <a:t>дозволяється</a:t>
            </a:r>
            <a:r>
              <a:rPr lang="ru-RU" sz="1100" dirty="0"/>
              <a:t> </a:t>
            </a:r>
            <a:r>
              <a:rPr lang="ru-RU" sz="1100" dirty="0" err="1"/>
              <a:t>ввезення</a:t>
            </a:r>
            <a:r>
              <a:rPr lang="ru-RU" sz="1100" dirty="0"/>
              <a:t> на </a:t>
            </a:r>
            <a:r>
              <a:rPr lang="ru-RU" sz="1100" dirty="0" err="1"/>
              <a:t>територію</a:t>
            </a:r>
            <a:r>
              <a:rPr lang="ru-RU" sz="1100" dirty="0"/>
              <a:t> </a:t>
            </a:r>
            <a:r>
              <a:rPr lang="ru-RU" sz="1100" dirty="0" err="1"/>
              <a:t>країни</a:t>
            </a:r>
            <a:r>
              <a:rPr lang="ru-RU" sz="1100" dirty="0"/>
              <a:t> конкретного товару </a:t>
            </a:r>
            <a:r>
              <a:rPr lang="ru-RU" sz="1100" dirty="0" err="1"/>
              <a:t>протягом</a:t>
            </a:r>
            <a:r>
              <a:rPr lang="ru-RU" sz="1100" dirty="0"/>
              <a:t> </a:t>
            </a:r>
            <a:r>
              <a:rPr lang="ru-RU" sz="1100" dirty="0" err="1"/>
              <a:t>певного</a:t>
            </a:r>
            <a:r>
              <a:rPr lang="ru-RU" sz="1100" dirty="0"/>
              <a:t> </a:t>
            </a:r>
            <a:r>
              <a:rPr lang="ru-RU" sz="1100" dirty="0" err="1"/>
              <a:t>періоду</a:t>
            </a:r>
            <a:r>
              <a:rPr lang="ru-RU" sz="1100" dirty="0"/>
              <a:t> часу </a:t>
            </a:r>
            <a:r>
              <a:rPr lang="ru-RU" sz="1100" dirty="0" err="1"/>
              <a:t>зі</a:t>
            </a:r>
            <a:r>
              <a:rPr lang="ru-RU" sz="1100" dirty="0"/>
              <a:t> </a:t>
            </a:r>
            <a:r>
              <a:rPr lang="ru-RU" sz="1100" dirty="0" err="1"/>
              <a:t>сплатою</a:t>
            </a:r>
            <a:r>
              <a:rPr lang="ru-RU" sz="1100" dirty="0"/>
              <a:t> </a:t>
            </a:r>
            <a:r>
              <a:rPr lang="ru-RU" sz="1100" dirty="0" err="1"/>
              <a:t>мита</a:t>
            </a:r>
            <a:r>
              <a:rPr lang="ru-RU" sz="1100" dirty="0"/>
              <a:t> за </a:t>
            </a:r>
            <a:r>
              <a:rPr lang="ru-RU" sz="1100" dirty="0" err="1"/>
              <a:t>зниженою</a:t>
            </a:r>
            <a:r>
              <a:rPr lang="ru-RU" sz="1100" dirty="0"/>
              <a:t> </a:t>
            </a:r>
            <a:r>
              <a:rPr lang="ru-RU" sz="1100" dirty="0" err="1"/>
              <a:t>ставкою</a:t>
            </a:r>
            <a:r>
              <a:rPr lang="ru-RU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6459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7. </a:t>
            </a:r>
            <a:r>
              <a:rPr lang="ru-RU" sz="2000" dirty="0" err="1"/>
              <a:t>Сучасні</a:t>
            </a:r>
            <a:r>
              <a:rPr lang="ru-RU" sz="2000" dirty="0"/>
              <a:t> </a:t>
            </a:r>
            <a:r>
              <a:rPr lang="ru-RU" sz="2000" dirty="0" err="1"/>
              <a:t>форми</a:t>
            </a:r>
            <a:r>
              <a:rPr lang="ru-RU" sz="2000" dirty="0"/>
              <a:t> </a:t>
            </a:r>
            <a:r>
              <a:rPr lang="ru-RU" sz="2000" dirty="0" err="1"/>
              <a:t>протекціонізму</a:t>
            </a:r>
            <a:r>
              <a:rPr lang="ru-RU" sz="2000" dirty="0"/>
              <a:t>: </a:t>
            </a:r>
            <a:r>
              <a:rPr lang="ru-RU" sz="2000" dirty="0" err="1"/>
              <a:t>поняття</a:t>
            </a:r>
            <a:r>
              <a:rPr lang="ru-RU" sz="2000" dirty="0"/>
              <a:t> анти </a:t>
            </a:r>
            <a:r>
              <a:rPr lang="ru-RU" sz="2000" dirty="0" err="1"/>
              <a:t>імпортних</a:t>
            </a:r>
            <a:r>
              <a:rPr lang="ru-RU" sz="2000" dirty="0"/>
              <a:t> </a:t>
            </a:r>
            <a:r>
              <a:rPr lang="ru-RU" sz="2000" dirty="0" err="1"/>
              <a:t>адміністративних</a:t>
            </a:r>
            <a:r>
              <a:rPr lang="ru-RU" sz="2000" dirty="0"/>
              <a:t> процедур.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1166843"/>
            <a:ext cx="489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/>
              <a:t>Констатація</a:t>
            </a:r>
            <a:r>
              <a:rPr lang="ru-RU" sz="1200" dirty="0"/>
              <a:t> </a:t>
            </a:r>
            <a:r>
              <a:rPr lang="ru-RU" sz="1200" dirty="0" err="1"/>
              <a:t>тенденцій</a:t>
            </a:r>
            <a:r>
              <a:rPr lang="ru-RU" sz="1200" dirty="0"/>
              <a:t> </a:t>
            </a:r>
            <a:r>
              <a:rPr lang="ru-RU" sz="1200" dirty="0" err="1"/>
              <a:t>глобалізації</a:t>
            </a:r>
            <a:r>
              <a:rPr lang="ru-RU" sz="1200" dirty="0"/>
              <a:t> далеко не </a:t>
            </a:r>
            <a:r>
              <a:rPr lang="ru-RU" sz="1200" dirty="0" err="1"/>
              <a:t>повністю</a:t>
            </a:r>
            <a:r>
              <a:rPr lang="ru-RU" sz="1200" dirty="0"/>
              <a:t> </a:t>
            </a:r>
            <a:r>
              <a:rPr lang="ru-RU" sz="1200" dirty="0" err="1"/>
              <a:t>вичерпує</a:t>
            </a:r>
            <a:r>
              <a:rPr lang="ru-RU" sz="1200" dirty="0"/>
              <a:t> </a:t>
            </a:r>
            <a:r>
              <a:rPr lang="ru-RU" sz="1200" dirty="0" err="1"/>
              <a:t>сутність</a:t>
            </a:r>
            <a:r>
              <a:rPr lang="ru-RU" sz="1200" dirty="0"/>
              <a:t> </a:t>
            </a:r>
            <a:r>
              <a:rPr lang="ru-RU" sz="1200" dirty="0" err="1"/>
              <a:t>сучасних</a:t>
            </a:r>
            <a:r>
              <a:rPr lang="ru-RU" sz="1200" dirty="0"/>
              <a:t> </a:t>
            </a:r>
            <a:r>
              <a:rPr lang="ru-RU" sz="1200" dirty="0" err="1"/>
              <a:t>тенденцій</a:t>
            </a:r>
            <a:r>
              <a:rPr lang="ru-RU" sz="1200" dirty="0"/>
              <a:t> в </a:t>
            </a:r>
            <a:r>
              <a:rPr lang="ru-RU" sz="1200" dirty="0" err="1"/>
              <a:t>економіці</a:t>
            </a:r>
            <a:r>
              <a:rPr lang="ru-RU" sz="1200" dirty="0"/>
              <a:t> та в </a:t>
            </a:r>
            <a:r>
              <a:rPr lang="ru-RU" sz="1200" dirty="0" err="1"/>
              <a:t>економічній</a:t>
            </a:r>
            <a:r>
              <a:rPr lang="ru-RU" sz="1200" dirty="0"/>
              <a:t> </a:t>
            </a:r>
            <a:r>
              <a:rPr lang="ru-RU" sz="1200" dirty="0" err="1"/>
              <a:t>політиці</a:t>
            </a:r>
            <a:r>
              <a:rPr lang="ru-RU" sz="1200" dirty="0"/>
              <a:t> держав. </a:t>
            </a:r>
            <a:r>
              <a:rPr lang="ru-RU" sz="1200" dirty="0" err="1"/>
              <a:t>Паралельно</a:t>
            </a:r>
            <a:r>
              <a:rPr lang="ru-RU" sz="1200" dirty="0"/>
              <a:t> з </a:t>
            </a:r>
            <a:r>
              <a:rPr lang="ru-RU" sz="1200" dirty="0" err="1"/>
              <a:t>лібералізацією</a:t>
            </a:r>
            <a:r>
              <a:rPr lang="ru-RU" sz="1200" dirty="0"/>
              <a:t> </a:t>
            </a:r>
            <a:r>
              <a:rPr lang="ru-RU" sz="1200" dirty="0" err="1"/>
              <a:t>загальних</a:t>
            </a:r>
            <a:r>
              <a:rPr lang="ru-RU" sz="1200" dirty="0"/>
              <a:t> </a:t>
            </a:r>
            <a:r>
              <a:rPr lang="ru-RU" sz="1200" dirty="0" err="1"/>
              <a:t>режимів</a:t>
            </a:r>
            <a:r>
              <a:rPr lang="ru-RU" sz="1200" dirty="0"/>
              <a:t> </a:t>
            </a:r>
            <a:r>
              <a:rPr lang="ru-RU" sz="1200" dirty="0" err="1"/>
              <a:t>торгівлі</a:t>
            </a:r>
            <a:r>
              <a:rPr lang="ru-RU" sz="1200" dirty="0"/>
              <a:t> та </a:t>
            </a:r>
            <a:r>
              <a:rPr lang="ru-RU" sz="1200" dirty="0" err="1"/>
              <a:t>інвестицій</a:t>
            </a:r>
            <a:r>
              <a:rPr lang="ru-RU" sz="1200" dirty="0"/>
              <a:t> </a:t>
            </a:r>
            <a:r>
              <a:rPr lang="ru-RU" sz="1200" dirty="0" err="1"/>
              <a:t>відбувається</a:t>
            </a:r>
            <a:r>
              <a:rPr lang="ru-RU" sz="1200" dirty="0"/>
              <a:t> </a:t>
            </a:r>
            <a:r>
              <a:rPr lang="ru-RU" sz="1200" dirty="0" err="1"/>
              <a:t>пожорсткішання</a:t>
            </a:r>
            <a:r>
              <a:rPr lang="ru-RU" sz="1200" dirty="0"/>
              <a:t> </a:t>
            </a:r>
            <a:r>
              <a:rPr lang="ru-RU" sz="1200" dirty="0" err="1"/>
              <a:t>взаємних</a:t>
            </a:r>
            <a:r>
              <a:rPr lang="ru-RU" sz="1200" dirty="0"/>
              <a:t> </a:t>
            </a:r>
            <a:r>
              <a:rPr lang="ru-RU" sz="1200" dirty="0" err="1"/>
              <a:t>обмежень</a:t>
            </a:r>
            <a:r>
              <a:rPr lang="ru-RU" sz="1200" dirty="0"/>
              <a:t> </a:t>
            </a:r>
            <a:r>
              <a:rPr lang="ru-RU" sz="1200" dirty="0" err="1"/>
              <a:t>імпорту</a:t>
            </a:r>
            <a:r>
              <a:rPr lang="ru-RU" sz="1200" dirty="0"/>
              <a:t>.</a:t>
            </a:r>
          </a:p>
          <a:p>
            <a:r>
              <a:rPr lang="ru-RU" sz="1200" dirty="0" err="1"/>
              <a:t>Кожна</a:t>
            </a:r>
            <a:r>
              <a:rPr lang="ru-RU" sz="1200" dirty="0"/>
              <a:t> </a:t>
            </a:r>
            <a:r>
              <a:rPr lang="ru-RU" sz="1200" dirty="0" err="1"/>
              <a:t>епоха</a:t>
            </a:r>
            <a:r>
              <a:rPr lang="ru-RU" sz="1200" dirty="0"/>
              <a:t> </a:t>
            </a:r>
            <a:r>
              <a:rPr lang="ru-RU" sz="1200" dirty="0" err="1"/>
              <a:t>висуває</a:t>
            </a:r>
            <a:r>
              <a:rPr lang="ru-RU" sz="1200" dirty="0"/>
              <a:t> </a:t>
            </a:r>
            <a:r>
              <a:rPr lang="ru-RU" sz="1200" dirty="0" err="1"/>
              <a:t>свої</a:t>
            </a:r>
            <a:r>
              <a:rPr lang="ru-RU" sz="1200" dirty="0"/>
              <a:t> </a:t>
            </a:r>
            <a:r>
              <a:rPr lang="ru-RU" sz="1200" dirty="0" err="1"/>
              <a:t>специфічні</a:t>
            </a:r>
            <a:r>
              <a:rPr lang="ru-RU" sz="1200" dirty="0"/>
              <a:t> </a:t>
            </a:r>
            <a:r>
              <a:rPr lang="ru-RU" sz="1200" dirty="0" err="1"/>
              <a:t>вимоги</a:t>
            </a:r>
            <a:r>
              <a:rPr lang="ru-RU" sz="1200" dirty="0"/>
              <a:t> до того, в </a:t>
            </a:r>
            <a:r>
              <a:rPr lang="ru-RU" sz="1200" dirty="0" err="1"/>
              <a:t>якій</a:t>
            </a:r>
            <a:r>
              <a:rPr lang="ru-RU" sz="1200" dirty="0"/>
              <a:t> </a:t>
            </a:r>
            <a:r>
              <a:rPr lang="ru-RU" sz="1200" dirty="0" err="1"/>
              <a:t>формі</a:t>
            </a:r>
            <a:r>
              <a:rPr lang="ru-RU" sz="1200" dirty="0"/>
              <a:t> та </a:t>
            </a:r>
            <a:r>
              <a:rPr lang="ru-RU" sz="1200" dirty="0" err="1"/>
              <a:t>якими</a:t>
            </a:r>
            <a:r>
              <a:rPr lang="ru-RU" sz="1200" dirty="0"/>
              <a:t> </a:t>
            </a:r>
            <a:r>
              <a:rPr lang="ru-RU" sz="1200" dirty="0" err="1"/>
              <a:t>засобами</a:t>
            </a:r>
            <a:r>
              <a:rPr lang="ru-RU" sz="1200" dirty="0"/>
              <a:t> проводиться </a:t>
            </a:r>
            <a:r>
              <a:rPr lang="ru-RU" sz="1200" dirty="0" err="1"/>
              <a:t>державна</a:t>
            </a:r>
            <a:r>
              <a:rPr lang="ru-RU" sz="1200" dirty="0"/>
              <a:t> </a:t>
            </a:r>
            <a:r>
              <a:rPr lang="ru-RU" sz="1200" dirty="0" err="1"/>
              <a:t>політика</a:t>
            </a:r>
            <a:r>
              <a:rPr lang="ru-RU" sz="1200" dirty="0"/>
              <a:t>. </a:t>
            </a:r>
            <a:r>
              <a:rPr lang="ru-RU" sz="1200" dirty="0" err="1"/>
              <a:t>Ця</a:t>
            </a:r>
            <a:r>
              <a:rPr lang="ru-RU" sz="1200" dirty="0"/>
              <a:t> </a:t>
            </a:r>
            <a:r>
              <a:rPr lang="ru-RU" sz="1200" dirty="0" err="1"/>
              <a:t>універсальна</a:t>
            </a:r>
            <a:r>
              <a:rPr lang="ru-RU" sz="1200" dirty="0"/>
              <a:t> формула </a:t>
            </a:r>
            <a:r>
              <a:rPr lang="ru-RU" sz="1200" dirty="0" err="1"/>
              <a:t>вповні</a:t>
            </a:r>
            <a:r>
              <a:rPr lang="ru-RU" sz="1200" dirty="0"/>
              <a:t> </a:t>
            </a:r>
            <a:r>
              <a:rPr lang="ru-RU" sz="1200" dirty="0" err="1"/>
              <a:t>може</a:t>
            </a:r>
            <a:r>
              <a:rPr lang="ru-RU" sz="1200" dirty="0"/>
              <a:t> бути </a:t>
            </a:r>
            <a:r>
              <a:rPr lang="ru-RU" sz="1200" dirty="0" err="1"/>
              <a:t>застосована</a:t>
            </a:r>
            <a:r>
              <a:rPr lang="ru-RU" sz="1200" dirty="0"/>
              <a:t> і до </a:t>
            </a:r>
            <a:r>
              <a:rPr lang="ru-RU" sz="1200" dirty="0" err="1"/>
              <a:t>протекціонізму</a:t>
            </a:r>
            <a:r>
              <a:rPr lang="ru-RU" sz="1200" dirty="0"/>
              <a:t> як </a:t>
            </a:r>
            <a:r>
              <a:rPr lang="ru-RU" sz="1200" dirty="0" err="1"/>
              <a:t>засобу</a:t>
            </a:r>
            <a:r>
              <a:rPr lang="ru-RU" sz="1200" dirty="0"/>
              <a:t> </a:t>
            </a:r>
            <a:r>
              <a:rPr lang="ru-RU" sz="1200" dirty="0" err="1"/>
              <a:t>захисту</a:t>
            </a:r>
            <a:r>
              <a:rPr lang="ru-RU" sz="1200" dirty="0"/>
              <a:t> </a:t>
            </a:r>
            <a:r>
              <a:rPr lang="ru-RU" sz="1200" dirty="0" err="1"/>
              <a:t>національного</a:t>
            </a:r>
            <a:r>
              <a:rPr lang="ru-RU" sz="1200" dirty="0"/>
              <a:t> ринку та </a:t>
            </a:r>
            <a:r>
              <a:rPr lang="ru-RU" sz="1200" dirty="0" err="1"/>
              <a:t>стимулювання</a:t>
            </a:r>
            <a:r>
              <a:rPr lang="ru-RU" sz="1200" dirty="0"/>
              <a:t> </a:t>
            </a:r>
            <a:r>
              <a:rPr lang="ru-RU" sz="1200" dirty="0" err="1"/>
              <a:t>вітчизняного</a:t>
            </a:r>
            <a:r>
              <a:rPr lang="ru-RU" sz="1200" dirty="0"/>
              <a:t> </a:t>
            </a:r>
            <a:r>
              <a:rPr lang="ru-RU" sz="1200" dirty="0" err="1"/>
              <a:t>виробника</a:t>
            </a:r>
            <a:r>
              <a:rPr lang="ru-RU" sz="1200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5848" y="3212976"/>
            <a:ext cx="8856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/>
              <a:t>Якщо</a:t>
            </a:r>
            <a:r>
              <a:rPr lang="ru-RU" sz="1200" dirty="0"/>
              <a:t> </a:t>
            </a:r>
            <a:r>
              <a:rPr lang="ru-RU" sz="1200" dirty="0" err="1"/>
              <a:t>розглядати</a:t>
            </a:r>
            <a:r>
              <a:rPr lang="ru-RU" sz="1200" dirty="0"/>
              <a:t> </a:t>
            </a:r>
            <a:r>
              <a:rPr lang="ru-RU" sz="1200" dirty="0" err="1"/>
              <a:t>конкретні</a:t>
            </a:r>
            <a:r>
              <a:rPr lang="ru-RU" sz="1200" dirty="0"/>
              <a:t> </a:t>
            </a:r>
            <a:r>
              <a:rPr lang="ru-RU" sz="1200" dirty="0" err="1"/>
              <a:t>засоби</a:t>
            </a:r>
            <a:r>
              <a:rPr lang="ru-RU" sz="1200" dirty="0"/>
              <a:t> </a:t>
            </a:r>
            <a:r>
              <a:rPr lang="ru-RU" sz="1200" dirty="0" err="1"/>
              <a:t>протекціоністської</a:t>
            </a:r>
            <a:r>
              <a:rPr lang="ru-RU" sz="1200" dirty="0"/>
              <a:t> </a:t>
            </a:r>
            <a:r>
              <a:rPr lang="ru-RU" sz="1200" dirty="0" err="1"/>
              <a:t>політики</a:t>
            </a:r>
            <a:r>
              <a:rPr lang="ru-RU" sz="1200" dirty="0"/>
              <a:t>, то </a:t>
            </a:r>
            <a:r>
              <a:rPr lang="ru-RU" sz="1200" dirty="0" err="1"/>
              <a:t>слід</a:t>
            </a:r>
            <a:r>
              <a:rPr lang="ru-RU" sz="1200" dirty="0"/>
              <a:t> </a:t>
            </a:r>
            <a:r>
              <a:rPr lang="ru-RU" sz="1200" dirty="0" err="1"/>
              <a:t>відзначити</a:t>
            </a:r>
            <a:r>
              <a:rPr lang="ru-RU" sz="1200" dirty="0"/>
              <a:t>, </a:t>
            </a:r>
            <a:r>
              <a:rPr lang="ru-RU" sz="1200" dirty="0" err="1"/>
              <a:t>що</a:t>
            </a:r>
            <a:r>
              <a:rPr lang="ru-RU" sz="1200" dirty="0"/>
              <a:t> </a:t>
            </a:r>
            <a:r>
              <a:rPr lang="ru-RU" sz="1200" dirty="0" err="1"/>
              <a:t>кінець</a:t>
            </a:r>
            <a:r>
              <a:rPr lang="ru-RU" sz="1200" dirty="0"/>
              <a:t> ХХ та початок ХХІ ст. — </a:t>
            </a:r>
            <a:r>
              <a:rPr lang="ru-RU" sz="1200" dirty="0" err="1"/>
              <a:t>це</a:t>
            </a:r>
            <a:r>
              <a:rPr lang="ru-RU" sz="1200" dirty="0"/>
              <a:t> час </a:t>
            </a:r>
            <a:r>
              <a:rPr lang="ru-RU" sz="1200" dirty="0" err="1"/>
              <a:t>безумовного</a:t>
            </a:r>
            <a:r>
              <a:rPr lang="ru-RU" sz="1200" dirty="0"/>
              <a:t> </a:t>
            </a:r>
            <a:r>
              <a:rPr lang="ru-RU" sz="1200" dirty="0" err="1"/>
              <a:t>домінування</a:t>
            </a:r>
            <a:r>
              <a:rPr lang="ru-RU" sz="1200" dirty="0"/>
              <a:t> </a:t>
            </a:r>
            <a:r>
              <a:rPr lang="ru-RU" sz="1200" dirty="0" err="1"/>
              <a:t>індивідуалізованих</a:t>
            </a:r>
            <a:r>
              <a:rPr lang="ru-RU" sz="1200" dirty="0"/>
              <a:t> </a:t>
            </a:r>
            <a:r>
              <a:rPr lang="ru-RU" sz="1200" dirty="0" err="1"/>
              <a:t>засобів</a:t>
            </a:r>
            <a:r>
              <a:rPr lang="ru-RU" sz="1200" dirty="0"/>
              <a:t> </a:t>
            </a:r>
            <a:r>
              <a:rPr lang="ru-RU" sz="1200" dirty="0" err="1"/>
              <a:t>установлення</a:t>
            </a:r>
            <a:r>
              <a:rPr lang="ru-RU" sz="1200" dirty="0"/>
              <a:t> </a:t>
            </a:r>
            <a:r>
              <a:rPr lang="ru-RU" sz="1200" dirty="0" err="1"/>
              <a:t>обмежень</a:t>
            </a:r>
            <a:r>
              <a:rPr lang="ru-RU" sz="1200" dirty="0"/>
              <a:t> та </a:t>
            </a:r>
            <a:r>
              <a:rPr lang="ru-RU" sz="1200" dirty="0" err="1"/>
              <a:t>заборон</a:t>
            </a:r>
            <a:r>
              <a:rPr lang="ru-RU" sz="1200" dirty="0"/>
              <a:t>, правил </a:t>
            </a:r>
            <a:r>
              <a:rPr lang="ru-RU" sz="1200" dirty="0" err="1"/>
              <a:t>роботи</a:t>
            </a:r>
            <a:r>
              <a:rPr lang="ru-RU" sz="1200" dirty="0"/>
              <a:t> на </a:t>
            </a:r>
            <a:r>
              <a:rPr lang="ru-RU" sz="1200" dirty="0" err="1"/>
              <a:t>конкретних</a:t>
            </a:r>
            <a:r>
              <a:rPr lang="ru-RU" sz="1200" dirty="0"/>
              <a:t> </a:t>
            </a:r>
            <a:r>
              <a:rPr lang="ru-RU" sz="1200" dirty="0" err="1"/>
              <a:t>національних</a:t>
            </a:r>
            <a:r>
              <a:rPr lang="ru-RU" sz="1200" dirty="0"/>
              <a:t> ринках. </a:t>
            </a:r>
            <a:r>
              <a:rPr lang="ru-RU" sz="1200" dirty="0" err="1"/>
              <a:t>Поширення</a:t>
            </a:r>
            <a:r>
              <a:rPr lang="ru-RU" sz="1200" dirty="0"/>
              <a:t> таких </a:t>
            </a:r>
            <a:r>
              <a:rPr lang="ru-RU" sz="1200" dirty="0" err="1"/>
              <a:t>інструментів</a:t>
            </a:r>
            <a:r>
              <a:rPr lang="ru-RU" sz="1200" dirty="0"/>
              <a:t> </a:t>
            </a:r>
            <a:r>
              <a:rPr lang="ru-RU" sz="1200" dirty="0" err="1"/>
              <a:t>значною</a:t>
            </a:r>
            <a:r>
              <a:rPr lang="ru-RU" sz="1200" dirty="0"/>
              <a:t> </a:t>
            </a:r>
            <a:r>
              <a:rPr lang="ru-RU" sz="1200" dirty="0" err="1"/>
              <a:t>мірою</a:t>
            </a:r>
            <a:r>
              <a:rPr lang="ru-RU" sz="1200" dirty="0"/>
              <a:t> </a:t>
            </a:r>
            <a:r>
              <a:rPr lang="ru-RU" sz="1200" dirty="0" err="1"/>
              <a:t>зумовлюється</a:t>
            </a:r>
            <a:r>
              <a:rPr lang="ru-RU" sz="1200" dirty="0"/>
              <a:t> </a:t>
            </a:r>
            <a:r>
              <a:rPr lang="ru-RU" sz="1200" dirty="0" err="1"/>
              <a:t>лібералізацією</a:t>
            </a:r>
            <a:r>
              <a:rPr lang="ru-RU" sz="1200" dirty="0"/>
              <a:t> </a:t>
            </a:r>
            <a:r>
              <a:rPr lang="ru-RU" sz="1200" dirty="0" err="1"/>
              <a:t>загальних</a:t>
            </a:r>
            <a:r>
              <a:rPr lang="ru-RU" sz="1200" dirty="0"/>
              <a:t> </a:t>
            </a:r>
            <a:r>
              <a:rPr lang="ru-RU" sz="1200" dirty="0" err="1"/>
              <a:t>режимів</a:t>
            </a:r>
            <a:r>
              <a:rPr lang="ru-RU" sz="1200" dirty="0"/>
              <a:t> </a:t>
            </a:r>
            <a:r>
              <a:rPr lang="ru-RU" sz="1200" dirty="0" err="1"/>
              <a:t>торгівлі</a:t>
            </a:r>
            <a:r>
              <a:rPr lang="ru-RU" sz="1200" dirty="0"/>
              <a:t> та </a:t>
            </a:r>
            <a:r>
              <a:rPr lang="ru-RU" sz="1200" dirty="0" err="1"/>
              <a:t>зниженням</a:t>
            </a:r>
            <a:r>
              <a:rPr lang="ru-RU" sz="1200" dirty="0"/>
              <a:t> (</a:t>
            </a:r>
            <a:r>
              <a:rPr lang="ru-RU" sz="1200" dirty="0" err="1"/>
              <a:t>скасуванням</a:t>
            </a:r>
            <a:r>
              <a:rPr lang="ru-RU" sz="1200" dirty="0"/>
              <a:t>) </a:t>
            </a:r>
            <a:r>
              <a:rPr lang="ru-RU" sz="1200" dirty="0" err="1"/>
              <a:t>тарифних</a:t>
            </a:r>
            <a:r>
              <a:rPr lang="ru-RU" sz="1200" dirty="0"/>
              <a:t> </a:t>
            </a:r>
            <a:r>
              <a:rPr lang="ru-RU" sz="1200" dirty="0" err="1"/>
              <a:t>бар’єрів</a:t>
            </a:r>
            <a:r>
              <a:rPr lang="ru-RU" sz="1200" dirty="0"/>
              <a:t> у </a:t>
            </a:r>
            <a:r>
              <a:rPr lang="ru-RU" sz="1200" dirty="0" err="1"/>
              <a:t>міжнародній</a:t>
            </a:r>
            <a:r>
              <a:rPr lang="ru-RU" sz="1200" dirty="0"/>
              <a:t> </a:t>
            </a:r>
            <a:r>
              <a:rPr lang="ru-RU" sz="1200" dirty="0" err="1"/>
              <a:t>торгівлі</a:t>
            </a:r>
            <a:r>
              <a:rPr lang="ru-RU" sz="1200" dirty="0"/>
              <a:t>. </a:t>
            </a:r>
            <a:r>
              <a:rPr lang="ru-RU" sz="1200" dirty="0" err="1"/>
              <a:t>Відтак</a:t>
            </a:r>
            <a:r>
              <a:rPr lang="ru-RU" sz="1200" dirty="0"/>
              <a:t> </a:t>
            </a:r>
            <a:r>
              <a:rPr lang="ru-RU" sz="1200" dirty="0" err="1"/>
              <a:t>технічно</a:t>
            </a:r>
            <a:r>
              <a:rPr lang="ru-RU" sz="1200" dirty="0"/>
              <a:t> </a:t>
            </a:r>
            <a:r>
              <a:rPr lang="ru-RU" sz="1200" dirty="0" err="1"/>
              <a:t>антиімпортне</a:t>
            </a:r>
            <a:r>
              <a:rPr lang="ru-RU" sz="1200" dirty="0"/>
              <a:t> </a:t>
            </a:r>
            <a:r>
              <a:rPr lang="ru-RU" sz="1200" dirty="0" err="1"/>
              <a:t>регулювання</a:t>
            </a:r>
            <a:r>
              <a:rPr lang="ru-RU" sz="1200" dirty="0"/>
              <a:t> не </a:t>
            </a:r>
            <a:r>
              <a:rPr lang="ru-RU" sz="1200" dirty="0" err="1"/>
              <a:t>може</a:t>
            </a:r>
            <a:r>
              <a:rPr lang="ru-RU" sz="1200" dirty="0"/>
              <a:t> формально не </a:t>
            </a:r>
            <a:r>
              <a:rPr lang="ru-RU" sz="1200" dirty="0" err="1"/>
              <a:t>набувати</a:t>
            </a:r>
            <a:r>
              <a:rPr lang="ru-RU" sz="1200" dirty="0"/>
              <a:t> статусу </a:t>
            </a:r>
            <a:r>
              <a:rPr lang="ru-RU" sz="1200" dirty="0" err="1"/>
              <a:t>адміністративно-юридичних</a:t>
            </a:r>
            <a:r>
              <a:rPr lang="ru-RU" sz="1200" dirty="0"/>
              <a:t> процедур.</a:t>
            </a:r>
          </a:p>
          <a:p>
            <a:r>
              <a:rPr lang="ru-RU" sz="1200" dirty="0"/>
              <a:t>Коли ми </a:t>
            </a:r>
            <a:r>
              <a:rPr lang="ru-RU" sz="1200" dirty="0" err="1"/>
              <a:t>кажемо</a:t>
            </a:r>
            <a:r>
              <a:rPr lang="ru-RU" sz="1200" dirty="0"/>
              <a:t> про «</a:t>
            </a:r>
            <a:r>
              <a:rPr lang="ru-RU" sz="1200" dirty="0" err="1"/>
              <a:t>індивідуалізованість</a:t>
            </a:r>
            <a:r>
              <a:rPr lang="ru-RU" sz="1200" dirty="0"/>
              <a:t>» </a:t>
            </a:r>
            <a:r>
              <a:rPr lang="ru-RU" sz="1200" dirty="0" err="1"/>
              <a:t>заходів</a:t>
            </a:r>
            <a:r>
              <a:rPr lang="ru-RU" sz="1200" dirty="0"/>
              <a:t>, то </a:t>
            </a:r>
            <a:r>
              <a:rPr lang="ru-RU" sz="1200" dirty="0" err="1"/>
              <a:t>маємо</a:t>
            </a:r>
            <a:r>
              <a:rPr lang="ru-RU" sz="1200" dirty="0"/>
              <a:t> на </a:t>
            </a:r>
            <a:r>
              <a:rPr lang="ru-RU" sz="1200" dirty="0" err="1"/>
              <a:t>увазі</a:t>
            </a:r>
            <a:r>
              <a:rPr lang="ru-RU" sz="1200" dirty="0"/>
              <a:t> те, </a:t>
            </a:r>
            <a:r>
              <a:rPr lang="ru-RU" sz="1200" dirty="0" err="1"/>
              <a:t>що</a:t>
            </a:r>
            <a:r>
              <a:rPr lang="ru-RU" sz="1200" dirty="0"/>
              <a:t> вони </a:t>
            </a:r>
            <a:r>
              <a:rPr lang="ru-RU" sz="1200" dirty="0" err="1"/>
              <a:t>можуть</a:t>
            </a:r>
            <a:r>
              <a:rPr lang="ru-RU" sz="1200" dirty="0"/>
              <a:t> </a:t>
            </a:r>
            <a:r>
              <a:rPr lang="ru-RU" sz="1200" dirty="0" err="1"/>
              <a:t>мати</a:t>
            </a:r>
            <a:r>
              <a:rPr lang="ru-RU" sz="1200" dirty="0"/>
              <a:t> </a:t>
            </a:r>
            <a:r>
              <a:rPr lang="ru-RU" sz="1200" dirty="0" err="1"/>
              <a:t>вигляд</a:t>
            </a:r>
            <a:r>
              <a:rPr lang="ru-RU" sz="1200" dirty="0"/>
              <a:t> </a:t>
            </a:r>
            <a:r>
              <a:rPr lang="ru-RU" sz="1200" dirty="0" err="1"/>
              <a:t>протидії</a:t>
            </a:r>
            <a:r>
              <a:rPr lang="ru-RU" sz="1200" dirty="0"/>
              <a:t> </a:t>
            </a:r>
            <a:r>
              <a:rPr lang="ru-RU" sz="1200" dirty="0" err="1"/>
              <a:t>конкретним</a:t>
            </a:r>
            <a:r>
              <a:rPr lang="ru-RU" sz="1200" dirty="0"/>
              <a:t> </a:t>
            </a:r>
            <a:r>
              <a:rPr lang="ru-RU" sz="1200" dirty="0" err="1"/>
              <a:t>суб’єктам</a:t>
            </a:r>
            <a:r>
              <a:rPr lang="ru-RU" sz="1200" dirty="0"/>
              <a:t> </a:t>
            </a:r>
            <a:r>
              <a:rPr lang="ru-RU" sz="1200" dirty="0" err="1"/>
              <a:t>господарювання</a:t>
            </a:r>
            <a:r>
              <a:rPr lang="ru-RU" sz="1200" dirty="0"/>
              <a:t> (</a:t>
            </a:r>
            <a:r>
              <a:rPr lang="ru-RU" sz="1200" dirty="0" err="1"/>
              <a:t>іноземним</a:t>
            </a:r>
            <a:r>
              <a:rPr lang="ru-RU" sz="1200" dirty="0"/>
              <a:t> </a:t>
            </a:r>
            <a:r>
              <a:rPr lang="ru-RU" sz="1200" dirty="0" err="1"/>
              <a:t>експортерам</a:t>
            </a:r>
            <a:r>
              <a:rPr lang="ru-RU" sz="1200" dirty="0"/>
              <a:t> до </a:t>
            </a:r>
            <a:r>
              <a:rPr lang="ru-RU" sz="1200" dirty="0" err="1"/>
              <a:t>національної</a:t>
            </a:r>
            <a:r>
              <a:rPr lang="ru-RU" sz="1200" dirty="0"/>
              <a:t> </a:t>
            </a:r>
            <a:r>
              <a:rPr lang="ru-RU" sz="1200" dirty="0" err="1"/>
              <a:t>митної</a:t>
            </a:r>
            <a:r>
              <a:rPr lang="ru-RU" sz="1200" dirty="0"/>
              <a:t> </a:t>
            </a:r>
            <a:r>
              <a:rPr lang="ru-RU" sz="1200" dirty="0" err="1"/>
              <a:t>території</a:t>
            </a:r>
            <a:r>
              <a:rPr lang="ru-RU" sz="1200" dirty="0"/>
              <a:t>), а </a:t>
            </a:r>
            <a:r>
              <a:rPr lang="ru-RU" sz="1200" dirty="0" err="1"/>
              <a:t>також</a:t>
            </a:r>
            <a:r>
              <a:rPr lang="ru-RU" sz="1200" dirty="0"/>
              <a:t> </a:t>
            </a:r>
            <a:r>
              <a:rPr lang="ru-RU" sz="1200" dirty="0" err="1"/>
              <a:t>галузеву</a:t>
            </a:r>
            <a:r>
              <a:rPr lang="ru-RU" sz="1200" dirty="0"/>
              <a:t> природу. </a:t>
            </a:r>
            <a:r>
              <a:rPr lang="ru-RU" sz="1200" dirty="0" err="1"/>
              <a:t>Отже</a:t>
            </a:r>
            <a:r>
              <a:rPr lang="ru-RU" sz="1200" dirty="0"/>
              <a:t>, </a:t>
            </a:r>
            <a:r>
              <a:rPr lang="ru-RU" sz="1200" dirty="0" err="1"/>
              <a:t>регулювання</a:t>
            </a:r>
            <a:r>
              <a:rPr lang="ru-RU" sz="1200" dirty="0"/>
              <a:t> </a:t>
            </a:r>
            <a:r>
              <a:rPr lang="ru-RU" sz="1200" dirty="0" err="1"/>
              <a:t>стає</a:t>
            </a:r>
            <a:r>
              <a:rPr lang="ru-RU" sz="1200" dirty="0"/>
              <a:t> </a:t>
            </a:r>
            <a:r>
              <a:rPr lang="ru-RU" sz="1200" dirty="0" err="1"/>
              <a:t>більш</a:t>
            </a:r>
            <a:r>
              <a:rPr lang="ru-RU" sz="1200" dirty="0"/>
              <a:t> </a:t>
            </a:r>
            <a:r>
              <a:rPr lang="ru-RU" sz="1200" dirty="0" err="1"/>
              <a:t>прозорим</a:t>
            </a:r>
            <a:r>
              <a:rPr lang="ru-RU" sz="1200" dirty="0"/>
              <a:t>, але й «</a:t>
            </a:r>
            <a:r>
              <a:rPr lang="ru-RU" sz="1200" dirty="0" err="1"/>
              <a:t>дріб’язковим</a:t>
            </a:r>
            <a:r>
              <a:rPr lang="ru-RU" sz="1200" dirty="0"/>
              <a:t>». У </a:t>
            </a:r>
            <a:r>
              <a:rPr lang="ru-RU" sz="1200" dirty="0" err="1"/>
              <a:t>певному</a:t>
            </a:r>
            <a:r>
              <a:rPr lang="ru-RU" sz="1200" dirty="0"/>
              <a:t> </a:t>
            </a:r>
            <a:r>
              <a:rPr lang="ru-RU" sz="1200" dirty="0" err="1"/>
              <a:t>розумінні</a:t>
            </a:r>
            <a:r>
              <a:rPr lang="ru-RU" sz="1200" dirty="0"/>
              <a:t> </a:t>
            </a:r>
            <a:r>
              <a:rPr lang="ru-RU" sz="1200" dirty="0" err="1"/>
              <a:t>мова</a:t>
            </a:r>
            <a:r>
              <a:rPr lang="ru-RU" sz="1200" dirty="0"/>
              <a:t> </a:t>
            </a:r>
            <a:r>
              <a:rPr lang="ru-RU" sz="1200" dirty="0" err="1"/>
              <a:t>може</a:t>
            </a:r>
            <a:r>
              <a:rPr lang="ru-RU" sz="1200" dirty="0"/>
              <a:t> </a:t>
            </a:r>
            <a:r>
              <a:rPr lang="ru-RU" sz="1200" dirty="0" err="1"/>
              <a:t>йти</a:t>
            </a:r>
            <a:r>
              <a:rPr lang="ru-RU" sz="1200" dirty="0"/>
              <a:t> і про </a:t>
            </a:r>
            <a:r>
              <a:rPr lang="ru-RU" sz="1200" dirty="0" err="1"/>
              <a:t>подвійний</a:t>
            </a:r>
            <a:r>
              <a:rPr lang="ru-RU" sz="1200" dirty="0"/>
              <a:t> стандарт: широко </a:t>
            </a:r>
            <a:r>
              <a:rPr lang="ru-RU" sz="1200" dirty="0" err="1"/>
              <a:t>декларована</a:t>
            </a:r>
            <a:r>
              <a:rPr lang="ru-RU" sz="1200" dirty="0"/>
              <a:t> </a:t>
            </a:r>
            <a:r>
              <a:rPr lang="ru-RU" sz="1200" dirty="0" err="1"/>
              <a:t>політика</a:t>
            </a:r>
            <a:r>
              <a:rPr lang="ru-RU" sz="1200" dirty="0"/>
              <a:t> </a:t>
            </a:r>
            <a:r>
              <a:rPr lang="ru-RU" sz="1200" dirty="0" err="1"/>
              <a:t>лібералізації</a:t>
            </a:r>
            <a:r>
              <a:rPr lang="ru-RU" sz="1200" dirty="0"/>
              <a:t> «</a:t>
            </a:r>
            <a:r>
              <a:rPr lang="ru-RU" sz="1200" dirty="0" err="1"/>
              <a:t>компенсується</a:t>
            </a:r>
            <a:r>
              <a:rPr lang="ru-RU" sz="1200" dirty="0"/>
              <a:t>» </a:t>
            </a:r>
            <a:r>
              <a:rPr lang="ru-RU" sz="1200" dirty="0" err="1"/>
              <a:t>жорстким</a:t>
            </a:r>
            <a:r>
              <a:rPr lang="ru-RU" sz="1200" dirty="0"/>
              <a:t> </a:t>
            </a:r>
            <a:r>
              <a:rPr lang="ru-RU" sz="1200" dirty="0" err="1"/>
              <a:t>обмеженням</a:t>
            </a:r>
            <a:r>
              <a:rPr lang="ru-RU" sz="1200" dirty="0"/>
              <a:t> </a:t>
            </a:r>
            <a:r>
              <a:rPr lang="ru-RU" sz="1200" dirty="0" err="1"/>
              <a:t>ввезення</a:t>
            </a:r>
            <a:r>
              <a:rPr lang="ru-RU" sz="1200" dirty="0"/>
              <a:t> </a:t>
            </a:r>
            <a:r>
              <a:rPr lang="ru-RU" sz="1200" dirty="0" err="1"/>
              <a:t>відповідно</a:t>
            </a:r>
            <a:r>
              <a:rPr lang="ru-RU" sz="1200" dirty="0"/>
              <a:t> до </a:t>
            </a:r>
            <a:r>
              <a:rPr lang="ru-RU" sz="1200" dirty="0" err="1"/>
              <a:t>його</a:t>
            </a:r>
            <a:r>
              <a:rPr lang="ru-RU" sz="1200" dirty="0"/>
              <a:t> </a:t>
            </a:r>
            <a:r>
              <a:rPr lang="ru-RU" sz="1200" dirty="0" err="1"/>
              <a:t>технічних</a:t>
            </a:r>
            <a:r>
              <a:rPr lang="ru-RU" sz="1200" dirty="0"/>
              <a:t> характеристик (</a:t>
            </a:r>
            <a:r>
              <a:rPr lang="ru-RU" sz="1200" dirty="0" err="1"/>
              <a:t>наприклад</a:t>
            </a:r>
            <a:r>
              <a:rPr lang="ru-RU" sz="1200" dirty="0"/>
              <a:t>, до </a:t>
            </a:r>
            <a:r>
              <a:rPr lang="ru-RU" sz="1200" dirty="0" err="1"/>
              <a:t>ціни</a:t>
            </a:r>
            <a:r>
              <a:rPr lang="ru-RU" sz="1200" dirty="0"/>
              <a:t> та </a:t>
            </a:r>
            <a:r>
              <a:rPr lang="ru-RU" sz="1200" dirty="0" err="1"/>
              <a:t>галузевої</a:t>
            </a:r>
            <a:r>
              <a:rPr lang="ru-RU" sz="1200" dirty="0"/>
              <a:t> </a:t>
            </a:r>
            <a:r>
              <a:rPr lang="ru-RU" sz="1200" dirty="0" err="1"/>
              <a:t>належності</a:t>
            </a:r>
            <a:r>
              <a:rPr lang="ru-RU" sz="1200" dirty="0"/>
              <a:t>).</a:t>
            </a:r>
          </a:p>
          <a:p>
            <a:r>
              <a:rPr lang="ru-RU" sz="1200" dirty="0" err="1"/>
              <a:t>Згідно</a:t>
            </a:r>
            <a:r>
              <a:rPr lang="ru-RU" sz="1200" dirty="0"/>
              <a:t> з </a:t>
            </a:r>
            <a:r>
              <a:rPr lang="ru-RU" sz="1200" dirty="0" err="1"/>
              <a:t>класифікацією</a:t>
            </a:r>
            <a:r>
              <a:rPr lang="ru-RU" sz="1200" dirty="0"/>
              <a:t> СОТ </a:t>
            </a:r>
            <a:r>
              <a:rPr lang="ru-RU" sz="1200" dirty="0" err="1"/>
              <a:t>обмеження</a:t>
            </a:r>
            <a:r>
              <a:rPr lang="ru-RU" sz="1200" dirty="0"/>
              <a:t> на </a:t>
            </a:r>
            <a:r>
              <a:rPr lang="ru-RU" sz="1200" dirty="0" err="1"/>
              <a:t>ввезення</a:t>
            </a:r>
            <a:r>
              <a:rPr lang="ru-RU" sz="1200" dirty="0"/>
              <a:t> </a:t>
            </a:r>
            <a:r>
              <a:rPr lang="ru-RU" sz="1200" dirty="0" err="1"/>
              <a:t>продукції</a:t>
            </a:r>
            <a:r>
              <a:rPr lang="ru-RU" sz="1200" dirty="0"/>
              <a:t> до </a:t>
            </a:r>
            <a:r>
              <a:rPr lang="ru-RU" sz="1200" dirty="0" err="1"/>
              <a:t>певної</a:t>
            </a:r>
            <a:r>
              <a:rPr lang="ru-RU" sz="1200" dirty="0"/>
              <a:t> </a:t>
            </a:r>
            <a:r>
              <a:rPr lang="ru-RU" sz="1200" dirty="0" err="1"/>
              <a:t>країни</a:t>
            </a:r>
            <a:r>
              <a:rPr lang="ru-RU" sz="1200" dirty="0"/>
              <a:t> </a:t>
            </a:r>
            <a:r>
              <a:rPr lang="ru-RU" sz="1200" dirty="0" err="1"/>
              <a:t>допускаються</a:t>
            </a:r>
            <a:r>
              <a:rPr lang="ru-RU" sz="1200" dirty="0"/>
              <a:t> у таких формах:</a:t>
            </a:r>
          </a:p>
          <a:p>
            <a:r>
              <a:rPr lang="ru-RU" sz="1200" dirty="0"/>
              <a:t>•	</a:t>
            </a:r>
            <a:r>
              <a:rPr lang="ru-RU" sz="1200" dirty="0" err="1"/>
              <a:t>антидемпінгові</a:t>
            </a:r>
            <a:r>
              <a:rPr lang="ru-RU" sz="1200" dirty="0"/>
              <a:t> </a:t>
            </a:r>
            <a:r>
              <a:rPr lang="ru-RU" sz="1200" dirty="0" err="1"/>
              <a:t>розслідування</a:t>
            </a:r>
            <a:r>
              <a:rPr lang="ru-RU" sz="1200" dirty="0"/>
              <a:t> та </a:t>
            </a:r>
            <a:r>
              <a:rPr lang="ru-RU" sz="1200" dirty="0" err="1"/>
              <a:t>відповідні</a:t>
            </a:r>
            <a:r>
              <a:rPr lang="ru-RU" sz="1200" dirty="0"/>
              <a:t> </a:t>
            </a:r>
            <a:r>
              <a:rPr lang="ru-RU" sz="1200" dirty="0" err="1"/>
              <a:t>санкції</a:t>
            </a:r>
            <a:r>
              <a:rPr lang="ru-RU" sz="1200" dirty="0"/>
              <a:t> (коли </a:t>
            </a:r>
            <a:r>
              <a:rPr lang="ru-RU" sz="1200" dirty="0" err="1"/>
              <a:t>вважається</a:t>
            </a:r>
            <a:r>
              <a:rPr lang="ru-RU" sz="1200" dirty="0"/>
              <a:t>, </a:t>
            </a:r>
            <a:r>
              <a:rPr lang="ru-RU" sz="1200" dirty="0" err="1"/>
              <a:t>що</a:t>
            </a:r>
            <a:r>
              <a:rPr lang="ru-RU" sz="1200" dirty="0"/>
              <a:t> товар </a:t>
            </a:r>
            <a:r>
              <a:rPr lang="ru-RU" sz="1200" dirty="0" err="1"/>
              <a:t>продається</a:t>
            </a:r>
            <a:r>
              <a:rPr lang="ru-RU" sz="1200" dirty="0"/>
              <a:t> за </a:t>
            </a:r>
            <a:r>
              <a:rPr lang="ru-RU" sz="1200" dirty="0" err="1"/>
              <a:t>цінами</a:t>
            </a:r>
            <a:r>
              <a:rPr lang="ru-RU" sz="1200" dirty="0"/>
              <a:t>, </a:t>
            </a:r>
            <a:r>
              <a:rPr lang="ru-RU" sz="1200" dirty="0" err="1"/>
              <a:t>що</a:t>
            </a:r>
            <a:r>
              <a:rPr lang="ru-RU" sz="1200" dirty="0"/>
              <a:t> є </a:t>
            </a:r>
            <a:r>
              <a:rPr lang="ru-RU" sz="1200" dirty="0" err="1"/>
              <a:t>нижчими</a:t>
            </a:r>
            <a:r>
              <a:rPr lang="ru-RU" sz="1200" dirty="0"/>
              <a:t> за </a:t>
            </a:r>
            <a:r>
              <a:rPr lang="ru-RU" sz="1200" dirty="0" err="1"/>
              <a:t>їх</a:t>
            </a:r>
            <a:r>
              <a:rPr lang="ru-RU" sz="1200" dirty="0"/>
              <a:t> </a:t>
            </a:r>
            <a:r>
              <a:rPr lang="ru-RU" sz="1200" dirty="0" err="1"/>
              <a:t>вартість</a:t>
            </a:r>
            <a:r>
              <a:rPr lang="ru-RU" sz="1200" dirty="0"/>
              <a:t>);</a:t>
            </a:r>
          </a:p>
          <a:p>
            <a:r>
              <a:rPr lang="ru-RU" sz="1200" dirty="0"/>
              <a:t>•	заходи </a:t>
            </a:r>
            <a:r>
              <a:rPr lang="ru-RU" sz="1200" dirty="0" err="1"/>
              <a:t>протидії</a:t>
            </a:r>
            <a:r>
              <a:rPr lang="ru-RU" sz="1200" dirty="0"/>
              <a:t> </a:t>
            </a:r>
            <a:r>
              <a:rPr lang="ru-RU" sz="1200" dirty="0" err="1"/>
              <a:t>субсидованому</a:t>
            </a:r>
            <a:r>
              <a:rPr lang="ru-RU" sz="1200" dirty="0"/>
              <a:t> </a:t>
            </a:r>
            <a:r>
              <a:rPr lang="ru-RU" sz="1200" dirty="0" err="1"/>
              <a:t>експорту</a:t>
            </a:r>
            <a:r>
              <a:rPr lang="ru-RU" sz="1200" dirty="0"/>
              <a:t> </a:t>
            </a:r>
            <a:r>
              <a:rPr lang="ru-RU" sz="1200" dirty="0" err="1"/>
              <a:t>іноземних</a:t>
            </a:r>
            <a:r>
              <a:rPr lang="ru-RU" sz="1200" dirty="0"/>
              <a:t> держав (коли </a:t>
            </a:r>
            <a:r>
              <a:rPr lang="ru-RU" sz="1200" dirty="0" err="1"/>
              <a:t>вважається</a:t>
            </a:r>
            <a:r>
              <a:rPr lang="ru-RU" sz="1200" dirty="0"/>
              <a:t>, </a:t>
            </a:r>
            <a:r>
              <a:rPr lang="ru-RU" sz="1200" dirty="0" err="1"/>
              <a:t>що</a:t>
            </a:r>
            <a:r>
              <a:rPr lang="ru-RU" sz="1200" dirty="0"/>
              <a:t> </a:t>
            </a:r>
            <a:r>
              <a:rPr lang="ru-RU" sz="1200" dirty="0" err="1"/>
              <a:t>вартість</a:t>
            </a:r>
            <a:r>
              <a:rPr lang="ru-RU" sz="1200" dirty="0"/>
              <a:t> товару, </a:t>
            </a:r>
            <a:r>
              <a:rPr lang="ru-RU" sz="1200" dirty="0" err="1"/>
              <a:t>що</a:t>
            </a:r>
            <a:r>
              <a:rPr lang="ru-RU" sz="1200" dirty="0"/>
              <a:t> </a:t>
            </a:r>
            <a:r>
              <a:rPr lang="ru-RU" sz="1200" dirty="0" err="1"/>
              <a:t>продається</a:t>
            </a:r>
            <a:r>
              <a:rPr lang="ru-RU" sz="1200" dirty="0"/>
              <a:t>, </a:t>
            </a:r>
            <a:r>
              <a:rPr lang="ru-RU" sz="1200" dirty="0" err="1"/>
              <a:t>була</a:t>
            </a:r>
            <a:r>
              <a:rPr lang="ru-RU" sz="1200" dirty="0"/>
              <a:t> штучно </a:t>
            </a:r>
            <a:r>
              <a:rPr lang="ru-RU" sz="1200" dirty="0" err="1"/>
              <a:t>зниженою</a:t>
            </a:r>
            <a:r>
              <a:rPr lang="ru-RU" sz="1200" dirty="0"/>
              <a:t> </a:t>
            </a:r>
            <a:r>
              <a:rPr lang="ru-RU" sz="1200" dirty="0" err="1"/>
              <a:t>завдяки</a:t>
            </a:r>
            <a:r>
              <a:rPr lang="ru-RU" sz="1200" dirty="0"/>
              <a:t> </a:t>
            </a:r>
            <a:r>
              <a:rPr lang="ru-RU" sz="1200" dirty="0" err="1"/>
              <a:t>фінансовій</a:t>
            </a:r>
            <a:r>
              <a:rPr lang="ru-RU" sz="1200" dirty="0"/>
              <a:t> </a:t>
            </a:r>
            <a:r>
              <a:rPr lang="ru-RU" sz="1200" dirty="0" err="1"/>
              <a:t>підтримці</a:t>
            </a:r>
            <a:r>
              <a:rPr lang="ru-RU" sz="1200" dirty="0"/>
              <a:t> з боку уряду);</a:t>
            </a:r>
          </a:p>
          <a:p>
            <a:r>
              <a:rPr lang="ru-RU" sz="1200" dirty="0"/>
              <a:t>•	так </a:t>
            </a:r>
            <a:r>
              <a:rPr lang="ru-RU" sz="1200" dirty="0" err="1"/>
              <a:t>звані</a:t>
            </a:r>
            <a:r>
              <a:rPr lang="ru-RU" sz="1200" dirty="0"/>
              <a:t> «заходи </a:t>
            </a:r>
            <a:r>
              <a:rPr lang="ru-RU" sz="1200" dirty="0" err="1"/>
              <a:t>запобігання</a:t>
            </a:r>
            <a:r>
              <a:rPr lang="ru-RU" sz="1200" dirty="0"/>
              <a:t>» (коли </a:t>
            </a:r>
            <a:r>
              <a:rPr lang="ru-RU" sz="1200" dirty="0" err="1"/>
              <a:t>доказово</a:t>
            </a:r>
            <a:r>
              <a:rPr lang="ru-RU" sz="1200" dirty="0"/>
              <a:t>, з </a:t>
            </a:r>
            <a:r>
              <a:rPr lang="ru-RU" sz="1200" dirty="0" err="1"/>
              <a:t>використанням</a:t>
            </a:r>
            <a:r>
              <a:rPr lang="ru-RU" sz="1200" dirty="0"/>
              <a:t> статистики </a:t>
            </a:r>
            <a:r>
              <a:rPr lang="ru-RU" sz="1200" dirty="0" err="1"/>
              <a:t>обсягів</a:t>
            </a:r>
            <a:r>
              <a:rPr lang="ru-RU" sz="1200" dirty="0"/>
              <a:t> </a:t>
            </a:r>
            <a:r>
              <a:rPr lang="ru-RU" sz="1200" dirty="0" err="1"/>
              <a:t>імпорту</a:t>
            </a:r>
            <a:r>
              <a:rPr lang="ru-RU" sz="1200" dirty="0"/>
              <a:t> та </a:t>
            </a:r>
            <a:r>
              <a:rPr lang="ru-RU" sz="1200" dirty="0" err="1"/>
              <a:t>цін</a:t>
            </a:r>
            <a:r>
              <a:rPr lang="ru-RU" sz="1200" dirty="0"/>
              <a:t>, </a:t>
            </a:r>
            <a:r>
              <a:rPr lang="ru-RU" sz="1200" dirty="0" err="1"/>
              <a:t>стверджується</a:t>
            </a:r>
            <a:r>
              <a:rPr lang="ru-RU" sz="1200" dirty="0"/>
              <a:t>, </a:t>
            </a:r>
            <a:r>
              <a:rPr lang="ru-RU" sz="1200" dirty="0" err="1"/>
              <a:t>що</a:t>
            </a:r>
            <a:r>
              <a:rPr lang="ru-RU" sz="1200" dirty="0"/>
              <a:t> </a:t>
            </a:r>
            <a:r>
              <a:rPr lang="ru-RU" sz="1200" dirty="0" err="1"/>
              <a:t>зазначені</a:t>
            </a:r>
            <a:r>
              <a:rPr lang="ru-RU" sz="1200" dirty="0"/>
              <a:t> заходи у </a:t>
            </a:r>
            <a:r>
              <a:rPr lang="ru-RU" sz="1200" dirty="0" err="1"/>
              <a:t>вигляді</a:t>
            </a:r>
            <a:r>
              <a:rPr lang="ru-RU" sz="1200" dirty="0"/>
              <a:t> </a:t>
            </a:r>
            <a:r>
              <a:rPr lang="ru-RU" sz="1200" dirty="0" err="1"/>
              <a:t>обмежень</a:t>
            </a:r>
            <a:r>
              <a:rPr lang="ru-RU" sz="1200" dirty="0"/>
              <a:t> </a:t>
            </a:r>
            <a:r>
              <a:rPr lang="ru-RU" sz="1200" dirty="0" err="1"/>
              <a:t>або</a:t>
            </a:r>
            <a:r>
              <a:rPr lang="ru-RU" sz="1200" dirty="0"/>
              <a:t> </a:t>
            </a:r>
            <a:r>
              <a:rPr lang="ru-RU" sz="1200" dirty="0" err="1"/>
              <a:t>додаткового</a:t>
            </a:r>
            <a:r>
              <a:rPr lang="ru-RU" sz="1200" dirty="0"/>
              <a:t> </a:t>
            </a:r>
            <a:r>
              <a:rPr lang="ru-RU" sz="1200" dirty="0" err="1"/>
              <a:t>оподаткування</a:t>
            </a:r>
            <a:r>
              <a:rPr lang="ru-RU" sz="1200" dirty="0"/>
              <a:t> </a:t>
            </a:r>
            <a:r>
              <a:rPr lang="ru-RU" sz="1200" dirty="0" err="1"/>
              <a:t>імпорту</a:t>
            </a:r>
            <a:r>
              <a:rPr lang="ru-RU" sz="1200" dirty="0"/>
              <a:t> </a:t>
            </a:r>
            <a:r>
              <a:rPr lang="ru-RU" sz="1200" dirty="0" err="1"/>
              <a:t>мають</a:t>
            </a:r>
            <a:r>
              <a:rPr lang="ru-RU" sz="1200" dirty="0"/>
              <a:t> </a:t>
            </a:r>
            <a:r>
              <a:rPr lang="ru-RU" sz="1200" dirty="0" err="1"/>
              <a:t>виключно</a:t>
            </a:r>
            <a:r>
              <a:rPr lang="ru-RU" sz="1200" dirty="0"/>
              <a:t> </a:t>
            </a:r>
            <a:r>
              <a:rPr lang="ru-RU" sz="1200" dirty="0" err="1"/>
              <a:t>тимчасову</a:t>
            </a:r>
            <a:r>
              <a:rPr lang="ru-RU" sz="1200" dirty="0"/>
              <a:t> природу та </a:t>
            </a:r>
            <a:r>
              <a:rPr lang="ru-RU" sz="1200" dirty="0" err="1"/>
              <a:t>застосовуються</a:t>
            </a:r>
            <a:r>
              <a:rPr lang="ru-RU" sz="1200" dirty="0"/>
              <a:t> </a:t>
            </a:r>
            <a:r>
              <a:rPr lang="ru-RU" sz="1200" dirty="0" err="1"/>
              <a:t>проти</a:t>
            </a:r>
            <a:r>
              <a:rPr lang="ru-RU" sz="1200" dirty="0"/>
              <a:t> такого </a:t>
            </a:r>
            <a:r>
              <a:rPr lang="ru-RU" sz="1200" dirty="0" err="1"/>
              <a:t>імпорту</a:t>
            </a:r>
            <a:r>
              <a:rPr lang="ru-RU" sz="1200" dirty="0"/>
              <a:t>, </a:t>
            </a:r>
            <a:r>
              <a:rPr lang="ru-RU" sz="1200" dirty="0" err="1"/>
              <a:t>який</a:t>
            </a:r>
            <a:r>
              <a:rPr lang="ru-RU" sz="1200" dirty="0"/>
              <a:t> </a:t>
            </a:r>
            <a:r>
              <a:rPr lang="ru-RU" sz="1200" dirty="0" err="1"/>
              <a:t>може</a:t>
            </a:r>
            <a:r>
              <a:rPr lang="ru-RU" sz="1200" dirty="0"/>
              <a:t> </a:t>
            </a:r>
            <a:r>
              <a:rPr lang="ru-RU" sz="1200" dirty="0" err="1"/>
              <a:t>зашкодити</a:t>
            </a:r>
            <a:r>
              <a:rPr lang="ru-RU" sz="1200" dirty="0"/>
              <a:t> </a:t>
            </a:r>
            <a:r>
              <a:rPr lang="ru-RU" sz="1200" dirty="0" err="1"/>
              <a:t>національному</a:t>
            </a:r>
            <a:r>
              <a:rPr lang="ru-RU" sz="1200" dirty="0"/>
              <a:t> </a:t>
            </a:r>
            <a:r>
              <a:rPr lang="ru-RU" sz="1200" dirty="0" err="1"/>
              <a:t>виробництву</a:t>
            </a:r>
            <a:r>
              <a:rPr lang="ru-RU" sz="1200" dirty="0"/>
              <a:t>).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9" y="598949"/>
            <a:ext cx="3726911" cy="2506886"/>
          </a:xfrm>
        </p:spPr>
      </p:pic>
    </p:spTree>
    <p:extLst>
      <p:ext uri="{BB962C8B-B14F-4D97-AF65-F5344CB8AC3E}">
        <p14:creationId xmlns:p14="http://schemas.microsoft.com/office/powerpoint/2010/main" val="1289541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8. </a:t>
            </a:r>
            <a:r>
              <a:rPr lang="ru-RU" sz="2000" dirty="0" err="1"/>
              <a:t>Добровільні</a:t>
            </a:r>
            <a:r>
              <a:rPr lang="ru-RU" sz="2000" dirty="0"/>
              <a:t> </a:t>
            </a:r>
            <a:r>
              <a:rPr lang="ru-RU" sz="2000" dirty="0" err="1"/>
              <a:t>обмеження</a:t>
            </a:r>
            <a:r>
              <a:rPr lang="ru-RU" sz="2000" dirty="0"/>
              <a:t> </a:t>
            </a:r>
            <a:r>
              <a:rPr lang="ru-RU" sz="2000" dirty="0" err="1"/>
              <a:t>експорту</a:t>
            </a:r>
            <a:r>
              <a:rPr lang="ru-RU" sz="2000" dirty="0"/>
              <a:t> в  </a:t>
            </a:r>
            <a:r>
              <a:rPr lang="ru-RU" sz="2000" dirty="0" err="1"/>
              <a:t>контексті</a:t>
            </a:r>
            <a:r>
              <a:rPr lang="ru-RU" sz="2000" dirty="0"/>
              <a:t> </a:t>
            </a:r>
            <a:r>
              <a:rPr lang="ru-RU" sz="2000" dirty="0" err="1"/>
              <a:t>антиімпортної</a:t>
            </a:r>
            <a:r>
              <a:rPr lang="ru-RU" sz="2000" dirty="0"/>
              <a:t> </a:t>
            </a:r>
            <a:r>
              <a:rPr lang="ru-RU" sz="2000" dirty="0" err="1"/>
              <a:t>політики</a:t>
            </a:r>
            <a:r>
              <a:rPr lang="ru-RU" sz="2000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48383"/>
            <a:ext cx="4177358" cy="2952328"/>
          </a:xfrm>
        </p:spPr>
      </p:pic>
      <p:sp>
        <p:nvSpPr>
          <p:cNvPr id="5" name="Прямоугольник 4"/>
          <p:cNvSpPr/>
          <p:nvPr/>
        </p:nvSpPr>
        <p:spPr>
          <a:xfrm>
            <a:off x="4535996" y="908720"/>
            <a:ext cx="442849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smtClean="0"/>
              <a:t>  </a:t>
            </a:r>
            <a:r>
              <a:rPr lang="ru-RU" sz="1700" dirty="0" err="1" smtClean="0"/>
              <a:t>Міжнародна</a:t>
            </a:r>
            <a:r>
              <a:rPr lang="ru-RU" sz="1700" dirty="0" smtClean="0"/>
              <a:t> </a:t>
            </a:r>
            <a:r>
              <a:rPr lang="ru-RU" sz="1700" dirty="0" err="1"/>
              <a:t>торговельна</a:t>
            </a:r>
            <a:r>
              <a:rPr lang="ru-RU" sz="1700" dirty="0"/>
              <a:t> </a:t>
            </a:r>
            <a:r>
              <a:rPr lang="ru-RU" sz="1700" dirty="0" err="1"/>
              <a:t>політика</a:t>
            </a:r>
            <a:r>
              <a:rPr lang="ru-RU" sz="1700" dirty="0"/>
              <a:t> </a:t>
            </a:r>
            <a:r>
              <a:rPr lang="ru-RU" sz="1700" dirty="0" err="1"/>
              <a:t>країн</a:t>
            </a:r>
            <a:r>
              <a:rPr lang="ru-RU" sz="1700" dirty="0"/>
              <a:t> </a:t>
            </a:r>
            <a:r>
              <a:rPr lang="ru-RU" sz="1700" dirty="0" err="1"/>
              <a:t>стає</a:t>
            </a:r>
            <a:r>
              <a:rPr lang="ru-RU" sz="1700" dirty="0"/>
              <a:t> результатом </a:t>
            </a:r>
            <a:r>
              <a:rPr lang="ru-RU" sz="1700" dirty="0" err="1"/>
              <a:t>численних</a:t>
            </a:r>
            <a:r>
              <a:rPr lang="ru-RU" sz="1700" dirty="0"/>
              <a:t> </a:t>
            </a:r>
            <a:r>
              <a:rPr lang="ru-RU" sz="1700" dirty="0" err="1"/>
              <a:t>узгоджень</a:t>
            </a:r>
            <a:r>
              <a:rPr lang="ru-RU" sz="1700" dirty="0"/>
              <a:t> та </a:t>
            </a:r>
            <a:r>
              <a:rPr lang="ru-RU" sz="1700" dirty="0" err="1"/>
              <a:t>компромісів</a:t>
            </a:r>
            <a:r>
              <a:rPr lang="ru-RU" sz="1700" dirty="0"/>
              <a:t>. У </a:t>
            </a:r>
            <a:r>
              <a:rPr lang="ru-RU" sz="1700" dirty="0" err="1"/>
              <a:t>найгірших</a:t>
            </a:r>
            <a:r>
              <a:rPr lang="ru-RU" sz="1700" dirty="0"/>
              <a:t> </a:t>
            </a:r>
            <a:r>
              <a:rPr lang="ru-RU" sz="1700" dirty="0" err="1"/>
              <a:t>випадках</a:t>
            </a:r>
            <a:r>
              <a:rPr lang="ru-RU" sz="1700" dirty="0"/>
              <a:t>, коли урядам не </a:t>
            </a:r>
            <a:r>
              <a:rPr lang="ru-RU" sz="1700" dirty="0" err="1"/>
              <a:t>вдалося</a:t>
            </a:r>
            <a:r>
              <a:rPr lang="ru-RU" sz="1700" dirty="0"/>
              <a:t> </a:t>
            </a:r>
            <a:r>
              <a:rPr lang="ru-RU" sz="1700" dirty="0" err="1"/>
              <a:t>дійти</a:t>
            </a:r>
            <a:r>
              <a:rPr lang="ru-RU" sz="1700" dirty="0"/>
              <a:t> </a:t>
            </a:r>
            <a:r>
              <a:rPr lang="ru-RU" sz="1700" dirty="0" err="1"/>
              <a:t>спільних</a:t>
            </a:r>
            <a:r>
              <a:rPr lang="ru-RU" sz="1700" dirty="0"/>
              <a:t> </a:t>
            </a:r>
            <a:r>
              <a:rPr lang="ru-RU" sz="1700" dirty="0" err="1"/>
              <a:t>рішень</a:t>
            </a:r>
            <a:r>
              <a:rPr lang="ru-RU" sz="1700" dirty="0"/>
              <a:t> </a:t>
            </a:r>
            <a:r>
              <a:rPr lang="ru-RU" sz="1700" dirty="0" err="1"/>
              <a:t>щодо</a:t>
            </a:r>
            <a:r>
              <a:rPr lang="ru-RU" sz="1700" dirty="0"/>
              <a:t> </a:t>
            </a:r>
            <a:r>
              <a:rPr lang="ru-RU" sz="1700" dirty="0" err="1"/>
              <a:t>обсягів</a:t>
            </a:r>
            <a:r>
              <a:rPr lang="ru-RU" sz="1700" dirty="0"/>
              <a:t> та </a:t>
            </a:r>
            <a:r>
              <a:rPr lang="ru-RU" sz="1700" dirty="0" err="1"/>
              <a:t>цінових</a:t>
            </a:r>
            <a:r>
              <a:rPr lang="ru-RU" sz="1700" dirty="0"/>
              <a:t> </a:t>
            </a:r>
            <a:r>
              <a:rPr lang="ru-RU" sz="1700" dirty="0" err="1"/>
              <a:t>параметрів</a:t>
            </a:r>
            <a:r>
              <a:rPr lang="ru-RU" sz="1700" dirty="0"/>
              <a:t> </a:t>
            </a:r>
            <a:r>
              <a:rPr lang="ru-RU" sz="1700" dirty="0" err="1"/>
              <a:t>торгівлі</a:t>
            </a:r>
            <a:r>
              <a:rPr lang="ru-RU" sz="1700" dirty="0"/>
              <a:t>, </a:t>
            </a:r>
            <a:r>
              <a:rPr lang="ru-RU" sz="1700" dirty="0" err="1"/>
              <a:t>можуть</a:t>
            </a:r>
            <a:r>
              <a:rPr lang="ru-RU" sz="1700" dirty="0"/>
              <a:t> </a:t>
            </a:r>
            <a:r>
              <a:rPr lang="ru-RU" sz="1700" dirty="0" err="1"/>
              <a:t>застосовуватися</a:t>
            </a:r>
            <a:r>
              <a:rPr lang="ru-RU" sz="1700" dirty="0"/>
              <a:t> «</a:t>
            </a:r>
            <a:r>
              <a:rPr lang="ru-RU" sz="1700" dirty="0" err="1"/>
              <a:t>силові</a:t>
            </a:r>
            <a:r>
              <a:rPr lang="ru-RU" sz="1700" dirty="0"/>
              <a:t>» </a:t>
            </a:r>
            <a:r>
              <a:rPr lang="ru-RU" sz="1700" dirty="0" err="1"/>
              <a:t>інструменти</a:t>
            </a:r>
            <a:r>
              <a:rPr lang="ru-RU" sz="1700" dirty="0"/>
              <a:t> — </a:t>
            </a:r>
            <a:r>
              <a:rPr lang="ru-RU" sz="1700" dirty="0" err="1"/>
              <a:t>від</a:t>
            </a:r>
            <a:r>
              <a:rPr lang="ru-RU" sz="1700" dirty="0"/>
              <a:t> </a:t>
            </a:r>
            <a:r>
              <a:rPr lang="ru-RU" sz="1700" dirty="0" err="1"/>
              <a:t>ззовні</a:t>
            </a:r>
            <a:r>
              <a:rPr lang="ru-RU" sz="1700" dirty="0"/>
              <a:t> </a:t>
            </a:r>
            <a:r>
              <a:rPr lang="ru-RU" sz="1700" dirty="0" err="1"/>
              <a:t>технічної</a:t>
            </a:r>
            <a:r>
              <a:rPr lang="ru-RU" sz="1700" dirty="0"/>
              <a:t> (а </a:t>
            </a:r>
            <a:r>
              <a:rPr lang="ru-RU" sz="1700" dirty="0" err="1"/>
              <a:t>насправді</a:t>
            </a:r>
            <a:r>
              <a:rPr lang="ru-RU" sz="1700" dirty="0"/>
              <a:t> </a:t>
            </a:r>
            <a:r>
              <a:rPr lang="ru-RU" sz="1700" dirty="0" err="1"/>
              <a:t>інколи</a:t>
            </a:r>
            <a:r>
              <a:rPr lang="ru-RU" sz="1700" dirty="0"/>
              <a:t> </a:t>
            </a:r>
            <a:r>
              <a:rPr lang="ru-RU" sz="1700" dirty="0" err="1"/>
              <a:t>свідомо</a:t>
            </a:r>
            <a:r>
              <a:rPr lang="ru-RU" sz="1700" dirty="0"/>
              <a:t> </a:t>
            </a:r>
            <a:r>
              <a:rPr lang="ru-RU" sz="1700" dirty="0" err="1"/>
              <a:t>дискримінаційної</a:t>
            </a:r>
            <a:r>
              <a:rPr lang="ru-RU" sz="1700" dirty="0"/>
              <a:t>) </a:t>
            </a:r>
            <a:r>
              <a:rPr lang="ru-RU" sz="1700" dirty="0" err="1"/>
              <a:t>антидемпінгової</a:t>
            </a:r>
            <a:r>
              <a:rPr lang="ru-RU" sz="1700" dirty="0"/>
              <a:t> </a:t>
            </a:r>
            <a:r>
              <a:rPr lang="ru-RU" sz="1700" dirty="0" err="1"/>
              <a:t>процедури</a:t>
            </a:r>
            <a:r>
              <a:rPr lang="ru-RU" sz="1700" dirty="0"/>
              <a:t> до </a:t>
            </a:r>
            <a:r>
              <a:rPr lang="ru-RU" sz="1700" dirty="0" err="1"/>
              <a:t>санкцій</a:t>
            </a:r>
            <a:r>
              <a:rPr lang="ru-RU" sz="1700" dirty="0"/>
              <a:t> (</a:t>
            </a:r>
            <a:r>
              <a:rPr lang="ru-RU" sz="1700" dirty="0" err="1"/>
              <a:t>інколи</a:t>
            </a:r>
            <a:r>
              <a:rPr lang="ru-RU" sz="1700" dirty="0"/>
              <a:t> </a:t>
            </a:r>
            <a:r>
              <a:rPr lang="ru-RU" sz="1700" dirty="0" err="1"/>
              <a:t>взаємних</a:t>
            </a:r>
            <a:r>
              <a:rPr lang="ru-RU" sz="1700" dirty="0"/>
              <a:t>) та </a:t>
            </a:r>
            <a:r>
              <a:rPr lang="ru-RU" sz="1700" dirty="0" err="1"/>
              <a:t>навіть</a:t>
            </a:r>
            <a:r>
              <a:rPr lang="ru-RU" sz="1700" dirty="0"/>
              <a:t> </a:t>
            </a:r>
            <a:r>
              <a:rPr lang="ru-RU" sz="1700" dirty="0" err="1"/>
              <a:t>торговельних</a:t>
            </a:r>
            <a:r>
              <a:rPr lang="ru-RU" sz="1700" dirty="0"/>
              <a:t> </a:t>
            </a:r>
            <a:r>
              <a:rPr lang="ru-RU" sz="1700" dirty="0" err="1"/>
              <a:t>війн</a:t>
            </a:r>
            <a:r>
              <a:rPr lang="ru-RU" sz="1700" dirty="0" smtClean="0"/>
              <a:t>.</a:t>
            </a:r>
            <a:endParaRPr lang="ru-RU" sz="1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221088"/>
            <a:ext cx="85689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/>
              <a:t> У </a:t>
            </a:r>
            <a:r>
              <a:rPr lang="ru-RU" sz="1700" dirty="0" err="1"/>
              <a:t>результаті</a:t>
            </a:r>
            <a:r>
              <a:rPr lang="ru-RU" sz="1700" dirty="0"/>
              <a:t> </a:t>
            </a:r>
            <a:r>
              <a:rPr lang="ru-RU" sz="1700" dirty="0" err="1"/>
              <a:t>більш</a:t>
            </a:r>
            <a:r>
              <a:rPr lang="ru-RU" sz="1700" dirty="0"/>
              <a:t> </a:t>
            </a:r>
            <a:r>
              <a:rPr lang="ru-RU" sz="1700" dirty="0" err="1"/>
              <a:t>або</a:t>
            </a:r>
            <a:r>
              <a:rPr lang="ru-RU" sz="1700" dirty="0"/>
              <a:t> </a:t>
            </a:r>
            <a:r>
              <a:rPr lang="ru-RU" sz="1700" dirty="0" err="1"/>
              <a:t>менш</a:t>
            </a:r>
            <a:r>
              <a:rPr lang="ru-RU" sz="1700" dirty="0"/>
              <a:t> </a:t>
            </a:r>
            <a:r>
              <a:rPr lang="ru-RU" sz="1700" dirty="0" err="1"/>
              <a:t>офіційно</a:t>
            </a:r>
            <a:r>
              <a:rPr lang="ru-RU" sz="1700" dirty="0"/>
              <a:t> </a:t>
            </a:r>
            <a:r>
              <a:rPr lang="ru-RU" sz="1700" dirty="0" err="1"/>
              <a:t>висловлюваних</a:t>
            </a:r>
            <a:r>
              <a:rPr lang="ru-RU" sz="1700" dirty="0"/>
              <a:t> </a:t>
            </a:r>
            <a:r>
              <a:rPr lang="ru-RU" sz="1700" dirty="0" err="1"/>
              <a:t>попереджень</a:t>
            </a:r>
            <a:r>
              <a:rPr lang="ru-RU" sz="1700" dirty="0"/>
              <a:t> </a:t>
            </a:r>
            <a:r>
              <a:rPr lang="ru-RU" sz="1700" dirty="0" err="1"/>
              <a:t>або</a:t>
            </a:r>
            <a:r>
              <a:rPr lang="ru-RU" sz="1700" dirty="0"/>
              <a:t> </a:t>
            </a:r>
            <a:r>
              <a:rPr lang="ru-RU" sz="1700" dirty="0" err="1"/>
              <a:t>побажань</a:t>
            </a:r>
            <a:r>
              <a:rPr lang="ru-RU" sz="1700" dirty="0"/>
              <a:t> з боку </a:t>
            </a:r>
            <a:r>
              <a:rPr lang="ru-RU" sz="1700" dirty="0" err="1"/>
              <a:t>однієї</a:t>
            </a:r>
            <a:r>
              <a:rPr lang="ru-RU" sz="1700" dirty="0"/>
              <a:t> </a:t>
            </a:r>
            <a:r>
              <a:rPr lang="ru-RU" sz="1700" dirty="0" err="1"/>
              <a:t>країни</a:t>
            </a:r>
            <a:r>
              <a:rPr lang="ru-RU" sz="1700" dirty="0"/>
              <a:t> (</a:t>
            </a:r>
            <a:r>
              <a:rPr lang="ru-RU" sz="1700" dirty="0" err="1"/>
              <a:t>або</a:t>
            </a:r>
            <a:r>
              <a:rPr lang="ru-RU" sz="1700" dirty="0"/>
              <a:t> блоку </a:t>
            </a:r>
            <a:r>
              <a:rPr lang="ru-RU" sz="1700" dirty="0" err="1"/>
              <a:t>країн</a:t>
            </a:r>
            <a:r>
              <a:rPr lang="ru-RU" sz="1700" dirty="0"/>
              <a:t>) </a:t>
            </a:r>
            <a:r>
              <a:rPr lang="ru-RU" sz="1700" dirty="0" err="1"/>
              <a:t>відносно</a:t>
            </a:r>
            <a:r>
              <a:rPr lang="ru-RU" sz="1700" dirty="0"/>
              <a:t> </a:t>
            </a:r>
            <a:r>
              <a:rPr lang="ru-RU" sz="1700" dirty="0" err="1"/>
              <a:t>іншої</a:t>
            </a:r>
            <a:r>
              <a:rPr lang="ru-RU" sz="1700" dirty="0"/>
              <a:t> для </a:t>
            </a:r>
            <a:r>
              <a:rPr lang="ru-RU" sz="1700" dirty="0" err="1"/>
              <a:t>останньої</a:t>
            </a:r>
            <a:r>
              <a:rPr lang="ru-RU" sz="1700" dirty="0"/>
              <a:t> </a:t>
            </a:r>
            <a:r>
              <a:rPr lang="ru-RU" sz="1700" dirty="0" err="1"/>
              <a:t>може</a:t>
            </a:r>
            <a:r>
              <a:rPr lang="ru-RU" sz="1700" dirty="0"/>
              <a:t> бути </a:t>
            </a:r>
            <a:r>
              <a:rPr lang="ru-RU" sz="1700" dirty="0" err="1"/>
              <a:t>зрозумілим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стосовно</a:t>
            </a:r>
            <a:r>
              <a:rPr lang="ru-RU" sz="1700" dirty="0"/>
              <a:t> </a:t>
            </a:r>
            <a:r>
              <a:rPr lang="ru-RU" sz="1700" dirty="0" err="1"/>
              <a:t>неї</a:t>
            </a:r>
            <a:r>
              <a:rPr lang="ru-RU" sz="1700" dirty="0"/>
              <a:t> </a:t>
            </a:r>
            <a:r>
              <a:rPr lang="ru-RU" sz="1700" dirty="0" err="1"/>
              <a:t>можуть</a:t>
            </a:r>
            <a:r>
              <a:rPr lang="ru-RU" sz="1700" dirty="0"/>
              <a:t> бути </a:t>
            </a:r>
            <a:r>
              <a:rPr lang="ru-RU" sz="1700" dirty="0" err="1"/>
              <a:t>застосовані</a:t>
            </a:r>
            <a:r>
              <a:rPr lang="ru-RU" sz="1700" dirty="0"/>
              <a:t> </a:t>
            </a:r>
            <a:r>
              <a:rPr lang="ru-RU" sz="1700" dirty="0" err="1"/>
              <a:t>санкції</a:t>
            </a:r>
            <a:r>
              <a:rPr lang="ru-RU" sz="1700" dirty="0"/>
              <a:t> </a:t>
            </a:r>
            <a:r>
              <a:rPr lang="ru-RU" sz="1700" dirty="0" err="1"/>
              <a:t>або</a:t>
            </a:r>
            <a:r>
              <a:rPr lang="ru-RU" sz="1700" dirty="0"/>
              <a:t> </a:t>
            </a:r>
            <a:r>
              <a:rPr lang="ru-RU" sz="1700" dirty="0" err="1"/>
              <a:t>вжито</a:t>
            </a:r>
            <a:r>
              <a:rPr lang="ru-RU" sz="1700" dirty="0"/>
              <a:t> </a:t>
            </a:r>
            <a:r>
              <a:rPr lang="ru-RU" sz="1700" dirty="0" err="1"/>
              <a:t>несприятливих</a:t>
            </a:r>
            <a:r>
              <a:rPr lang="ru-RU" sz="1700" dirty="0"/>
              <a:t> </a:t>
            </a:r>
            <a:r>
              <a:rPr lang="ru-RU" sz="1700" dirty="0" err="1"/>
              <a:t>заходів</a:t>
            </a:r>
            <a:r>
              <a:rPr lang="ru-RU" sz="1700" dirty="0"/>
              <a:t>.</a:t>
            </a:r>
          </a:p>
          <a:p>
            <a:r>
              <a:rPr lang="ru-RU" sz="1700" dirty="0"/>
              <a:t>  Прикладом </a:t>
            </a:r>
            <a:r>
              <a:rPr lang="ru-RU" sz="1700" dirty="0" err="1"/>
              <a:t>комплексних</a:t>
            </a:r>
            <a:r>
              <a:rPr lang="ru-RU" sz="1700" dirty="0"/>
              <a:t> </a:t>
            </a:r>
            <a:r>
              <a:rPr lang="ru-RU" sz="1700" dirty="0" err="1"/>
              <a:t>узгоджень</a:t>
            </a:r>
            <a:r>
              <a:rPr lang="ru-RU" sz="1700" dirty="0"/>
              <a:t> </a:t>
            </a:r>
            <a:r>
              <a:rPr lang="ru-RU" sz="1700" dirty="0" err="1"/>
              <a:t>питань</a:t>
            </a:r>
            <a:r>
              <a:rPr lang="ru-RU" sz="1700" dirty="0"/>
              <a:t> </a:t>
            </a:r>
            <a:r>
              <a:rPr lang="ru-RU" sz="1700" dirty="0" err="1"/>
              <a:t>торговельних</a:t>
            </a:r>
            <a:r>
              <a:rPr lang="ru-RU" sz="1700" dirty="0"/>
              <a:t> </a:t>
            </a:r>
            <a:r>
              <a:rPr lang="ru-RU" sz="1700" dirty="0" err="1"/>
              <a:t>відносин</a:t>
            </a:r>
            <a:r>
              <a:rPr lang="ru-RU" sz="1700" dirty="0"/>
              <a:t>, </a:t>
            </a:r>
            <a:r>
              <a:rPr lang="ru-RU" sz="1700" dirty="0" err="1"/>
              <a:t>що</a:t>
            </a:r>
            <a:r>
              <a:rPr lang="ru-RU" sz="1700" dirty="0"/>
              <a:t> </a:t>
            </a:r>
            <a:r>
              <a:rPr lang="ru-RU" sz="1700" dirty="0" err="1"/>
              <a:t>виявляються</a:t>
            </a:r>
            <a:r>
              <a:rPr lang="ru-RU" sz="1700" dirty="0"/>
              <a:t> в </a:t>
            </a:r>
            <a:r>
              <a:rPr lang="ru-RU" sz="1700" dirty="0" err="1"/>
              <a:t>добровільних</a:t>
            </a:r>
            <a:r>
              <a:rPr lang="ru-RU" sz="1700" dirty="0"/>
              <a:t> </a:t>
            </a:r>
            <a:r>
              <a:rPr lang="ru-RU" sz="1700" dirty="0" err="1"/>
              <a:t>обмеженнях</a:t>
            </a:r>
            <a:r>
              <a:rPr lang="ru-RU" sz="1700" dirty="0"/>
              <a:t> </a:t>
            </a:r>
            <a:r>
              <a:rPr lang="ru-RU" sz="1700" dirty="0" err="1"/>
              <a:t>експорту</a:t>
            </a:r>
            <a:r>
              <a:rPr lang="ru-RU" sz="1700" dirty="0"/>
              <a:t>, </a:t>
            </a:r>
            <a:r>
              <a:rPr lang="ru-RU" sz="1700" dirty="0" err="1"/>
              <a:t>може</a:t>
            </a:r>
            <a:r>
              <a:rPr lang="ru-RU" sz="1700" dirty="0"/>
              <a:t> бути, </a:t>
            </a:r>
            <a:r>
              <a:rPr lang="ru-RU" sz="1700" dirty="0" err="1"/>
              <a:t>наприклад</a:t>
            </a:r>
            <a:r>
              <a:rPr lang="ru-RU" sz="1700" dirty="0"/>
              <a:t>, ряд </a:t>
            </a:r>
            <a:r>
              <a:rPr lang="ru-RU" sz="1700" dirty="0" err="1"/>
              <a:t>зобов’язань</a:t>
            </a:r>
            <a:r>
              <a:rPr lang="ru-RU" sz="1700" dirty="0"/>
              <a:t> </a:t>
            </a:r>
            <a:r>
              <a:rPr lang="ru-RU" sz="1700" dirty="0" err="1"/>
              <a:t>Японії</a:t>
            </a:r>
            <a:r>
              <a:rPr lang="ru-RU" sz="1700" dirty="0"/>
              <a:t> </a:t>
            </a:r>
            <a:r>
              <a:rPr lang="ru-RU" sz="1700" dirty="0" err="1"/>
              <a:t>обмежити</a:t>
            </a:r>
            <a:r>
              <a:rPr lang="ru-RU" sz="1700" dirty="0"/>
              <a:t> </a:t>
            </a:r>
            <a:r>
              <a:rPr lang="ru-RU" sz="1700" dirty="0" err="1"/>
              <a:t>вивезення</a:t>
            </a:r>
            <a:r>
              <a:rPr lang="ru-RU" sz="1700" dirty="0"/>
              <a:t> до </a:t>
            </a:r>
            <a:r>
              <a:rPr lang="ru-RU" sz="1700" dirty="0" err="1"/>
              <a:t>Сполучених</a:t>
            </a:r>
            <a:r>
              <a:rPr lang="ru-RU" sz="1700" dirty="0"/>
              <a:t> </a:t>
            </a:r>
            <a:r>
              <a:rPr lang="ru-RU" sz="1700" dirty="0" err="1"/>
              <a:t>Штатів</a:t>
            </a:r>
            <a:r>
              <a:rPr lang="ru-RU" sz="1700" dirty="0"/>
              <a:t> </a:t>
            </a:r>
            <a:r>
              <a:rPr lang="ru-RU" sz="1700" dirty="0" err="1"/>
              <a:t>легкових</a:t>
            </a:r>
            <a:r>
              <a:rPr lang="ru-RU" sz="1700" dirty="0"/>
              <a:t> </a:t>
            </a:r>
            <a:r>
              <a:rPr lang="ru-RU" sz="1700" dirty="0" err="1"/>
              <a:t>автомобілів</a:t>
            </a:r>
            <a:r>
              <a:rPr lang="ru-RU" sz="17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57790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9. </a:t>
            </a:r>
            <a:r>
              <a:rPr lang="ru-RU" sz="2000" dirty="0" err="1"/>
              <a:t>Антидемпінг</a:t>
            </a:r>
            <a:r>
              <a:rPr lang="ru-RU" sz="2000" dirty="0"/>
              <a:t> як фактор у </a:t>
            </a:r>
            <a:r>
              <a:rPr lang="ru-RU" sz="2000" dirty="0" err="1"/>
              <a:t>конкурентній</a:t>
            </a:r>
            <a:r>
              <a:rPr lang="ru-RU" sz="2000" dirty="0"/>
              <a:t> </a:t>
            </a:r>
            <a:r>
              <a:rPr lang="ru-RU" sz="2000" dirty="0" err="1"/>
              <a:t>боротьби</a:t>
            </a:r>
            <a:r>
              <a:rPr lang="ru-RU" sz="2000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836712"/>
            <a:ext cx="3600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Своєрідною</a:t>
            </a:r>
            <a:r>
              <a:rPr lang="ru-RU" dirty="0"/>
              <a:t> формою </a:t>
            </a:r>
            <a:r>
              <a:rPr lang="ru-RU" dirty="0" err="1"/>
              <a:t>протекціонізму</a:t>
            </a:r>
            <a:r>
              <a:rPr lang="ru-RU" dirty="0"/>
              <a:t> є </a:t>
            </a:r>
            <a:r>
              <a:rPr lang="ru-RU" dirty="0" err="1"/>
              <a:t>антидемпінгова</a:t>
            </a:r>
            <a:r>
              <a:rPr lang="ru-RU" dirty="0"/>
              <a:t> практика, до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вдаються</a:t>
            </a:r>
            <a:r>
              <a:rPr lang="ru-RU" dirty="0"/>
              <a:t> як </a:t>
            </a:r>
            <a:r>
              <a:rPr lang="ru-RU" dirty="0" err="1"/>
              <a:t>провідні</a:t>
            </a:r>
            <a:r>
              <a:rPr lang="ru-RU" dirty="0"/>
              <a:t> </a:t>
            </a:r>
            <a:r>
              <a:rPr lang="ru-RU" dirty="0" err="1"/>
              <a:t>ринкові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, так і </a:t>
            </a:r>
            <a:r>
              <a:rPr lang="ru-RU" dirty="0" err="1"/>
              <a:t>країни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, у тих </a:t>
            </a:r>
            <a:r>
              <a:rPr lang="ru-RU" dirty="0" err="1"/>
              <a:t>випадках</a:t>
            </a:r>
            <a:r>
              <a:rPr lang="ru-RU" dirty="0"/>
              <a:t>, коли </a:t>
            </a:r>
            <a:r>
              <a:rPr lang="ru-RU" dirty="0" err="1"/>
              <a:t>вважається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закордонні</a:t>
            </a:r>
            <a:r>
              <a:rPr lang="ru-RU" dirty="0"/>
              <a:t> </a:t>
            </a:r>
            <a:r>
              <a:rPr lang="ru-RU" dirty="0" err="1"/>
              <a:t>виробники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відповідні</a:t>
            </a:r>
            <a:r>
              <a:rPr lang="ru-RU" dirty="0"/>
              <a:t> </a:t>
            </a:r>
            <a:r>
              <a:rPr lang="ru-RU" dirty="0" err="1"/>
              <a:t>національні</a:t>
            </a:r>
            <a:r>
              <a:rPr lang="ru-RU" dirty="0"/>
              <a:t> уряди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них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нечесної</a:t>
            </a:r>
            <a:r>
              <a:rPr lang="ru-RU" dirty="0"/>
              <a:t> </a:t>
            </a:r>
            <a:r>
              <a:rPr lang="ru-RU" dirty="0" err="1"/>
              <a:t>конкуренції</a:t>
            </a:r>
            <a:r>
              <a:rPr lang="ru-RU" dirty="0"/>
              <a:t>.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мається</a:t>
            </a:r>
            <a:r>
              <a:rPr lang="ru-RU" dirty="0"/>
              <a:t> на </a:t>
            </a:r>
            <a:r>
              <a:rPr lang="ru-RU" dirty="0" err="1"/>
              <a:t>увазі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509120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формальним</a:t>
            </a:r>
            <a:r>
              <a:rPr lang="ru-RU" dirty="0"/>
              <a:t> </a:t>
            </a:r>
            <a:r>
              <a:rPr lang="ru-RU" dirty="0" err="1"/>
              <a:t>підходом</a:t>
            </a:r>
            <a:r>
              <a:rPr lang="ru-RU" dirty="0"/>
              <a:t>, </a:t>
            </a:r>
            <a:r>
              <a:rPr lang="ru-RU" dirty="0" err="1"/>
              <a:t>антидемпінг</a:t>
            </a:r>
            <a:r>
              <a:rPr lang="ru-RU" dirty="0"/>
              <a:t> є </a:t>
            </a:r>
            <a:r>
              <a:rPr lang="ru-RU" dirty="0" err="1"/>
              <a:t>засобом</a:t>
            </a:r>
            <a:r>
              <a:rPr lang="ru-RU" dirty="0"/>
              <a:t> </a:t>
            </a:r>
            <a:r>
              <a:rPr lang="ru-RU" dirty="0" err="1"/>
              <a:t>протидії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підприємницьким</a:t>
            </a:r>
            <a:r>
              <a:rPr lang="ru-RU" dirty="0"/>
              <a:t> структурам,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агресивну</a:t>
            </a:r>
            <a:r>
              <a:rPr lang="ru-RU" dirty="0"/>
              <a:t> </a:t>
            </a:r>
            <a:r>
              <a:rPr lang="ru-RU" dirty="0" err="1"/>
              <a:t>знижувальну</a:t>
            </a:r>
            <a:r>
              <a:rPr lang="ru-RU" dirty="0"/>
              <a:t> </a:t>
            </a:r>
            <a:r>
              <a:rPr lang="ru-RU" dirty="0" err="1"/>
              <a:t>цінову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з метою </a:t>
            </a:r>
            <a:r>
              <a:rPr lang="ru-RU" dirty="0" err="1"/>
              <a:t>опанування</a:t>
            </a:r>
            <a:r>
              <a:rPr lang="ru-RU" dirty="0"/>
              <a:t> ринку, </a:t>
            </a:r>
            <a:r>
              <a:rPr lang="ru-RU" dirty="0" err="1"/>
              <a:t>витіснення</a:t>
            </a:r>
            <a:r>
              <a:rPr lang="ru-RU" dirty="0"/>
              <a:t> з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конкурентів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закордонним</a:t>
            </a:r>
            <a:r>
              <a:rPr lang="ru-RU" dirty="0"/>
              <a:t> </a:t>
            </a:r>
            <a:r>
              <a:rPr lang="ru-RU" dirty="0" err="1"/>
              <a:t>продавцям</a:t>
            </a:r>
            <a:r>
              <a:rPr lang="ru-RU" dirty="0"/>
              <a:t> (разом з </a:t>
            </a:r>
            <a:r>
              <a:rPr lang="ru-RU" dirty="0" err="1"/>
              <a:t>відповідними</a:t>
            </a:r>
            <a:r>
              <a:rPr lang="ru-RU" dirty="0"/>
              <a:t> </a:t>
            </a:r>
            <a:r>
              <a:rPr lang="ru-RU" dirty="0" err="1"/>
              <a:t>державними</a:t>
            </a:r>
            <a:r>
              <a:rPr lang="ru-RU" dirty="0"/>
              <a:t> структурами),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субсидії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ставлять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у </a:t>
            </a:r>
            <a:r>
              <a:rPr lang="ru-RU" dirty="0" err="1"/>
              <a:t>вигідніше</a:t>
            </a:r>
            <a:r>
              <a:rPr lang="ru-RU" dirty="0"/>
              <a:t> становище </a:t>
            </a:r>
            <a:r>
              <a:rPr lang="ru-RU" dirty="0" err="1"/>
              <a:t>порівняно</a:t>
            </a:r>
            <a:r>
              <a:rPr lang="ru-RU" dirty="0"/>
              <a:t> з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виробниками</a:t>
            </a:r>
            <a:r>
              <a:rPr lang="ru-RU" dirty="0"/>
              <a:t> (</a:t>
            </a:r>
            <a:r>
              <a:rPr lang="ru-RU" dirty="0" err="1"/>
              <a:t>передусім</a:t>
            </a:r>
            <a:r>
              <a:rPr lang="ru-RU" dirty="0"/>
              <a:t> </a:t>
            </a:r>
            <a:r>
              <a:rPr lang="ru-RU" dirty="0" err="1"/>
              <a:t>виробниками</a:t>
            </a:r>
            <a:r>
              <a:rPr lang="ru-RU" dirty="0"/>
              <a:t> </a:t>
            </a:r>
            <a:r>
              <a:rPr lang="ru-RU" dirty="0" err="1"/>
              <a:t>країни-імпортера</a:t>
            </a:r>
            <a:r>
              <a:rPr lang="ru-RU" dirty="0"/>
              <a:t>).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3" y="1063191"/>
            <a:ext cx="4860540" cy="3240360"/>
          </a:xfrm>
        </p:spPr>
      </p:pic>
    </p:spTree>
    <p:extLst>
      <p:ext uri="{BB962C8B-B14F-4D97-AF65-F5344CB8AC3E}">
        <p14:creationId xmlns:p14="http://schemas.microsoft.com/office/powerpoint/2010/main" val="3398753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6552728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dirty="0"/>
              <a:t>Конкретно, </a:t>
            </a:r>
            <a:r>
              <a:rPr lang="ru-RU" dirty="0" err="1"/>
              <a:t>перспективними</a:t>
            </a:r>
            <a:r>
              <a:rPr lang="ru-RU" dirty="0"/>
              <a:t> </a:t>
            </a:r>
            <a:r>
              <a:rPr lang="ru-RU" dirty="0" err="1"/>
              <a:t>напрямами</a:t>
            </a:r>
            <a:r>
              <a:rPr lang="ru-RU" dirty="0"/>
              <a:t> </a:t>
            </a:r>
            <a:r>
              <a:rPr lang="ru-RU" dirty="0" err="1"/>
              <a:t>розв’язання</a:t>
            </a:r>
            <a:r>
              <a:rPr lang="ru-RU" dirty="0"/>
              <a:t> </a:t>
            </a:r>
            <a:r>
              <a:rPr lang="ru-RU" dirty="0" err="1"/>
              <a:t>комплексної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антидемпінгу</a:t>
            </a:r>
            <a:r>
              <a:rPr lang="ru-RU" dirty="0"/>
              <a:t> в </a:t>
            </a:r>
            <a:r>
              <a:rPr lang="ru-RU" dirty="0" err="1"/>
              <a:t>міжнародному</a:t>
            </a:r>
            <a:r>
              <a:rPr lang="ru-RU" dirty="0"/>
              <a:t> </a:t>
            </a:r>
            <a:r>
              <a:rPr lang="ru-RU" dirty="0" err="1"/>
              <a:t>економіко-політичному</a:t>
            </a:r>
            <a:r>
              <a:rPr lang="ru-RU" dirty="0"/>
              <a:t> </a:t>
            </a:r>
            <a:r>
              <a:rPr lang="ru-RU" dirty="0" err="1"/>
              <a:t>контексті</a:t>
            </a:r>
            <a:r>
              <a:rPr lang="ru-RU" dirty="0"/>
              <a:t> для </a:t>
            </a:r>
            <a:r>
              <a:rPr lang="ru-RU" dirty="0" err="1"/>
              <a:t>України</a:t>
            </a:r>
            <a:r>
              <a:rPr lang="ru-RU" dirty="0"/>
              <a:t> є </a:t>
            </a:r>
            <a:r>
              <a:rPr lang="ru-RU" dirty="0" err="1"/>
              <a:t>такі</a:t>
            </a:r>
            <a:r>
              <a:rPr lang="ru-RU" dirty="0"/>
              <a:t>.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Інтеграція</a:t>
            </a:r>
            <a:r>
              <a:rPr lang="ru-RU" dirty="0"/>
              <a:t> до </a:t>
            </a:r>
            <a:r>
              <a:rPr lang="ru-RU" dirty="0" err="1"/>
              <a:t>міжнародних</a:t>
            </a:r>
            <a:r>
              <a:rPr lang="ru-RU" dirty="0"/>
              <a:t> структур, </a:t>
            </a:r>
            <a:r>
              <a:rPr lang="ru-RU" dirty="0" err="1"/>
              <a:t>передусім</a:t>
            </a:r>
            <a:r>
              <a:rPr lang="ru-RU" dirty="0"/>
              <a:t> до </a:t>
            </a:r>
            <a:r>
              <a:rPr lang="ru-RU" dirty="0" err="1"/>
              <a:t>системи</a:t>
            </a:r>
            <a:r>
              <a:rPr lang="ru-RU" dirty="0"/>
              <a:t> ГАТТ/СОТ (</a:t>
            </a:r>
            <a:r>
              <a:rPr lang="ru-RU" dirty="0" err="1"/>
              <a:t>відповідна</a:t>
            </a:r>
            <a:r>
              <a:rPr lang="ru-RU" dirty="0"/>
              <a:t> заявка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оформлена </a:t>
            </a:r>
            <a:r>
              <a:rPr lang="ru-RU" dirty="0" err="1"/>
              <a:t>ще</a:t>
            </a:r>
            <a:r>
              <a:rPr lang="ru-RU" dirty="0"/>
              <a:t> в 1993 р.),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переговорів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поліпшення</a:t>
            </a:r>
            <a:r>
              <a:rPr lang="ru-RU" dirty="0"/>
              <a:t> </a:t>
            </a:r>
            <a:r>
              <a:rPr lang="ru-RU" dirty="0" err="1"/>
              <a:t>торговельного</a:t>
            </a:r>
            <a:r>
              <a:rPr lang="ru-RU" dirty="0"/>
              <a:t> статусу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передусім</a:t>
            </a:r>
            <a:r>
              <a:rPr lang="ru-RU" dirty="0"/>
              <a:t> у </a:t>
            </a:r>
            <a:r>
              <a:rPr lang="ru-RU" dirty="0" err="1"/>
              <a:t>відносинах</a:t>
            </a:r>
            <a:r>
              <a:rPr lang="ru-RU" dirty="0"/>
              <a:t> з ЄС. Членство в СОТ та </a:t>
            </a:r>
            <a:r>
              <a:rPr lang="ru-RU" dirty="0" err="1"/>
              <a:t>приєднання</a:t>
            </a:r>
            <a:r>
              <a:rPr lang="ru-RU" dirty="0"/>
              <a:t> до ГАТТ </a:t>
            </a:r>
            <a:r>
              <a:rPr lang="ru-RU" dirty="0" err="1"/>
              <a:t>означає</a:t>
            </a:r>
            <a:r>
              <a:rPr lang="ru-RU" dirty="0"/>
              <a:t> </a:t>
            </a:r>
            <a:r>
              <a:rPr lang="ru-RU" dirty="0" err="1"/>
              <a:t>взаємні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країн-підписантів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пільгових</a:t>
            </a:r>
            <a:r>
              <a:rPr lang="ru-RU" dirty="0"/>
              <a:t> </a:t>
            </a:r>
            <a:r>
              <a:rPr lang="ru-RU" dirty="0" err="1"/>
              <a:t>митних</a:t>
            </a:r>
            <a:r>
              <a:rPr lang="ru-RU" dirty="0"/>
              <a:t> ставок та </a:t>
            </a:r>
            <a:r>
              <a:rPr lang="ru-RU" dirty="0" err="1"/>
              <a:t>незастосування</a:t>
            </a:r>
            <a:r>
              <a:rPr lang="ru-RU" dirty="0"/>
              <a:t> тих </a:t>
            </a:r>
            <a:r>
              <a:rPr lang="ru-RU" dirty="0" err="1"/>
              <a:t>санкцій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потерпають</a:t>
            </a:r>
            <a:r>
              <a:rPr lang="ru-RU" dirty="0"/>
              <a:t> </a:t>
            </a:r>
            <a:r>
              <a:rPr lang="ru-RU" dirty="0" err="1"/>
              <a:t>вітчизняні</a:t>
            </a:r>
            <a:r>
              <a:rPr lang="ru-RU" dirty="0"/>
              <a:t> </a:t>
            </a:r>
            <a:r>
              <a:rPr lang="ru-RU" dirty="0" err="1"/>
              <a:t>експортери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того, статус члена СОТ є </a:t>
            </a:r>
            <a:r>
              <a:rPr lang="ru-RU" dirty="0" err="1"/>
              <a:t>позитивним</a:t>
            </a:r>
            <a:r>
              <a:rPr lang="ru-RU" dirty="0"/>
              <a:t> фактором для </a:t>
            </a:r>
            <a:r>
              <a:rPr lang="ru-RU" dirty="0" err="1"/>
              <a:t>всебічного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торговельних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 з </a:t>
            </a:r>
            <a:r>
              <a:rPr lang="ru-RU" dirty="0" err="1"/>
              <a:t>окремими</a:t>
            </a:r>
            <a:r>
              <a:rPr lang="ru-RU" dirty="0"/>
              <a:t> </a:t>
            </a:r>
            <a:r>
              <a:rPr lang="ru-RU" dirty="0" err="1"/>
              <a:t>країнами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та </a:t>
            </a:r>
            <a:r>
              <a:rPr lang="ru-RU" dirty="0" err="1"/>
              <a:t>угрупованнями</a:t>
            </a:r>
            <a:r>
              <a:rPr lang="ru-RU" dirty="0"/>
              <a:t> держав. І </a:t>
            </a:r>
            <a:r>
              <a:rPr lang="ru-RU" dirty="0" err="1"/>
              <a:t>навпаки</a:t>
            </a:r>
            <a:r>
              <a:rPr lang="ru-RU" dirty="0"/>
              <a:t> — </a:t>
            </a:r>
            <a:r>
              <a:rPr lang="ru-RU" dirty="0" err="1"/>
              <a:t>налагодження</a:t>
            </a:r>
            <a:r>
              <a:rPr lang="ru-RU" dirty="0"/>
              <a:t> </a:t>
            </a:r>
            <a:r>
              <a:rPr lang="ru-RU" dirty="0" err="1"/>
              <a:t>сприятливих</a:t>
            </a:r>
            <a:r>
              <a:rPr lang="ru-RU" dirty="0"/>
              <a:t> </a:t>
            </a:r>
            <a:r>
              <a:rPr lang="ru-RU" dirty="0" err="1"/>
              <a:t>режимів</a:t>
            </a:r>
            <a:r>
              <a:rPr lang="ru-RU" dirty="0"/>
              <a:t> </a:t>
            </a:r>
            <a:r>
              <a:rPr lang="ru-RU" dirty="0" err="1"/>
              <a:t>взаємовигідних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провідними</a:t>
            </a:r>
            <a:r>
              <a:rPr lang="ru-RU" dirty="0"/>
              <a:t> агентами </a:t>
            </a:r>
            <a:r>
              <a:rPr lang="ru-RU" dirty="0" err="1"/>
              <a:t>світової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 є фактором </a:t>
            </a:r>
            <a:r>
              <a:rPr lang="ru-RU" dirty="0" err="1"/>
              <a:t>інтеграції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 до </a:t>
            </a:r>
            <a:r>
              <a:rPr lang="ru-RU" dirty="0" err="1"/>
              <a:t>системи</a:t>
            </a:r>
            <a:r>
              <a:rPr lang="ru-RU" dirty="0"/>
              <a:t> ГАТТ/СОТ.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велике</a:t>
            </a:r>
            <a:r>
              <a:rPr lang="ru-RU" dirty="0"/>
              <a:t> </a:t>
            </a:r>
            <a:r>
              <a:rPr lang="ru-RU" dirty="0" err="1"/>
              <a:t>позитивне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для </a:t>
            </a:r>
            <a:r>
              <a:rPr lang="ru-RU" dirty="0" err="1"/>
              <a:t>України</a:t>
            </a:r>
            <a:r>
              <a:rPr lang="ru-RU" dirty="0"/>
              <a:t> мало </a:t>
            </a:r>
            <a:r>
              <a:rPr lang="ru-RU" dirty="0" err="1"/>
              <a:t>рішення</a:t>
            </a:r>
            <a:r>
              <a:rPr lang="ru-RU" dirty="0"/>
              <a:t> ЄС в 2000 р. </a:t>
            </a:r>
            <a:r>
              <a:rPr lang="ru-RU" dirty="0" err="1"/>
              <a:t>частково</a:t>
            </a:r>
            <a:r>
              <a:rPr lang="ru-RU" dirty="0"/>
              <a:t> </a:t>
            </a:r>
            <a:r>
              <a:rPr lang="ru-RU" dirty="0" err="1"/>
              <a:t>визнати</a:t>
            </a:r>
            <a:r>
              <a:rPr lang="ru-RU" dirty="0"/>
              <a:t> за нею статус </a:t>
            </a:r>
            <a:r>
              <a:rPr lang="ru-RU" dirty="0" err="1"/>
              <a:t>країни</a:t>
            </a:r>
            <a:r>
              <a:rPr lang="ru-RU" dirty="0"/>
              <a:t> з </a:t>
            </a:r>
            <a:r>
              <a:rPr lang="ru-RU" dirty="0" err="1"/>
              <a:t>ринковою</a:t>
            </a:r>
            <a:r>
              <a:rPr lang="ru-RU" dirty="0"/>
              <a:t> </a:t>
            </a:r>
            <a:r>
              <a:rPr lang="ru-RU" dirty="0" err="1"/>
              <a:t>економікою</a:t>
            </a:r>
            <a:r>
              <a:rPr lang="ru-RU" dirty="0"/>
              <a:t> та не </a:t>
            </a:r>
            <a:r>
              <a:rPr lang="ru-RU" dirty="0" err="1"/>
              <a:t>застосовувати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антидемпінгові</a:t>
            </a:r>
            <a:r>
              <a:rPr lang="ru-RU" dirty="0"/>
              <a:t> </a:t>
            </a:r>
            <a:r>
              <a:rPr lang="ru-RU" dirty="0" err="1"/>
              <a:t>процедури</a:t>
            </a:r>
            <a:r>
              <a:rPr lang="ru-RU" dirty="0"/>
              <a:t>, 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правомірними</a:t>
            </a:r>
            <a:r>
              <a:rPr lang="ru-RU" dirty="0"/>
              <a:t>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без такого статусу.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ринкової</a:t>
            </a:r>
            <a:r>
              <a:rPr lang="ru-RU" dirty="0"/>
              <a:t> </a:t>
            </a:r>
            <a:r>
              <a:rPr lang="ru-RU" dirty="0" err="1"/>
              <a:t>інфраструктури</a:t>
            </a:r>
            <a:r>
              <a:rPr lang="ru-RU" dirty="0"/>
              <a:t> в </a:t>
            </a:r>
            <a:r>
              <a:rPr lang="ru-RU" dirty="0" err="1"/>
              <a:t>економіці</a:t>
            </a:r>
            <a:r>
              <a:rPr lang="ru-RU" dirty="0"/>
              <a:t>, і </a:t>
            </a:r>
            <a:r>
              <a:rPr lang="ru-RU" dirty="0" err="1"/>
              <a:t>передусім</a:t>
            </a:r>
            <a:r>
              <a:rPr lang="ru-RU" dirty="0"/>
              <a:t> </a:t>
            </a:r>
            <a:r>
              <a:rPr lang="ru-RU" dirty="0" err="1"/>
              <a:t>оптимізація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,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реальної</a:t>
            </a:r>
            <a:r>
              <a:rPr lang="ru-RU" dirty="0"/>
              <a:t> </a:t>
            </a:r>
            <a:r>
              <a:rPr lang="ru-RU" dirty="0" err="1"/>
              <a:t>приватизації</a:t>
            </a:r>
            <a:r>
              <a:rPr lang="ru-RU" dirty="0"/>
              <a:t>.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конкурентного </a:t>
            </a:r>
            <a:r>
              <a:rPr lang="ru-RU" dirty="0" err="1"/>
              <a:t>ринкового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 і на початку ХХІ ст. </a:t>
            </a:r>
            <a:r>
              <a:rPr lang="ru-RU" dirty="0" err="1"/>
              <a:t>стоїть</a:t>
            </a:r>
            <a:r>
              <a:rPr lang="ru-RU" dirty="0"/>
              <a:t> на порядку денному, </a:t>
            </a:r>
            <a:r>
              <a:rPr lang="ru-RU" dirty="0" err="1"/>
              <a:t>причому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розв’язання</a:t>
            </a:r>
            <a:r>
              <a:rPr lang="ru-RU" dirty="0"/>
              <a:t> є </a:t>
            </a:r>
            <a:r>
              <a:rPr lang="ru-RU" dirty="0" err="1"/>
              <a:t>необхідним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в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антидемпінгової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, </a:t>
            </a:r>
            <a:r>
              <a:rPr lang="ru-RU" dirty="0" err="1"/>
              <a:t>скільки</a:t>
            </a:r>
            <a:r>
              <a:rPr lang="ru-RU" dirty="0"/>
              <a:t> з 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динамізації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, </a:t>
            </a:r>
            <a:r>
              <a:rPr lang="ru-RU" dirty="0" err="1"/>
              <a:t>закладення</a:t>
            </a:r>
            <a:r>
              <a:rPr lang="ru-RU" dirty="0"/>
              <a:t> </a:t>
            </a:r>
            <a:r>
              <a:rPr lang="ru-RU" dirty="0" err="1"/>
              <a:t>передумов</a:t>
            </a:r>
            <a:r>
              <a:rPr lang="ru-RU" dirty="0"/>
              <a:t> </a:t>
            </a:r>
            <a:r>
              <a:rPr lang="ru-RU" dirty="0" err="1"/>
              <a:t>оптимізації</a:t>
            </a:r>
            <a:r>
              <a:rPr lang="ru-RU" dirty="0"/>
              <a:t> </a:t>
            </a:r>
            <a:r>
              <a:rPr lang="ru-RU" dirty="0" err="1"/>
              <a:t>інвестиційного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.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контрантидемпінгового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та комплексу </a:t>
            </a:r>
            <a:r>
              <a:rPr lang="ru-RU" dirty="0" err="1"/>
              <a:t>організаційно</a:t>
            </a:r>
            <a:r>
              <a:rPr lang="ru-RU" dirty="0"/>
              <a:t> </a:t>
            </a:r>
            <a:r>
              <a:rPr lang="ru-RU" dirty="0" err="1"/>
              <a:t>захисних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проведенню</a:t>
            </a:r>
            <a:r>
              <a:rPr lang="ru-RU" dirty="0"/>
              <a:t> </a:t>
            </a:r>
            <a:r>
              <a:rPr lang="ru-RU" dirty="0" err="1"/>
              <a:t>переговорів</a:t>
            </a:r>
            <a:r>
              <a:rPr lang="ru-RU" dirty="0"/>
              <a:t>, </a:t>
            </a:r>
            <a:r>
              <a:rPr lang="ru-RU" dirty="0" err="1"/>
              <a:t>ширшому</a:t>
            </a:r>
            <a:r>
              <a:rPr lang="ru-RU" dirty="0"/>
              <a:t> </a:t>
            </a:r>
            <a:r>
              <a:rPr lang="ru-RU" dirty="0" err="1"/>
              <a:t>застосуванню</a:t>
            </a:r>
            <a:r>
              <a:rPr lang="ru-RU" dirty="0"/>
              <a:t> </a:t>
            </a:r>
            <a:r>
              <a:rPr lang="ru-RU" dirty="0" err="1"/>
              <a:t>судово-юридичних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та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кваліфікованій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експертно-правових</a:t>
            </a:r>
            <a:r>
              <a:rPr lang="ru-RU" dirty="0"/>
              <a:t> процедурах, </a:t>
            </a:r>
            <a:r>
              <a:rPr lang="ru-RU" dirty="0" err="1"/>
              <a:t>вжиттю</a:t>
            </a:r>
            <a:r>
              <a:rPr lang="ru-RU" dirty="0"/>
              <a:t> </a:t>
            </a:r>
            <a:r>
              <a:rPr lang="ru-RU" dirty="0" err="1"/>
              <a:t>дзеркальних</a:t>
            </a:r>
            <a:r>
              <a:rPr lang="ru-RU" dirty="0"/>
              <a:t> </a:t>
            </a:r>
            <a:r>
              <a:rPr lang="ru-RU" dirty="0" err="1"/>
              <a:t>санкцій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обмеження</a:t>
            </a:r>
            <a:r>
              <a:rPr lang="ru-RU" dirty="0"/>
              <a:t> </a:t>
            </a:r>
            <a:r>
              <a:rPr lang="ru-RU" dirty="0" err="1"/>
              <a:t>ввезення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 до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диверсифікації</a:t>
            </a:r>
            <a:r>
              <a:rPr lang="ru-RU" dirty="0"/>
              <a:t> </a:t>
            </a:r>
            <a:r>
              <a:rPr lang="ru-RU" dirty="0" err="1"/>
              <a:t>митно-тарифної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з метою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дискримінації</a:t>
            </a:r>
            <a:r>
              <a:rPr lang="ru-RU" dirty="0"/>
              <a:t> </a:t>
            </a:r>
            <a:r>
              <a:rPr lang="ru-RU" dirty="0" err="1"/>
              <a:t>українських</a:t>
            </a:r>
            <a:r>
              <a:rPr lang="ru-RU" dirty="0"/>
              <a:t> </a:t>
            </a:r>
            <a:r>
              <a:rPr lang="ru-RU" dirty="0" err="1"/>
              <a:t>виробників</a:t>
            </a:r>
            <a:r>
              <a:rPr lang="ru-RU" dirty="0"/>
              <a:t> з боку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іноземних</a:t>
            </a:r>
            <a:r>
              <a:rPr lang="ru-RU" dirty="0"/>
              <a:t> </a:t>
            </a:r>
            <a:r>
              <a:rPr lang="ru-RU" dirty="0" err="1"/>
              <a:t>урядів</a:t>
            </a:r>
            <a:r>
              <a:rPr lang="ru-RU" dirty="0"/>
              <a:t>.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гнучка</a:t>
            </a:r>
            <a:r>
              <a:rPr lang="ru-RU" dirty="0"/>
              <a:t> та </a:t>
            </a:r>
            <a:r>
              <a:rPr lang="ru-RU" dirty="0" err="1"/>
              <a:t>виважена</a:t>
            </a:r>
            <a:r>
              <a:rPr lang="ru-RU" dirty="0"/>
              <a:t> </a:t>
            </a:r>
            <a:r>
              <a:rPr lang="ru-RU" dirty="0" err="1"/>
              <a:t>цінова</a:t>
            </a:r>
            <a:r>
              <a:rPr lang="ru-RU" dirty="0"/>
              <a:t> </a:t>
            </a:r>
            <a:r>
              <a:rPr lang="ru-RU" dirty="0" err="1"/>
              <a:t>стратегія</a:t>
            </a:r>
            <a:r>
              <a:rPr lang="ru-RU" dirty="0"/>
              <a:t> </a:t>
            </a:r>
            <a:r>
              <a:rPr lang="ru-RU" dirty="0" err="1"/>
              <a:t>конкретних</a:t>
            </a:r>
            <a:r>
              <a:rPr lang="ru-RU" dirty="0"/>
              <a:t> </a:t>
            </a:r>
            <a:r>
              <a:rPr lang="ru-RU" dirty="0" err="1"/>
              <a:t>виробничо-господарських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експорт</a:t>
            </a:r>
            <a:r>
              <a:rPr lang="ru-RU" dirty="0"/>
              <a:t> </a:t>
            </a:r>
            <a:r>
              <a:rPr lang="ru-RU" dirty="0" err="1"/>
              <a:t>своєї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зарубіжних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, </a:t>
            </a:r>
            <a:r>
              <a:rPr lang="ru-RU" dirty="0" err="1"/>
              <a:t>законодавств</a:t>
            </a:r>
            <a:r>
              <a:rPr lang="ru-RU" dirty="0"/>
              <a:t>, </a:t>
            </a:r>
            <a:r>
              <a:rPr lang="ru-RU" dirty="0" err="1"/>
              <a:t>конкурентів</a:t>
            </a:r>
            <a:r>
              <a:rPr lang="ru-RU" dirty="0"/>
              <a:t>.</a:t>
            </a:r>
          </a:p>
          <a:p>
            <a:pPr marL="45720" indent="0">
              <a:buNone/>
            </a:pPr>
            <a:r>
              <a:rPr lang="ru-RU" dirty="0" err="1"/>
              <a:t>Цілеспрямована</a:t>
            </a:r>
            <a:r>
              <a:rPr lang="ru-RU" dirty="0"/>
              <a:t> </a:t>
            </a:r>
            <a:r>
              <a:rPr lang="ru-RU" dirty="0" err="1"/>
              <a:t>державна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експорту</a:t>
            </a:r>
            <a:r>
              <a:rPr lang="ru-RU" dirty="0"/>
              <a:t> з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з </a:t>
            </a:r>
            <a:r>
              <a:rPr lang="ru-RU" dirty="0" err="1"/>
              <a:t>відомими</a:t>
            </a:r>
            <a:r>
              <a:rPr lang="ru-RU" dirty="0"/>
              <a:t> </a:t>
            </a:r>
            <a:r>
              <a:rPr lang="ru-RU" dirty="0" err="1"/>
              <a:t>спеціалізованими</a:t>
            </a:r>
            <a:r>
              <a:rPr lang="ru-RU" dirty="0"/>
              <a:t> </a:t>
            </a:r>
            <a:r>
              <a:rPr lang="ru-RU" dirty="0" err="1"/>
              <a:t>міжнародними</a:t>
            </a:r>
            <a:r>
              <a:rPr lang="ru-RU" dirty="0"/>
              <a:t> </a:t>
            </a:r>
            <a:r>
              <a:rPr lang="ru-RU" dirty="0" err="1"/>
              <a:t>лобістськими</a:t>
            </a:r>
            <a:r>
              <a:rPr lang="ru-RU" dirty="0"/>
              <a:t> </a:t>
            </a:r>
            <a:r>
              <a:rPr lang="ru-RU" dirty="0" err="1"/>
              <a:t>угрупованнями</a:t>
            </a:r>
            <a:r>
              <a:rPr lang="ru-RU" dirty="0"/>
              <a:t>, контроль за </a:t>
            </a:r>
            <a:r>
              <a:rPr lang="ru-RU" dirty="0" err="1"/>
              <a:t>непроникненням</a:t>
            </a:r>
            <a:r>
              <a:rPr lang="ru-RU" dirty="0"/>
              <a:t> в </a:t>
            </a:r>
            <a:r>
              <a:rPr lang="ru-RU" dirty="0" err="1"/>
              <a:t>Україну</a:t>
            </a:r>
            <a:r>
              <a:rPr lang="ru-RU" dirty="0"/>
              <a:t> тих </a:t>
            </a: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заважають</a:t>
            </a:r>
            <a:r>
              <a:rPr lang="ru-RU" dirty="0"/>
              <a:t> </a:t>
            </a:r>
            <a:r>
              <a:rPr lang="ru-RU" dirty="0" err="1"/>
              <a:t>розвиватись</a:t>
            </a:r>
            <a:r>
              <a:rPr lang="ru-RU" dirty="0"/>
              <a:t> </a:t>
            </a:r>
            <a:r>
              <a:rPr lang="ru-RU" dirty="0" err="1"/>
              <a:t>перспективним</a:t>
            </a:r>
            <a:r>
              <a:rPr lang="ru-RU" dirty="0"/>
              <a:t> </a:t>
            </a:r>
            <a:r>
              <a:rPr lang="ru-RU" dirty="0" err="1"/>
              <a:t>високотехнологічним</a:t>
            </a:r>
            <a:r>
              <a:rPr lang="ru-RU" dirty="0"/>
              <a:t> </a:t>
            </a:r>
            <a:r>
              <a:rPr lang="ru-RU" dirty="0" err="1"/>
              <a:t>галузям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, є </a:t>
            </a:r>
            <a:r>
              <a:rPr lang="ru-RU" dirty="0" err="1"/>
              <a:t>важливою</a:t>
            </a:r>
            <a:r>
              <a:rPr lang="ru-RU" dirty="0"/>
              <a:t> </a:t>
            </a:r>
            <a:r>
              <a:rPr lang="ru-RU" dirty="0" err="1"/>
              <a:t>умовою</a:t>
            </a:r>
            <a:r>
              <a:rPr lang="ru-RU" dirty="0"/>
              <a:t> </a:t>
            </a:r>
            <a:r>
              <a:rPr lang="ru-RU" dirty="0" err="1"/>
              <a:t>прискорення</a:t>
            </a:r>
            <a:r>
              <a:rPr lang="ru-RU" dirty="0"/>
              <a:t> </a:t>
            </a:r>
            <a:r>
              <a:rPr lang="ru-RU" dirty="0" err="1"/>
              <a:t>економічного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911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10. </a:t>
            </a:r>
            <a:r>
              <a:rPr lang="ru-RU" sz="2000" dirty="0" err="1"/>
              <a:t>Оптимізація</a:t>
            </a:r>
            <a:r>
              <a:rPr lang="ru-RU" sz="2000" dirty="0"/>
              <a:t> </a:t>
            </a:r>
            <a:r>
              <a:rPr lang="ru-RU" sz="2000" dirty="0" err="1"/>
              <a:t>податкової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3810000" cy="2667000"/>
          </a:xfrm>
        </p:spPr>
      </p:pic>
      <p:sp>
        <p:nvSpPr>
          <p:cNvPr id="3" name="Прямоугольник 2"/>
          <p:cNvSpPr/>
          <p:nvPr/>
        </p:nvSpPr>
        <p:spPr>
          <a:xfrm>
            <a:off x="4355976" y="836712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300" dirty="0" err="1"/>
              <a:t>Оптимізація</a:t>
            </a:r>
            <a:r>
              <a:rPr lang="ru-RU" sz="1300" dirty="0"/>
              <a:t> </a:t>
            </a:r>
            <a:r>
              <a:rPr lang="ru-RU" sz="1300" dirty="0" err="1"/>
              <a:t>податкової</a:t>
            </a:r>
            <a:r>
              <a:rPr lang="ru-RU" sz="1300" dirty="0"/>
              <a:t> </a:t>
            </a:r>
            <a:r>
              <a:rPr lang="ru-RU" sz="1300" dirty="0" err="1"/>
              <a:t>політики</a:t>
            </a:r>
            <a:r>
              <a:rPr lang="ru-RU" sz="1300" dirty="0"/>
              <a:t> </a:t>
            </a:r>
            <a:r>
              <a:rPr lang="ru-RU" sz="1300" dirty="0" err="1"/>
              <a:t>має</a:t>
            </a:r>
            <a:r>
              <a:rPr lang="ru-RU" sz="1300" dirty="0"/>
              <a:t> </a:t>
            </a:r>
            <a:r>
              <a:rPr lang="ru-RU" sz="1300" dirty="0" err="1"/>
              <a:t>передбачати</a:t>
            </a:r>
            <a:r>
              <a:rPr lang="ru-RU" sz="1300" dirty="0"/>
              <a:t> </a:t>
            </a:r>
            <a:r>
              <a:rPr lang="ru-RU" sz="1300" dirty="0" err="1"/>
              <a:t>такі</a:t>
            </a:r>
            <a:r>
              <a:rPr lang="ru-RU" sz="1300" dirty="0"/>
              <a:t> заходи:</a:t>
            </a:r>
          </a:p>
          <a:p>
            <a:r>
              <a:rPr lang="ru-RU" sz="1300" dirty="0"/>
              <a:t>• перегляд </a:t>
            </a:r>
            <a:r>
              <a:rPr lang="ru-RU" sz="1300" dirty="0" err="1"/>
              <a:t>видаткової</a:t>
            </a:r>
            <a:r>
              <a:rPr lang="ru-RU" sz="1300" dirty="0"/>
              <a:t> </a:t>
            </a:r>
            <a:r>
              <a:rPr lang="ru-RU" sz="1300" dirty="0" err="1"/>
              <a:t>частини</a:t>
            </a:r>
            <a:r>
              <a:rPr lang="ru-RU" sz="1300" dirty="0"/>
              <a:t> бюджету в </a:t>
            </a:r>
            <a:r>
              <a:rPr lang="ru-RU" sz="1300" dirty="0" err="1"/>
              <a:t>напрямку</a:t>
            </a:r>
            <a:r>
              <a:rPr lang="ru-RU" sz="1300" dirty="0"/>
              <a:t> </a:t>
            </a:r>
            <a:r>
              <a:rPr lang="ru-RU" sz="1300" dirty="0" err="1"/>
              <a:t>суттєвого</a:t>
            </a:r>
            <a:r>
              <a:rPr lang="ru-RU" sz="1300" dirty="0"/>
              <a:t> </a:t>
            </a:r>
            <a:r>
              <a:rPr lang="ru-RU" sz="1300" dirty="0" err="1"/>
              <a:t>зменшення</a:t>
            </a:r>
            <a:r>
              <a:rPr lang="ru-RU" sz="1300" dirty="0"/>
              <a:t> </a:t>
            </a:r>
            <a:r>
              <a:rPr lang="ru-RU" sz="1300" dirty="0" err="1"/>
              <a:t>адміністративно-управлінських</a:t>
            </a:r>
            <a:r>
              <a:rPr lang="ru-RU" sz="1300" dirty="0"/>
              <a:t> </a:t>
            </a:r>
            <a:r>
              <a:rPr lang="ru-RU" sz="1300" dirty="0" err="1"/>
              <a:t>витрат</a:t>
            </a:r>
            <a:r>
              <a:rPr lang="ru-RU" sz="1300" dirty="0"/>
              <a:t> та </a:t>
            </a:r>
            <a:r>
              <a:rPr lang="ru-RU" sz="1300" dirty="0" err="1"/>
              <a:t>скорочення</a:t>
            </a:r>
            <a:r>
              <a:rPr lang="ru-RU" sz="1300" dirty="0"/>
              <a:t> бюрократичного </a:t>
            </a:r>
            <a:r>
              <a:rPr lang="ru-RU" sz="1300" dirty="0" err="1"/>
              <a:t>апарату</a:t>
            </a:r>
            <a:r>
              <a:rPr lang="ru-RU" sz="1300" dirty="0"/>
              <a:t>;</a:t>
            </a:r>
          </a:p>
          <a:p>
            <a:pPr algn="just"/>
            <a:r>
              <a:rPr lang="ru-RU" sz="1300" dirty="0"/>
              <a:t>• </a:t>
            </a:r>
            <a:r>
              <a:rPr lang="ru-RU" sz="1300" dirty="0" err="1"/>
              <a:t>перехід</a:t>
            </a:r>
            <a:r>
              <a:rPr lang="ru-RU" sz="1300" dirty="0"/>
              <a:t> </a:t>
            </a:r>
            <a:r>
              <a:rPr lang="ru-RU" sz="1300" dirty="0" err="1"/>
              <a:t>від</a:t>
            </a:r>
            <a:r>
              <a:rPr lang="ru-RU" sz="1300" dirty="0"/>
              <a:t> </a:t>
            </a:r>
            <a:r>
              <a:rPr lang="ru-RU" sz="1300" dirty="0" err="1"/>
              <a:t>оподаткування</a:t>
            </a:r>
            <a:r>
              <a:rPr lang="ru-RU" sz="1300" dirty="0"/>
              <a:t>, </a:t>
            </a:r>
            <a:r>
              <a:rPr lang="ru-RU" sz="1300" dirty="0" err="1"/>
              <a:t>що</a:t>
            </a:r>
            <a:r>
              <a:rPr lang="ru-RU" sz="1300" dirty="0"/>
              <a:t> </a:t>
            </a:r>
            <a:r>
              <a:rPr lang="ru-RU" sz="1300" dirty="0" err="1"/>
              <a:t>базується</a:t>
            </a:r>
            <a:r>
              <a:rPr lang="ru-RU" sz="1300" dirty="0"/>
              <a:t> на </a:t>
            </a:r>
            <a:r>
              <a:rPr lang="ru-RU" sz="1300" dirty="0" err="1"/>
              <a:t>високих</a:t>
            </a:r>
            <a:r>
              <a:rPr lang="ru-RU" sz="1300" dirty="0"/>
              <a:t> ставках і </a:t>
            </a:r>
            <a:r>
              <a:rPr lang="ru-RU" sz="1300" dirty="0" err="1"/>
              <a:t>численних</a:t>
            </a:r>
            <a:r>
              <a:rPr lang="ru-RU" sz="1300" dirty="0"/>
              <a:t> </a:t>
            </a:r>
            <a:r>
              <a:rPr lang="ru-RU" sz="1300" dirty="0" err="1"/>
              <a:t>податкових</a:t>
            </a:r>
            <a:r>
              <a:rPr lang="ru-RU" sz="1300" dirty="0"/>
              <a:t> </a:t>
            </a:r>
            <a:r>
              <a:rPr lang="ru-RU" sz="1300" dirty="0" err="1"/>
              <a:t>пільгах</a:t>
            </a:r>
            <a:r>
              <a:rPr lang="ru-RU" sz="1300" dirty="0"/>
              <a:t>, до </a:t>
            </a:r>
            <a:r>
              <a:rPr lang="ru-RU" sz="1300" dirty="0" err="1"/>
              <a:t>єдиних</a:t>
            </a:r>
            <a:r>
              <a:rPr lang="ru-RU" sz="1300" dirty="0"/>
              <a:t> </a:t>
            </a:r>
            <a:r>
              <a:rPr lang="ru-RU" sz="1300" dirty="0" err="1"/>
              <a:t>низьких</a:t>
            </a:r>
            <a:r>
              <a:rPr lang="ru-RU" sz="1300" dirty="0"/>
              <a:t> ставок </a:t>
            </a:r>
            <a:r>
              <a:rPr lang="ru-RU" sz="1300" dirty="0" err="1"/>
              <a:t>податків</a:t>
            </a:r>
            <a:r>
              <a:rPr lang="ru-RU" sz="1300" dirty="0"/>
              <a:t> і </a:t>
            </a:r>
            <a:r>
              <a:rPr lang="ru-RU" sz="1300" dirty="0" err="1"/>
              <a:t>відсутності</a:t>
            </a:r>
            <a:r>
              <a:rPr lang="ru-RU" sz="1300" dirty="0"/>
              <a:t> </a:t>
            </a:r>
            <a:r>
              <a:rPr lang="ru-RU" sz="1300" dirty="0" err="1"/>
              <a:t>податкових</a:t>
            </a:r>
            <a:r>
              <a:rPr lang="ru-RU" sz="1300" dirty="0"/>
              <a:t> </a:t>
            </a:r>
            <a:r>
              <a:rPr lang="ru-RU" sz="1300" dirty="0" err="1"/>
              <a:t>пільг</a:t>
            </a:r>
            <a:r>
              <a:rPr lang="ru-RU" sz="1300" dirty="0"/>
              <a:t>;</a:t>
            </a:r>
          </a:p>
          <a:p>
            <a:r>
              <a:rPr lang="ru-RU" sz="1300" dirty="0"/>
              <a:t>• </a:t>
            </a:r>
            <a:r>
              <a:rPr lang="ru-RU" sz="1300" dirty="0" err="1"/>
              <a:t>ліквідація</a:t>
            </a:r>
            <a:r>
              <a:rPr lang="ru-RU" sz="1300" dirty="0"/>
              <a:t> </a:t>
            </a:r>
            <a:r>
              <a:rPr lang="ru-RU" sz="1300" dirty="0" err="1"/>
              <a:t>системи</a:t>
            </a:r>
            <a:r>
              <a:rPr lang="ru-RU" sz="1300" dirty="0"/>
              <a:t> </a:t>
            </a:r>
            <a:r>
              <a:rPr lang="ru-RU" sz="1300" dirty="0" err="1"/>
              <a:t>податкової</a:t>
            </a:r>
            <a:r>
              <a:rPr lang="ru-RU" sz="1300" dirty="0"/>
              <a:t> </a:t>
            </a:r>
            <a:r>
              <a:rPr lang="ru-RU" sz="1300" dirty="0" err="1"/>
              <a:t>застави</a:t>
            </a:r>
            <a:r>
              <a:rPr lang="ru-RU" sz="1300" dirty="0"/>
              <a:t> на </a:t>
            </a:r>
            <a:r>
              <a:rPr lang="ru-RU" sz="1300" dirty="0" err="1"/>
              <a:t>найбільш</a:t>
            </a:r>
            <a:r>
              <a:rPr lang="ru-RU" sz="1300" dirty="0"/>
              <a:t> </a:t>
            </a:r>
            <a:r>
              <a:rPr lang="ru-RU" sz="1300" dirty="0" err="1"/>
              <a:t>ліквідне</a:t>
            </a:r>
            <a:r>
              <a:rPr lang="ru-RU" sz="1300" dirty="0"/>
              <a:t> </a:t>
            </a:r>
            <a:r>
              <a:rPr lang="ru-RU" sz="1300" dirty="0" err="1"/>
              <a:t>майно</a:t>
            </a:r>
            <a:r>
              <a:rPr lang="ru-RU" sz="1300" dirty="0"/>
              <a:t> </a:t>
            </a:r>
            <a:r>
              <a:rPr lang="ru-RU" sz="1300" dirty="0" err="1"/>
              <a:t>підприємств</a:t>
            </a:r>
            <a:r>
              <a:rPr lang="ru-RU" sz="1300" dirty="0"/>
              <a:t>, яка </a:t>
            </a:r>
            <a:r>
              <a:rPr lang="ru-RU" sz="1300" dirty="0" err="1"/>
              <a:t>гальмує</a:t>
            </a:r>
            <a:r>
              <a:rPr lang="ru-RU" sz="1300" dirty="0"/>
              <a:t> </a:t>
            </a:r>
            <a:r>
              <a:rPr lang="ru-RU" sz="1300" dirty="0" err="1"/>
              <a:t>розвиток</a:t>
            </a:r>
            <a:r>
              <a:rPr lang="ru-RU" sz="1300" dirty="0"/>
              <a:t> </a:t>
            </a:r>
            <a:r>
              <a:rPr lang="ru-RU" sz="1300" dirty="0" err="1"/>
              <a:t>грошово-кредитних</a:t>
            </a:r>
            <a:r>
              <a:rPr lang="ru-RU" sz="1300" dirty="0"/>
              <a:t> </a:t>
            </a:r>
            <a:r>
              <a:rPr lang="ru-RU" sz="1300" dirty="0" err="1"/>
              <a:t>відносин</a:t>
            </a:r>
            <a:r>
              <a:rPr lang="ru-RU" sz="1300" dirty="0"/>
              <a:t> і </a:t>
            </a:r>
            <a:r>
              <a:rPr lang="ru-RU" sz="1300" dirty="0" err="1"/>
              <a:t>економічний</a:t>
            </a:r>
            <a:r>
              <a:rPr lang="ru-RU" sz="1300" dirty="0"/>
              <a:t> </a:t>
            </a:r>
            <a:r>
              <a:rPr lang="ru-RU" sz="1300" dirty="0" err="1"/>
              <a:t>розвиток</a:t>
            </a:r>
            <a:r>
              <a:rPr lang="ru-RU" sz="1300" dirty="0"/>
              <a:t> самих </a:t>
            </a:r>
            <a:r>
              <a:rPr lang="ru-RU" sz="1300" dirty="0" err="1"/>
              <a:t>підприємств</a:t>
            </a:r>
            <a:r>
              <a:rPr lang="ru-RU" sz="1300" dirty="0" smtClean="0"/>
              <a:t>;</a:t>
            </a:r>
            <a:endParaRPr lang="ru-RU" sz="13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1700" y="3348601"/>
            <a:ext cx="86409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/>
              <a:t>• </a:t>
            </a:r>
            <a:r>
              <a:rPr lang="ru-RU" sz="1300" dirty="0" err="1"/>
              <a:t>зближення</a:t>
            </a:r>
            <a:r>
              <a:rPr lang="ru-RU" sz="1300" dirty="0"/>
              <a:t> </a:t>
            </a:r>
            <a:r>
              <a:rPr lang="ru-RU" sz="1300" dirty="0" err="1"/>
              <a:t>податкового</a:t>
            </a:r>
            <a:r>
              <a:rPr lang="ru-RU" sz="1300" dirty="0"/>
              <a:t> і </a:t>
            </a:r>
            <a:r>
              <a:rPr lang="ru-RU" sz="1300" dirty="0" err="1"/>
              <a:t>бухгалтерського</a:t>
            </a:r>
            <a:r>
              <a:rPr lang="ru-RU" sz="1300" dirty="0"/>
              <a:t> </a:t>
            </a:r>
            <a:r>
              <a:rPr lang="ru-RU" sz="1300" dirty="0" err="1"/>
              <a:t>обліку</a:t>
            </a:r>
            <a:r>
              <a:rPr lang="ru-RU" sz="1300" dirty="0"/>
              <a:t>, </a:t>
            </a:r>
            <a:r>
              <a:rPr lang="ru-RU" sz="1300" dirty="0" err="1"/>
              <a:t>що</a:t>
            </a:r>
            <a:r>
              <a:rPr lang="ru-RU" sz="1300" dirty="0"/>
              <a:t> </a:t>
            </a:r>
            <a:r>
              <a:rPr lang="ru-RU" sz="1300" dirty="0" err="1"/>
              <a:t>полегшило</a:t>
            </a:r>
            <a:r>
              <a:rPr lang="ru-RU" sz="1300" dirty="0"/>
              <a:t> б процедуру </a:t>
            </a:r>
            <a:r>
              <a:rPr lang="ru-RU" sz="1300" dirty="0" err="1"/>
              <a:t>визначення</a:t>
            </a:r>
            <a:r>
              <a:rPr lang="ru-RU" sz="1300" dirty="0"/>
              <a:t> </a:t>
            </a:r>
            <a:r>
              <a:rPr lang="ru-RU" sz="1300" dirty="0" err="1"/>
              <a:t>платниками</a:t>
            </a:r>
            <a:r>
              <a:rPr lang="ru-RU" sz="1300" dirty="0"/>
              <a:t> </a:t>
            </a:r>
            <a:r>
              <a:rPr lang="ru-RU" sz="1300" dirty="0" err="1"/>
              <a:t>своїх</a:t>
            </a:r>
            <a:r>
              <a:rPr lang="ru-RU" sz="1300" dirty="0"/>
              <a:t> </a:t>
            </a:r>
            <a:r>
              <a:rPr lang="ru-RU" sz="1300" dirty="0" err="1"/>
              <a:t>податкових</a:t>
            </a:r>
            <a:r>
              <a:rPr lang="ru-RU" sz="1300" dirty="0"/>
              <a:t> </a:t>
            </a:r>
            <a:r>
              <a:rPr lang="ru-RU" sz="1300" dirty="0" err="1"/>
              <a:t>зобов'язань</a:t>
            </a:r>
            <a:r>
              <a:rPr lang="ru-RU" sz="1300" dirty="0"/>
              <a:t>, </a:t>
            </a:r>
            <a:r>
              <a:rPr lang="ru-RU" sz="1300" dirty="0" err="1"/>
              <a:t>замість</a:t>
            </a:r>
            <a:r>
              <a:rPr lang="ru-RU" sz="1300" dirty="0"/>
              <a:t> </a:t>
            </a:r>
            <a:r>
              <a:rPr lang="ru-RU" sz="1300" dirty="0" err="1"/>
              <a:t>численних</a:t>
            </a:r>
            <a:r>
              <a:rPr lang="ru-RU" sz="1300" dirty="0"/>
              <a:t> </a:t>
            </a:r>
            <a:r>
              <a:rPr lang="ru-RU" sz="1300" dirty="0" err="1"/>
              <a:t>законодавчих</a:t>
            </a:r>
            <a:r>
              <a:rPr lang="ru-RU" sz="1300" dirty="0"/>
              <a:t> </a:t>
            </a:r>
            <a:r>
              <a:rPr lang="ru-RU" sz="1300" dirty="0" err="1"/>
              <a:t>актів</a:t>
            </a:r>
            <a:r>
              <a:rPr lang="ru-RU" sz="1300" dirty="0"/>
              <a:t> з </a:t>
            </a:r>
            <a:r>
              <a:rPr lang="ru-RU" sz="1300" dirty="0" err="1"/>
              <a:t>оподаткування</a:t>
            </a:r>
            <a:r>
              <a:rPr lang="ru-RU" sz="1300" dirty="0"/>
              <a:t> </a:t>
            </a:r>
            <a:r>
              <a:rPr lang="ru-RU" sz="1300" dirty="0" err="1"/>
              <a:t>прийняти</a:t>
            </a:r>
            <a:r>
              <a:rPr lang="ru-RU" sz="1300" dirty="0"/>
              <a:t> </a:t>
            </a:r>
            <a:r>
              <a:rPr lang="ru-RU" sz="1300" dirty="0" err="1"/>
              <a:t>спрощений</a:t>
            </a:r>
            <a:r>
              <a:rPr lang="ru-RU" sz="1300" dirty="0"/>
              <a:t> </a:t>
            </a:r>
            <a:r>
              <a:rPr lang="ru-RU" sz="1300" dirty="0" err="1"/>
              <a:t>Податковий</a:t>
            </a:r>
            <a:r>
              <a:rPr lang="ru-RU" sz="1300" dirty="0"/>
              <a:t> кодекс;</a:t>
            </a:r>
          </a:p>
          <a:p>
            <a:r>
              <a:rPr lang="ru-RU" sz="1300" dirty="0"/>
              <a:t>•  </a:t>
            </a:r>
            <a:r>
              <a:rPr lang="ru-RU" sz="1300" dirty="0" err="1"/>
              <a:t>модернізація</a:t>
            </a:r>
            <a:r>
              <a:rPr lang="ru-RU" sz="1300" dirty="0"/>
              <a:t> </a:t>
            </a:r>
            <a:r>
              <a:rPr lang="ru-RU" sz="1300" dirty="0" err="1"/>
              <a:t>податкової</a:t>
            </a:r>
            <a:r>
              <a:rPr lang="ru-RU" sz="1300" dirty="0"/>
              <a:t> </a:t>
            </a:r>
            <a:r>
              <a:rPr lang="ru-RU" sz="1300" dirty="0" err="1"/>
              <a:t>служби</a:t>
            </a:r>
            <a:r>
              <a:rPr lang="ru-RU" sz="1300" dirty="0"/>
              <a:t> на засадах </a:t>
            </a:r>
            <a:r>
              <a:rPr lang="ru-RU" sz="1300" dirty="0" err="1"/>
              <a:t>демократизації</a:t>
            </a:r>
            <a:r>
              <a:rPr lang="ru-RU" sz="1300" dirty="0"/>
              <a:t> і </a:t>
            </a:r>
            <a:r>
              <a:rPr lang="ru-RU" sz="1300" dirty="0" err="1"/>
              <a:t>поваги</a:t>
            </a:r>
            <a:r>
              <a:rPr lang="ru-RU" sz="1300" dirty="0"/>
              <a:t> до </a:t>
            </a:r>
            <a:r>
              <a:rPr lang="ru-RU" sz="1300" dirty="0" err="1"/>
              <a:t>платника</a:t>
            </a:r>
            <a:r>
              <a:rPr lang="ru-RU" sz="1300" dirty="0"/>
              <a:t> </a:t>
            </a:r>
            <a:r>
              <a:rPr lang="ru-RU" sz="1300" dirty="0" err="1"/>
              <a:t>податків</a:t>
            </a:r>
            <a:r>
              <a:rPr lang="ru-RU" sz="1300" dirty="0"/>
              <a:t>;</a:t>
            </a:r>
          </a:p>
          <a:p>
            <a:r>
              <a:rPr lang="ru-RU" sz="1300" dirty="0"/>
              <a:t>•  </a:t>
            </a:r>
            <a:r>
              <a:rPr lang="ru-RU" sz="1300" dirty="0" err="1"/>
              <a:t>встановлення</a:t>
            </a:r>
            <a:r>
              <a:rPr lang="ru-RU" sz="1300" dirty="0"/>
              <a:t> </a:t>
            </a:r>
            <a:r>
              <a:rPr lang="ru-RU" sz="1300" dirty="0" err="1"/>
              <a:t>кримінальної</a:t>
            </a:r>
            <a:r>
              <a:rPr lang="ru-RU" sz="1300" dirty="0"/>
              <a:t> </a:t>
            </a:r>
            <a:r>
              <a:rPr lang="ru-RU" sz="1300" dirty="0" err="1"/>
              <a:t>відповідальності</a:t>
            </a:r>
            <a:r>
              <a:rPr lang="ru-RU" sz="1300" dirty="0"/>
              <a:t> за </a:t>
            </a:r>
            <a:r>
              <a:rPr lang="ru-RU" sz="1300" dirty="0" err="1"/>
              <a:t>порушення</a:t>
            </a:r>
            <a:r>
              <a:rPr lang="ru-RU" sz="1300" dirty="0"/>
              <a:t> </a:t>
            </a:r>
            <a:r>
              <a:rPr lang="ru-RU" sz="1300" dirty="0" err="1"/>
              <a:t>податкової</a:t>
            </a:r>
            <a:r>
              <a:rPr lang="ru-RU" sz="1300" dirty="0"/>
              <a:t> </a:t>
            </a:r>
            <a:r>
              <a:rPr lang="ru-RU" sz="1300" dirty="0" err="1"/>
              <a:t>дисципліни</a:t>
            </a:r>
            <a:r>
              <a:rPr lang="ru-RU" sz="1300" dirty="0"/>
              <a:t>;</a:t>
            </a:r>
          </a:p>
          <a:p>
            <a:r>
              <a:rPr lang="ru-RU" sz="1300" dirty="0"/>
              <a:t>• </a:t>
            </a:r>
            <a:r>
              <a:rPr lang="ru-RU" sz="1300" dirty="0" err="1"/>
              <a:t>скасування</a:t>
            </a:r>
            <a:r>
              <a:rPr lang="ru-RU" sz="1300" dirty="0"/>
              <a:t> </a:t>
            </a:r>
            <a:r>
              <a:rPr lang="ru-RU" sz="1300" dirty="0" err="1"/>
              <a:t>більшості</a:t>
            </a:r>
            <a:r>
              <a:rPr lang="ru-RU" sz="1300" dirty="0"/>
              <a:t> </a:t>
            </a:r>
            <a:r>
              <a:rPr lang="ru-RU" sz="1300" dirty="0" err="1"/>
              <a:t>податків</a:t>
            </a:r>
            <a:r>
              <a:rPr lang="ru-RU" sz="1300" dirty="0"/>
              <a:t>, при </a:t>
            </a:r>
            <a:r>
              <a:rPr lang="ru-RU" sz="1300" dirty="0" err="1"/>
              <a:t>цьому</a:t>
            </a:r>
            <a:r>
              <a:rPr lang="ru-RU" sz="1300" dirty="0"/>
              <a:t> як </a:t>
            </a:r>
            <a:r>
              <a:rPr lang="ru-RU" sz="1300" dirty="0" err="1"/>
              <a:t>базові</a:t>
            </a:r>
            <a:r>
              <a:rPr lang="ru-RU" sz="1300" dirty="0"/>
              <a:t> </a:t>
            </a:r>
            <a:r>
              <a:rPr lang="ru-RU" sz="1300" dirty="0" err="1"/>
              <a:t>податки</a:t>
            </a:r>
            <a:r>
              <a:rPr lang="ru-RU" sz="1300" dirty="0"/>
              <a:t> </a:t>
            </a:r>
            <a:r>
              <a:rPr lang="ru-RU" sz="1300" dirty="0" err="1"/>
              <a:t>запровадити</a:t>
            </a:r>
            <a:r>
              <a:rPr lang="ru-RU" sz="1300" dirty="0"/>
              <a:t> </a:t>
            </a:r>
            <a:r>
              <a:rPr lang="ru-RU" sz="1300" dirty="0" err="1"/>
              <a:t>податок</a:t>
            </a:r>
            <a:r>
              <a:rPr lang="ru-RU" sz="1300" dirty="0"/>
              <a:t> на доходи </a:t>
            </a:r>
            <a:r>
              <a:rPr lang="ru-RU" sz="1300" dirty="0" err="1"/>
              <a:t>малих</a:t>
            </a:r>
            <a:r>
              <a:rPr lang="ru-RU" sz="1300" dirty="0"/>
              <a:t> та великих </a:t>
            </a:r>
            <a:r>
              <a:rPr lang="ru-RU" sz="1300" dirty="0" err="1"/>
              <a:t>підприємств</a:t>
            </a:r>
            <a:r>
              <a:rPr lang="ru-RU" sz="1300" dirty="0"/>
              <a:t>, </a:t>
            </a:r>
            <a:r>
              <a:rPr lang="ru-RU" sz="1300" dirty="0" err="1"/>
              <a:t>податок</a:t>
            </a:r>
            <a:r>
              <a:rPr lang="ru-RU" sz="1300" dirty="0"/>
              <a:t> на </a:t>
            </a:r>
            <a:r>
              <a:rPr lang="ru-RU" sz="1300" dirty="0" err="1"/>
              <a:t>додану</a:t>
            </a:r>
            <a:r>
              <a:rPr lang="ru-RU" sz="1300" dirty="0"/>
              <a:t> </a:t>
            </a:r>
            <a:r>
              <a:rPr lang="ru-RU" sz="1300" dirty="0" err="1"/>
              <a:t>вартість</a:t>
            </a:r>
            <a:r>
              <a:rPr lang="ru-RU" sz="1300" dirty="0"/>
              <a:t> на </a:t>
            </a:r>
            <a:r>
              <a:rPr lang="ru-RU" sz="1300" dirty="0" err="1"/>
              <a:t>кінцевого</a:t>
            </a:r>
            <a:r>
              <a:rPr lang="ru-RU" sz="1300" dirty="0"/>
              <a:t> </a:t>
            </a:r>
            <a:r>
              <a:rPr lang="ru-RU" sz="1300" dirty="0" err="1"/>
              <a:t>споживача</a:t>
            </a:r>
            <a:r>
              <a:rPr lang="ru-RU" sz="1300" dirty="0"/>
              <a:t>.</a:t>
            </a:r>
          </a:p>
          <a:p>
            <a:pPr algn="just"/>
            <a:r>
              <a:rPr lang="ru-RU" sz="1300" dirty="0"/>
              <a:t>   </a:t>
            </a:r>
            <a:r>
              <a:rPr lang="ru-RU" sz="1300" dirty="0" err="1"/>
              <a:t>Підсумовуючи</a:t>
            </a:r>
            <a:r>
              <a:rPr lang="ru-RU" sz="1300" dirty="0"/>
              <a:t> </a:t>
            </a:r>
            <a:r>
              <a:rPr lang="ru-RU" sz="1300" dirty="0" err="1"/>
              <a:t>вищесказане</a:t>
            </a:r>
            <a:r>
              <a:rPr lang="ru-RU" sz="1300" dirty="0"/>
              <a:t>, </a:t>
            </a:r>
            <a:r>
              <a:rPr lang="ru-RU" sz="1300" dirty="0" err="1"/>
              <a:t>зазначу</a:t>
            </a:r>
            <a:r>
              <a:rPr lang="ru-RU" sz="1300" dirty="0"/>
              <a:t>, </a:t>
            </a:r>
            <a:r>
              <a:rPr lang="ru-RU" sz="1300" dirty="0" err="1"/>
              <a:t>що</a:t>
            </a:r>
            <a:r>
              <a:rPr lang="ru-RU" sz="1300" dirty="0"/>
              <a:t> </a:t>
            </a:r>
            <a:r>
              <a:rPr lang="ru-RU" sz="1300" dirty="0" err="1"/>
              <a:t>сучасна</a:t>
            </a:r>
            <a:r>
              <a:rPr lang="ru-RU" sz="1300" dirty="0"/>
              <a:t> </a:t>
            </a:r>
            <a:r>
              <a:rPr lang="ru-RU" sz="1300" dirty="0" err="1"/>
              <a:t>податкова</a:t>
            </a:r>
            <a:r>
              <a:rPr lang="ru-RU" sz="1300" dirty="0"/>
              <a:t> система </a:t>
            </a:r>
            <a:r>
              <a:rPr lang="ru-RU" sz="1300" dirty="0" err="1"/>
              <a:t>ґрунтується</a:t>
            </a:r>
            <a:r>
              <a:rPr lang="ru-RU" sz="1300" dirty="0"/>
              <a:t> на </a:t>
            </a:r>
            <a:r>
              <a:rPr lang="ru-RU" sz="1300" dirty="0" err="1"/>
              <a:t>порочній</a:t>
            </a:r>
            <a:r>
              <a:rPr lang="ru-RU" sz="1300" dirty="0"/>
              <a:t> </a:t>
            </a:r>
            <a:r>
              <a:rPr lang="ru-RU" sz="1300" dirty="0" err="1"/>
              <a:t>методології</a:t>
            </a:r>
            <a:r>
              <a:rPr lang="ru-RU" sz="1300" dirty="0"/>
              <a:t>, яка </a:t>
            </a:r>
            <a:r>
              <a:rPr lang="ru-RU" sz="1300" dirty="0" err="1"/>
              <a:t>зводиться</a:t>
            </a:r>
            <a:r>
              <a:rPr lang="ru-RU" sz="1300" dirty="0"/>
              <a:t> до того, </a:t>
            </a:r>
            <a:r>
              <a:rPr lang="ru-RU" sz="1300" dirty="0" err="1"/>
              <a:t>що</a:t>
            </a:r>
            <a:r>
              <a:rPr lang="ru-RU" sz="1300" dirty="0"/>
              <a:t> </a:t>
            </a:r>
            <a:r>
              <a:rPr lang="ru-RU" sz="1300" dirty="0" err="1"/>
              <a:t>фіскальні</a:t>
            </a:r>
            <a:r>
              <a:rPr lang="ru-RU" sz="1300" dirty="0"/>
              <a:t> </a:t>
            </a:r>
            <a:r>
              <a:rPr lang="ru-RU" sz="1300" dirty="0" err="1"/>
              <a:t>органи</a:t>
            </a:r>
            <a:r>
              <a:rPr lang="ru-RU" sz="1300" dirty="0"/>
              <a:t> </a:t>
            </a:r>
            <a:r>
              <a:rPr lang="ru-RU" sz="1300" dirty="0" err="1"/>
              <a:t>хочуть</a:t>
            </a:r>
            <a:r>
              <a:rPr lang="ru-RU" sz="1300" dirty="0"/>
              <a:t> </a:t>
            </a:r>
            <a:r>
              <a:rPr lang="ru-RU" sz="1300" dirty="0" err="1"/>
              <a:t>мати</a:t>
            </a:r>
            <a:r>
              <a:rPr lang="ru-RU" sz="1300" dirty="0"/>
              <a:t> </a:t>
            </a:r>
            <a:r>
              <a:rPr lang="ru-RU" sz="1300" dirty="0" err="1"/>
              <a:t>дедалі</a:t>
            </a:r>
            <a:r>
              <a:rPr lang="ru-RU" sz="1300" dirty="0"/>
              <a:t> </a:t>
            </a:r>
            <a:r>
              <a:rPr lang="ru-RU" sz="1300" dirty="0" err="1"/>
              <a:t>більше</a:t>
            </a:r>
            <a:r>
              <a:rPr lang="ru-RU" sz="1300" dirty="0"/>
              <a:t> </a:t>
            </a:r>
            <a:r>
              <a:rPr lang="ru-RU" sz="1300" dirty="0" err="1"/>
              <a:t>надходжень</a:t>
            </a:r>
            <a:r>
              <a:rPr lang="ru-RU" sz="1300" dirty="0"/>
              <a:t> </a:t>
            </a:r>
            <a:r>
              <a:rPr lang="ru-RU" sz="1300" dirty="0" err="1"/>
              <a:t>від</a:t>
            </a:r>
            <a:r>
              <a:rPr lang="ru-RU" sz="1300" dirty="0"/>
              <a:t> </a:t>
            </a:r>
            <a:r>
              <a:rPr lang="ru-RU" sz="1300" dirty="0" err="1"/>
              <a:t>податків</a:t>
            </a:r>
            <a:r>
              <a:rPr lang="ru-RU" sz="1300" dirty="0"/>
              <a:t>. При </a:t>
            </a:r>
            <a:r>
              <a:rPr lang="ru-RU" sz="1300" dirty="0" err="1"/>
              <a:t>цьому</a:t>
            </a:r>
            <a:r>
              <a:rPr lang="ru-RU" sz="1300" dirty="0"/>
              <a:t> </a:t>
            </a:r>
            <a:r>
              <a:rPr lang="ru-RU" sz="1300" dirty="0" err="1"/>
              <a:t>найбільший</a:t>
            </a:r>
            <a:r>
              <a:rPr lang="ru-RU" sz="1300" dirty="0"/>
              <a:t> </a:t>
            </a:r>
            <a:r>
              <a:rPr lang="ru-RU" sz="1300" dirty="0" err="1"/>
              <a:t>податковий</a:t>
            </a:r>
            <a:r>
              <a:rPr lang="ru-RU" sz="1300" dirty="0"/>
              <a:t> </a:t>
            </a:r>
            <a:r>
              <a:rPr lang="ru-RU" sz="1300" dirty="0" err="1"/>
              <a:t>тиск</a:t>
            </a:r>
            <a:r>
              <a:rPr lang="ru-RU" sz="1300" dirty="0"/>
              <a:t> чиниться на тих, </a:t>
            </a:r>
            <a:r>
              <a:rPr lang="ru-RU" sz="1300" dirty="0" err="1"/>
              <a:t>хто</a:t>
            </a:r>
            <a:r>
              <a:rPr lang="ru-RU" sz="1300" dirty="0"/>
              <a:t> </a:t>
            </a:r>
            <a:r>
              <a:rPr lang="ru-RU" sz="1300" dirty="0" err="1"/>
              <a:t>ефективно</a:t>
            </a:r>
            <a:r>
              <a:rPr lang="ru-RU" sz="1300" dirty="0"/>
              <a:t> </a:t>
            </a:r>
            <a:r>
              <a:rPr lang="ru-RU" sz="1300" dirty="0" err="1"/>
              <a:t>працює</a:t>
            </a:r>
            <a:r>
              <a:rPr lang="ru-RU" sz="1300" dirty="0"/>
              <a:t> і </a:t>
            </a:r>
            <a:r>
              <a:rPr lang="ru-RU" sz="1300" dirty="0" err="1"/>
              <a:t>чесно</a:t>
            </a:r>
            <a:r>
              <a:rPr lang="ru-RU" sz="1300" dirty="0"/>
              <a:t> </a:t>
            </a:r>
            <a:r>
              <a:rPr lang="ru-RU" sz="1300" dirty="0" err="1"/>
              <a:t>сплачує</a:t>
            </a:r>
            <a:r>
              <a:rPr lang="ru-RU" sz="1300" dirty="0"/>
              <a:t> </a:t>
            </a:r>
            <a:r>
              <a:rPr lang="ru-RU" sz="1300" dirty="0" err="1"/>
              <a:t>податки</a:t>
            </a:r>
            <a:r>
              <a:rPr lang="ru-RU" sz="1300" dirty="0"/>
              <a:t>. </a:t>
            </a:r>
            <a:r>
              <a:rPr lang="ru-RU" sz="1300" dirty="0" err="1"/>
              <a:t>Така</a:t>
            </a:r>
            <a:r>
              <a:rPr lang="ru-RU" sz="1300" dirty="0"/>
              <a:t> система заводить у </a:t>
            </a:r>
            <a:r>
              <a:rPr lang="ru-RU" sz="1300" dirty="0" err="1"/>
              <a:t>глухий</a:t>
            </a:r>
            <a:r>
              <a:rPr lang="ru-RU" sz="1300" dirty="0"/>
              <a:t> кут </a:t>
            </a:r>
            <a:r>
              <a:rPr lang="ru-RU" sz="1300" dirty="0" err="1"/>
              <a:t>необхідні</a:t>
            </a:r>
            <a:r>
              <a:rPr lang="ru-RU" sz="1300" dirty="0"/>
              <a:t> </a:t>
            </a:r>
            <a:r>
              <a:rPr lang="ru-RU" sz="1300" dirty="0" err="1"/>
              <a:t>радикальні</a:t>
            </a:r>
            <a:r>
              <a:rPr lang="ru-RU" sz="1300" dirty="0"/>
              <a:t> кроки </a:t>
            </a:r>
            <a:r>
              <a:rPr lang="ru-RU" sz="1300" dirty="0" err="1"/>
              <a:t>щодо</a:t>
            </a:r>
            <a:r>
              <a:rPr lang="ru-RU" sz="1300" dirty="0"/>
              <a:t> переходу на </a:t>
            </a:r>
            <a:r>
              <a:rPr lang="ru-RU" sz="1300" dirty="0" err="1"/>
              <a:t>нову</a:t>
            </a:r>
            <a:r>
              <a:rPr lang="ru-RU" sz="1300" dirty="0"/>
              <a:t> </a:t>
            </a:r>
            <a:r>
              <a:rPr lang="ru-RU" sz="1300" dirty="0" err="1"/>
              <a:t>цілісну</a:t>
            </a:r>
            <a:r>
              <a:rPr lang="ru-RU" sz="1300" dirty="0"/>
              <a:t>, </a:t>
            </a:r>
            <a:r>
              <a:rPr lang="ru-RU" sz="1300" dirty="0" err="1"/>
              <a:t>раціональну</a:t>
            </a:r>
            <a:r>
              <a:rPr lang="ru-RU" sz="1300" dirty="0"/>
              <a:t>, </a:t>
            </a:r>
            <a:r>
              <a:rPr lang="ru-RU" sz="1300" dirty="0" err="1"/>
              <a:t>стабільну</a:t>
            </a:r>
            <a:r>
              <a:rPr lang="ru-RU" sz="1300" dirty="0"/>
              <a:t> </a:t>
            </a:r>
            <a:r>
              <a:rPr lang="ru-RU" sz="1300" dirty="0" err="1"/>
              <a:t>податкову</a:t>
            </a:r>
            <a:r>
              <a:rPr lang="ru-RU" sz="1300" dirty="0"/>
              <a:t> систему.</a:t>
            </a:r>
          </a:p>
          <a:p>
            <a:r>
              <a:rPr lang="ru-RU" sz="1300" dirty="0"/>
              <a:t>   </a:t>
            </a:r>
            <a:r>
              <a:rPr lang="ru-RU" sz="1300" dirty="0" err="1"/>
              <a:t>Слід</a:t>
            </a:r>
            <a:r>
              <a:rPr lang="ru-RU" sz="1300" dirty="0"/>
              <a:t> </a:t>
            </a:r>
            <a:r>
              <a:rPr lang="ru-RU" sz="1300" dirty="0" err="1"/>
              <a:t>зазначити</a:t>
            </a:r>
            <a:r>
              <a:rPr lang="ru-RU" sz="1300" dirty="0"/>
              <a:t>, </a:t>
            </a:r>
            <a:r>
              <a:rPr lang="ru-RU" sz="1300" dirty="0" err="1"/>
              <a:t>що</a:t>
            </a:r>
            <a:r>
              <a:rPr lang="ru-RU" sz="1300" dirty="0"/>
              <a:t> </a:t>
            </a:r>
            <a:r>
              <a:rPr lang="ru-RU" sz="1300" dirty="0" err="1"/>
              <a:t>багато</a:t>
            </a:r>
            <a:r>
              <a:rPr lang="ru-RU" sz="1300" dirty="0"/>
              <a:t> проблем </a:t>
            </a:r>
            <a:r>
              <a:rPr lang="ru-RU" sz="1300" dirty="0" err="1"/>
              <a:t>оподаткування</a:t>
            </a:r>
            <a:r>
              <a:rPr lang="ru-RU" sz="1300" dirty="0"/>
              <a:t> є </a:t>
            </a:r>
            <a:r>
              <a:rPr lang="ru-RU" sz="1300" dirty="0" err="1"/>
              <a:t>дискусійними</a:t>
            </a:r>
            <a:r>
              <a:rPr lang="ru-RU" sz="1300" dirty="0"/>
              <a:t> та не </a:t>
            </a:r>
            <a:r>
              <a:rPr lang="ru-RU" sz="1300" dirty="0" err="1"/>
              <a:t>мають</a:t>
            </a:r>
            <a:r>
              <a:rPr lang="ru-RU" sz="1300" dirty="0"/>
              <a:t> однозначного </a:t>
            </a:r>
            <a:r>
              <a:rPr lang="ru-RU" sz="1300" dirty="0" err="1"/>
              <a:t>трактування</a:t>
            </a:r>
            <a:r>
              <a:rPr lang="ru-RU" sz="1300" dirty="0"/>
              <a:t>. </a:t>
            </a:r>
            <a:r>
              <a:rPr lang="ru-RU" sz="1300" dirty="0" err="1"/>
              <a:t>Актуальність</a:t>
            </a:r>
            <a:r>
              <a:rPr lang="ru-RU" sz="1300" dirty="0"/>
              <a:t>, практична </a:t>
            </a:r>
            <a:r>
              <a:rPr lang="ru-RU" sz="1300" dirty="0" err="1"/>
              <a:t>значимість</a:t>
            </a:r>
            <a:r>
              <a:rPr lang="ru-RU" sz="1300" dirty="0"/>
              <a:t> </a:t>
            </a:r>
            <a:r>
              <a:rPr lang="ru-RU" sz="1300" dirty="0" err="1"/>
              <a:t>порушеної</a:t>
            </a:r>
            <a:r>
              <a:rPr lang="ru-RU" sz="1300" dirty="0"/>
              <a:t> у </a:t>
            </a:r>
            <a:r>
              <a:rPr lang="ru-RU" sz="1300" dirty="0" err="1"/>
              <a:t>статті</a:t>
            </a:r>
            <a:r>
              <a:rPr lang="ru-RU" sz="1300" dirty="0"/>
              <a:t> </a:t>
            </a:r>
            <a:r>
              <a:rPr lang="ru-RU" sz="1300" dirty="0" err="1"/>
              <a:t>проблеми</a:t>
            </a:r>
            <a:r>
              <a:rPr lang="ru-RU" sz="1300" dirty="0"/>
              <a:t>, а </a:t>
            </a:r>
            <a:r>
              <a:rPr lang="ru-RU" sz="1300" dirty="0" err="1"/>
              <a:t>також</a:t>
            </a:r>
            <a:r>
              <a:rPr lang="ru-RU" sz="1300" dirty="0"/>
              <a:t> той факт, </a:t>
            </a:r>
            <a:r>
              <a:rPr lang="ru-RU" sz="1300" dirty="0" err="1"/>
              <a:t>що</a:t>
            </a:r>
            <a:r>
              <a:rPr lang="ru-RU" sz="1300" dirty="0"/>
              <a:t> </a:t>
            </a:r>
            <a:r>
              <a:rPr lang="ru-RU" sz="1300" dirty="0" err="1"/>
              <a:t>сучасна</a:t>
            </a:r>
            <a:r>
              <a:rPr lang="ru-RU" sz="1300" dirty="0"/>
              <a:t> </a:t>
            </a:r>
            <a:r>
              <a:rPr lang="ru-RU" sz="1300" dirty="0" err="1"/>
              <a:t>податкова</a:t>
            </a:r>
            <a:r>
              <a:rPr lang="ru-RU" sz="1300" dirty="0"/>
              <a:t> система </a:t>
            </a:r>
            <a:r>
              <a:rPr lang="ru-RU" sz="1300" dirty="0" err="1"/>
              <a:t>України</a:t>
            </a:r>
            <a:r>
              <a:rPr lang="ru-RU" sz="1300" dirty="0"/>
              <a:t> є далекою </a:t>
            </a:r>
            <a:r>
              <a:rPr lang="ru-RU" sz="1300" dirty="0" err="1"/>
              <a:t>від</a:t>
            </a:r>
            <a:r>
              <a:rPr lang="ru-RU" sz="1300" dirty="0"/>
              <a:t> </a:t>
            </a:r>
            <a:r>
              <a:rPr lang="ru-RU" sz="1300" dirty="0" err="1"/>
              <a:t>оптимальної</a:t>
            </a:r>
            <a:r>
              <a:rPr lang="ru-RU" sz="1300" dirty="0"/>
              <a:t> і </a:t>
            </a:r>
            <a:r>
              <a:rPr lang="ru-RU" sz="1300" dirty="0" err="1"/>
              <a:t>потребує</a:t>
            </a:r>
            <a:r>
              <a:rPr lang="ru-RU" sz="1300" dirty="0"/>
              <a:t> </a:t>
            </a:r>
            <a:r>
              <a:rPr lang="ru-RU" sz="1300" dirty="0" err="1"/>
              <a:t>подальшого</a:t>
            </a:r>
            <a:r>
              <a:rPr lang="ru-RU" sz="1300" dirty="0"/>
              <a:t> </a:t>
            </a:r>
            <a:r>
              <a:rPr lang="ru-RU" sz="1300" dirty="0" err="1"/>
              <a:t>реформування</a:t>
            </a:r>
            <a:r>
              <a:rPr lang="ru-RU" sz="1300" dirty="0"/>
              <a:t>, </a:t>
            </a:r>
            <a:r>
              <a:rPr lang="ru-RU" sz="1300" dirty="0" err="1"/>
              <a:t>визначають</a:t>
            </a:r>
            <a:r>
              <a:rPr lang="ru-RU" sz="1300" dirty="0"/>
              <a:t> </a:t>
            </a:r>
            <a:r>
              <a:rPr lang="ru-RU" sz="1300" dirty="0" err="1"/>
              <a:t>необхідність</a:t>
            </a:r>
            <a:r>
              <a:rPr lang="ru-RU" sz="1300" dirty="0"/>
              <a:t> </a:t>
            </a:r>
            <a:r>
              <a:rPr lang="ru-RU" sz="1300" dirty="0" err="1"/>
              <a:t>подальших</a:t>
            </a:r>
            <a:r>
              <a:rPr lang="ru-RU" sz="1300" dirty="0"/>
              <a:t> </a:t>
            </a:r>
            <a:r>
              <a:rPr lang="ru-RU" sz="1300" dirty="0" err="1"/>
              <a:t>розвідок</a:t>
            </a:r>
            <a:r>
              <a:rPr lang="ru-RU" sz="1300" dirty="0"/>
              <a:t> у </a:t>
            </a:r>
            <a:r>
              <a:rPr lang="ru-RU" sz="1300" dirty="0" err="1"/>
              <a:t>даному</a:t>
            </a:r>
            <a:r>
              <a:rPr lang="ru-RU" sz="1300" dirty="0"/>
              <a:t> </a:t>
            </a:r>
            <a:r>
              <a:rPr lang="ru-RU" sz="1300" dirty="0" err="1"/>
              <a:t>напрямі</a:t>
            </a:r>
            <a:r>
              <a:rPr lang="ru-RU" sz="13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726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2880320" cy="28803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1. </a:t>
            </a:r>
            <a:r>
              <a:rPr lang="ru-RU" sz="2000" dirty="0" err="1"/>
              <a:t>Концептуальні</a:t>
            </a:r>
            <a:r>
              <a:rPr lang="ru-RU" sz="2000" dirty="0"/>
              <a:t> </a:t>
            </a:r>
            <a:r>
              <a:rPr lang="ru-RU" sz="2000" dirty="0" err="1"/>
              <a:t>проблеми</a:t>
            </a:r>
            <a:r>
              <a:rPr lang="ru-RU" sz="2000" dirty="0"/>
              <a:t> </a:t>
            </a:r>
            <a:r>
              <a:rPr lang="ru-RU" sz="2000" dirty="0" err="1"/>
              <a:t>регулювання</a:t>
            </a:r>
            <a:r>
              <a:rPr lang="ru-RU" sz="2000" dirty="0"/>
              <a:t> </a:t>
            </a:r>
            <a:r>
              <a:rPr lang="ru-RU" sz="2000" dirty="0" err="1"/>
              <a:t>відкритої</a:t>
            </a:r>
            <a:r>
              <a:rPr lang="ru-RU" sz="2000" dirty="0"/>
              <a:t>  </a:t>
            </a:r>
            <a:r>
              <a:rPr lang="ru-RU" sz="2000" dirty="0" err="1"/>
              <a:t>економіки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973" y="3254113"/>
            <a:ext cx="88569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err="1" smtClean="0"/>
              <a:t>Незалежність</a:t>
            </a:r>
            <a:r>
              <a:rPr lang="ru-RU" sz="1600" dirty="0" smtClean="0"/>
              <a:t> </a:t>
            </a:r>
            <a:r>
              <a:rPr lang="ru-RU" sz="1600" dirty="0" err="1" smtClean="0"/>
              <a:t>української</a:t>
            </a:r>
            <a:r>
              <a:rPr lang="ru-RU" sz="1600" dirty="0" smtClean="0"/>
              <a:t> </a:t>
            </a:r>
            <a:r>
              <a:rPr lang="ru-RU" sz="1600" dirty="0" err="1" smtClean="0"/>
              <a:t>держави</a:t>
            </a:r>
            <a:r>
              <a:rPr lang="ru-RU" sz="1600" dirty="0" smtClean="0"/>
              <a:t> як </a:t>
            </a:r>
            <a:r>
              <a:rPr lang="ru-RU" sz="1600" dirty="0" err="1" smtClean="0"/>
              <a:t>новий</a:t>
            </a:r>
            <a:r>
              <a:rPr lang="ru-RU" sz="1600" dirty="0" smtClean="0"/>
              <a:t> </a:t>
            </a:r>
            <a:r>
              <a:rPr lang="ru-RU" sz="1600" dirty="0" err="1" smtClean="0"/>
              <a:t>чинник</a:t>
            </a:r>
            <a:r>
              <a:rPr lang="ru-RU" sz="1600" dirty="0" smtClean="0"/>
              <a:t> </a:t>
            </a:r>
            <a:r>
              <a:rPr lang="ru-RU" sz="1600" dirty="0" err="1" smtClean="0"/>
              <a:t>світового</a:t>
            </a:r>
            <a:r>
              <a:rPr lang="ru-RU" sz="1600" dirty="0" smtClean="0"/>
              <a:t> </a:t>
            </a:r>
            <a:r>
              <a:rPr lang="ru-RU" sz="1600" dirty="0" err="1" smtClean="0"/>
              <a:t>розвитку</a:t>
            </a:r>
            <a:r>
              <a:rPr lang="ru-RU" sz="1600" dirty="0" smtClean="0"/>
              <a:t> не </a:t>
            </a:r>
            <a:r>
              <a:rPr lang="ru-RU" sz="1600" dirty="0" err="1" smtClean="0"/>
              <a:t>лише</a:t>
            </a:r>
            <a:r>
              <a:rPr lang="ru-RU" sz="1600" dirty="0" smtClean="0"/>
              <a:t> є </a:t>
            </a:r>
            <a:r>
              <a:rPr lang="ru-RU" sz="1600" dirty="0" err="1" smtClean="0"/>
              <a:t>умовою</a:t>
            </a:r>
            <a:r>
              <a:rPr lang="ru-RU" sz="1600" dirty="0" smtClean="0"/>
              <a:t> </a:t>
            </a:r>
            <a:r>
              <a:rPr lang="ru-RU" sz="1600" dirty="0" err="1" smtClean="0"/>
              <a:t>реалізації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певних</a:t>
            </a:r>
            <a:r>
              <a:rPr lang="ru-RU" sz="1600" dirty="0" smtClean="0"/>
              <a:t> прав і свобод </a:t>
            </a:r>
            <a:r>
              <a:rPr lang="ru-RU" sz="1600" dirty="0" err="1" smtClean="0"/>
              <a:t>щодо</a:t>
            </a:r>
            <a:r>
              <a:rPr lang="ru-RU" sz="1600" dirty="0" smtClean="0"/>
              <a:t> </a:t>
            </a:r>
            <a:r>
              <a:rPr lang="ru-RU" sz="1600" dirty="0" err="1" smtClean="0"/>
              <a:t>можливостей</a:t>
            </a:r>
            <a:r>
              <a:rPr lang="ru-RU" sz="1600" dirty="0" smtClean="0"/>
              <a:t> </a:t>
            </a:r>
            <a:r>
              <a:rPr lang="ru-RU" sz="1600" dirty="0" err="1" smtClean="0"/>
              <a:t>здійснення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власного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національного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вибору</a:t>
            </a:r>
            <a:r>
              <a:rPr lang="ru-RU" sz="1600" dirty="0" smtClean="0"/>
              <a:t> </a:t>
            </a:r>
            <a:r>
              <a:rPr lang="ru-RU" sz="1600" dirty="0" err="1" smtClean="0"/>
              <a:t>моделі</a:t>
            </a:r>
            <a:r>
              <a:rPr lang="ru-RU" sz="1600" dirty="0" smtClean="0"/>
              <a:t> </a:t>
            </a:r>
            <a:r>
              <a:rPr lang="ru-RU" sz="1600" dirty="0" err="1" smtClean="0"/>
              <a:t>економічних</a:t>
            </a:r>
            <a:r>
              <a:rPr lang="ru-RU" sz="1600" dirty="0" smtClean="0"/>
              <a:t>, </a:t>
            </a:r>
            <a:r>
              <a:rPr lang="ru-RU" sz="1600" dirty="0" err="1" smtClean="0"/>
              <a:t>політичних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відносин</a:t>
            </a:r>
            <a:r>
              <a:rPr lang="ru-RU" sz="1600" dirty="0" smtClean="0"/>
              <a:t> </a:t>
            </a:r>
            <a:r>
              <a:rPr lang="ru-RU" sz="1600" dirty="0" err="1" smtClean="0"/>
              <a:t>із</a:t>
            </a:r>
            <a:r>
              <a:rPr lang="ru-RU" sz="1600" dirty="0" smtClean="0"/>
              <a:t> </a:t>
            </a:r>
            <a:r>
              <a:rPr lang="ru-RU" sz="1600" dirty="0" err="1" smtClean="0"/>
              <a:t>зовнішнім</a:t>
            </a:r>
            <a:r>
              <a:rPr lang="ru-RU" sz="1600" dirty="0" smtClean="0"/>
              <a:t> </a:t>
            </a:r>
            <a:r>
              <a:rPr lang="ru-RU" sz="1600" dirty="0" err="1" smtClean="0"/>
              <a:t>світом</a:t>
            </a:r>
            <a:r>
              <a:rPr lang="ru-RU" sz="1600" dirty="0" smtClean="0"/>
              <a:t>, а й </a:t>
            </a:r>
            <a:r>
              <a:rPr lang="ru-RU" sz="1600" dirty="0" err="1" smtClean="0"/>
              <a:t>висуває</a:t>
            </a:r>
            <a:r>
              <a:rPr lang="ru-RU" sz="1600" dirty="0" smtClean="0"/>
              <a:t> </a:t>
            </a:r>
            <a:r>
              <a:rPr lang="ru-RU" sz="1600" dirty="0" err="1" smtClean="0"/>
              <a:t>складні</a:t>
            </a:r>
            <a:r>
              <a:rPr lang="ru-RU" sz="1600" dirty="0" smtClean="0"/>
              <a:t> </a:t>
            </a:r>
            <a:r>
              <a:rPr lang="ru-RU" sz="1600" dirty="0" err="1" smtClean="0"/>
              <a:t>завдання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щодо</a:t>
            </a:r>
            <a:r>
              <a:rPr lang="ru-RU" sz="1600" dirty="0" smtClean="0"/>
              <a:t> </a:t>
            </a:r>
            <a:r>
              <a:rPr lang="ru-RU" sz="1600" dirty="0" err="1" smtClean="0"/>
              <a:t>встановлення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чітких</a:t>
            </a:r>
            <a:r>
              <a:rPr lang="ru-RU" sz="1600" dirty="0" smtClean="0"/>
              <a:t> і </a:t>
            </a:r>
            <a:r>
              <a:rPr lang="ru-RU" sz="1600" dirty="0" err="1" smtClean="0"/>
              <a:t>обґрунтованих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геополітичних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пріоритетів</a:t>
            </a:r>
            <a:r>
              <a:rPr lang="ru-RU" sz="1600" dirty="0" smtClean="0"/>
              <a:t> </a:t>
            </a:r>
            <a:r>
              <a:rPr lang="ru-RU" sz="1600" dirty="0" err="1" smtClean="0"/>
              <a:t>розвитку</a:t>
            </a:r>
            <a:r>
              <a:rPr lang="ru-RU" sz="1600" dirty="0" smtClean="0"/>
              <a:t>, </a:t>
            </a:r>
            <a:r>
              <a:rPr lang="ru-RU" sz="1600" dirty="0" err="1" smtClean="0"/>
              <a:t>актуалізує</a:t>
            </a:r>
            <a:r>
              <a:rPr lang="ru-RU" sz="1600" dirty="0" smtClean="0"/>
              <a:t> </a:t>
            </a:r>
            <a:r>
              <a:rPr lang="ru-RU" sz="1600" dirty="0" err="1" smtClean="0"/>
              <a:t>вимоги</a:t>
            </a:r>
            <a:r>
              <a:rPr lang="ru-RU" sz="1600" dirty="0" smtClean="0"/>
              <a:t> адекватного </a:t>
            </a:r>
            <a:r>
              <a:rPr lang="ru-RU" sz="1600" dirty="0" err="1" smtClean="0"/>
              <a:t>розуміння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місця</a:t>
            </a:r>
            <a:r>
              <a:rPr lang="ru-RU" sz="1600" dirty="0" smtClean="0"/>
              <a:t> </a:t>
            </a:r>
            <a:r>
              <a:rPr lang="ru-RU" sz="1600" dirty="0" err="1" smtClean="0"/>
              <a:t>нашої</a:t>
            </a:r>
            <a:r>
              <a:rPr lang="ru-RU" sz="1600" dirty="0" smtClean="0"/>
              <a:t> </a:t>
            </a:r>
            <a:r>
              <a:rPr lang="ru-RU" sz="1600" dirty="0" err="1" smtClean="0"/>
              <a:t>держави</a:t>
            </a:r>
            <a:r>
              <a:rPr lang="ru-RU" sz="1600" dirty="0" smtClean="0"/>
              <a:t> в </a:t>
            </a:r>
            <a:r>
              <a:rPr lang="ru-RU" sz="1600" dirty="0" err="1" smtClean="0"/>
              <a:t>сучасній</a:t>
            </a:r>
            <a:r>
              <a:rPr lang="ru-RU" sz="1600" dirty="0" smtClean="0"/>
              <a:t> </a:t>
            </a:r>
            <a:r>
              <a:rPr lang="ru-RU" sz="1600" dirty="0" err="1" smtClean="0"/>
              <a:t>системі</a:t>
            </a:r>
            <a:r>
              <a:rPr lang="ru-RU" sz="1600" dirty="0" smtClean="0"/>
              <a:t> </a:t>
            </a:r>
            <a:r>
              <a:rPr lang="ru-RU" sz="1600" dirty="0" err="1" smtClean="0"/>
              <a:t>міжнародних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відносин</a:t>
            </a:r>
            <a:r>
              <a:rPr lang="ru-RU" sz="1600" dirty="0" smtClean="0"/>
              <a:t>, </a:t>
            </a:r>
            <a:r>
              <a:rPr lang="ru-RU" sz="1600" dirty="0" err="1" smtClean="0"/>
              <a:t>самої</a:t>
            </a:r>
            <a:r>
              <a:rPr lang="ru-RU" sz="1600" dirty="0" smtClean="0"/>
              <a:t> </a:t>
            </a:r>
            <a:r>
              <a:rPr lang="ru-RU" sz="1600" dirty="0" err="1" smtClean="0"/>
              <a:t>сутності</a:t>
            </a:r>
            <a:r>
              <a:rPr lang="ru-RU" sz="1600" dirty="0" smtClean="0"/>
              <a:t> та характеру </a:t>
            </a:r>
            <a:r>
              <a:rPr lang="ru-RU" sz="1600" dirty="0" err="1" smtClean="0"/>
              <a:t>останніх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 smtClean="0"/>
              <a:t>Доводиться </a:t>
            </a:r>
            <a:r>
              <a:rPr lang="ru-RU" sz="1600" dirty="0" err="1" smtClean="0"/>
              <a:t>констатувати</a:t>
            </a:r>
            <a:r>
              <a:rPr lang="ru-RU" sz="1600" dirty="0" smtClean="0"/>
              <a:t>, </a:t>
            </a:r>
            <a:r>
              <a:rPr lang="ru-RU" sz="1600" dirty="0" err="1" smtClean="0"/>
              <a:t>що</a:t>
            </a:r>
            <a:r>
              <a:rPr lang="ru-RU" sz="1600" dirty="0" smtClean="0"/>
              <a:t> </a:t>
            </a:r>
            <a:r>
              <a:rPr lang="ru-RU" sz="1600" dirty="0" err="1" smtClean="0"/>
              <a:t>надзвичайно</a:t>
            </a:r>
            <a:r>
              <a:rPr lang="ru-RU" sz="1600" dirty="0" smtClean="0"/>
              <a:t> </a:t>
            </a:r>
            <a:r>
              <a:rPr lang="ru-RU" sz="1600" dirty="0" err="1" smtClean="0"/>
              <a:t>обтяжливими</a:t>
            </a:r>
            <a:r>
              <a:rPr lang="ru-RU" sz="1600" dirty="0" smtClean="0"/>
              <a:t> стали для </a:t>
            </a:r>
            <a:r>
              <a:rPr lang="ru-RU" sz="1600" dirty="0" err="1" smtClean="0"/>
              <a:t>України</a:t>
            </a:r>
            <a:r>
              <a:rPr lang="ru-RU" sz="1600" dirty="0" smtClean="0"/>
              <a:t> </a:t>
            </a:r>
            <a:r>
              <a:rPr lang="ru-RU" sz="1600" dirty="0" err="1" smtClean="0"/>
              <a:t>реалії</a:t>
            </a:r>
            <a:r>
              <a:rPr lang="ru-RU" sz="1600" dirty="0" smtClean="0"/>
              <a:t> </a:t>
            </a:r>
            <a:r>
              <a:rPr lang="ru-RU" sz="1600" dirty="0" err="1" smtClean="0"/>
              <a:t>постсоціалістичного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господарства</a:t>
            </a:r>
            <a:r>
              <a:rPr lang="ru-RU" sz="1600" dirty="0" smtClean="0"/>
              <a:t> з </a:t>
            </a:r>
            <a:r>
              <a:rPr lang="ru-RU" sz="1600" dirty="0" err="1" smtClean="0"/>
              <a:t>надмірною</a:t>
            </a:r>
            <a:r>
              <a:rPr lang="ru-RU" sz="1600" dirty="0" smtClean="0"/>
              <a:t> </a:t>
            </a:r>
            <a:r>
              <a:rPr lang="ru-RU" sz="1600" dirty="0" err="1" smtClean="0"/>
              <a:t>роллю</a:t>
            </a:r>
            <a:r>
              <a:rPr lang="ru-RU" sz="1600" dirty="0" smtClean="0"/>
              <a:t> </a:t>
            </a:r>
            <a:r>
              <a:rPr lang="ru-RU" sz="1600" dirty="0" err="1" smtClean="0"/>
              <a:t>держави</a:t>
            </a:r>
            <a:r>
              <a:rPr lang="ru-RU" sz="1600" dirty="0" smtClean="0"/>
              <a:t>, аномально великим </a:t>
            </a:r>
            <a:r>
              <a:rPr lang="ru-RU" sz="1600" dirty="0" err="1" smtClean="0"/>
              <a:t>навантаженням</a:t>
            </a:r>
            <a:r>
              <a:rPr lang="ru-RU" sz="1600" dirty="0" smtClean="0"/>
              <a:t> </a:t>
            </a:r>
            <a:r>
              <a:rPr lang="ru-RU" sz="1600" dirty="0" err="1" smtClean="0"/>
              <a:t>щодо</a:t>
            </a:r>
            <a:r>
              <a:rPr lang="ru-RU" sz="1600" dirty="0" smtClean="0"/>
              <a:t> </a:t>
            </a:r>
            <a:r>
              <a:rPr lang="ru-RU" sz="1600" dirty="0" err="1" smtClean="0"/>
              <a:t>функції</a:t>
            </a:r>
            <a:r>
              <a:rPr lang="ru-RU" sz="1600" dirty="0" smtClean="0"/>
              <a:t> </a:t>
            </a:r>
            <a:r>
              <a:rPr lang="ru-RU" sz="1600" dirty="0" err="1" smtClean="0"/>
              <a:t>централізованого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перерозподілу</a:t>
            </a:r>
            <a:r>
              <a:rPr lang="ru-RU" sz="1600" dirty="0" smtClean="0"/>
              <a:t> </a:t>
            </a:r>
            <a:r>
              <a:rPr lang="ru-RU" sz="1600" dirty="0" err="1" smtClean="0"/>
              <a:t>виробленого</a:t>
            </a:r>
            <a:r>
              <a:rPr lang="ru-RU" sz="1600" dirty="0" smtClean="0"/>
              <a:t> продукту на </a:t>
            </a:r>
            <a:r>
              <a:rPr lang="ru-RU" sz="1600" dirty="0" err="1" smtClean="0"/>
              <a:t>виробника</a:t>
            </a:r>
            <a:r>
              <a:rPr lang="ru-RU" sz="1600" dirty="0" smtClean="0"/>
              <a:t>, </a:t>
            </a:r>
            <a:r>
              <a:rPr lang="ru-RU" sz="1600" dirty="0" err="1" smtClean="0"/>
              <a:t>реальний</a:t>
            </a:r>
            <a:r>
              <a:rPr lang="ru-RU" sz="1600" dirty="0" smtClean="0"/>
              <a:t> сектор </a:t>
            </a:r>
            <a:r>
              <a:rPr lang="ru-RU" sz="1600" dirty="0" err="1" smtClean="0"/>
              <a:t>економіки</a:t>
            </a:r>
            <a:r>
              <a:rPr lang="ru-RU" sz="1600" dirty="0" smtClean="0"/>
              <a:t>. </a:t>
            </a:r>
            <a:r>
              <a:rPr lang="ru-RU" sz="1600" dirty="0" err="1" smtClean="0"/>
              <a:t>Оптимізація</a:t>
            </a:r>
            <a:r>
              <a:rPr lang="ru-RU" sz="1600" dirty="0" smtClean="0"/>
              <a:t> </a:t>
            </a:r>
            <a:r>
              <a:rPr lang="ru-RU" sz="1600" dirty="0" err="1" smtClean="0"/>
              <a:t>економічної</a:t>
            </a:r>
            <a:r>
              <a:rPr lang="ru-RU" sz="1600" dirty="0" smtClean="0"/>
              <a:t> </a:t>
            </a:r>
            <a:r>
              <a:rPr lang="ru-RU" sz="1600" dirty="0" err="1" smtClean="0"/>
              <a:t>політики</a:t>
            </a:r>
            <a:r>
              <a:rPr lang="ru-RU" sz="1600" dirty="0" smtClean="0"/>
              <a:t> </a:t>
            </a:r>
            <a:r>
              <a:rPr lang="ru-RU" sz="1600" dirty="0" err="1" smtClean="0"/>
              <a:t>має</a:t>
            </a:r>
            <a:r>
              <a:rPr lang="ru-RU" sz="1600" dirty="0" smtClean="0"/>
              <a:t> бути </a:t>
            </a:r>
            <a:r>
              <a:rPr lang="ru-RU" sz="1600" dirty="0" err="1" smtClean="0"/>
              <a:t>пов’язаною</a:t>
            </a:r>
            <a:r>
              <a:rPr lang="ru-RU" sz="1600" dirty="0" smtClean="0"/>
              <a:t> і з </a:t>
            </a:r>
            <a:r>
              <a:rPr lang="ru-RU" sz="1600" dirty="0" err="1" smtClean="0"/>
              <a:t>виробленням</a:t>
            </a:r>
            <a:r>
              <a:rPr lang="ru-RU" sz="1600" dirty="0" smtClean="0"/>
              <a:t> </a:t>
            </a:r>
            <a:r>
              <a:rPr lang="ru-RU" sz="1600" dirty="0" err="1" smtClean="0"/>
              <a:t>адекватних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принципів</a:t>
            </a:r>
            <a:r>
              <a:rPr lang="ru-RU" sz="1600" dirty="0" smtClean="0"/>
              <a:t> </a:t>
            </a:r>
            <a:r>
              <a:rPr lang="ru-RU" sz="1600" dirty="0" err="1" smtClean="0"/>
              <a:t>макроекономічного</a:t>
            </a:r>
            <a:r>
              <a:rPr lang="ru-RU" sz="1600" dirty="0" smtClean="0"/>
              <a:t> </a:t>
            </a:r>
            <a:r>
              <a:rPr lang="ru-RU" sz="1600" dirty="0" err="1" smtClean="0"/>
              <a:t>регулювання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61928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92500" lnSpcReduction="20000"/>
          </a:bodyPr>
          <a:lstStyle/>
          <a:p>
            <a:pPr marL="45720" indent="0" algn="just">
              <a:buNone/>
            </a:pP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стосується</a:t>
            </a:r>
            <a:r>
              <a:rPr lang="ru-RU" dirty="0"/>
              <a:t> </a:t>
            </a:r>
            <a:r>
              <a:rPr lang="ru-RU" dirty="0" err="1"/>
              <a:t>функціональної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організаційно-політичної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</a:t>
            </a:r>
            <a:r>
              <a:rPr lang="ru-RU" dirty="0" err="1"/>
              <a:t>дійової</a:t>
            </a:r>
            <a:r>
              <a:rPr lang="ru-RU" dirty="0"/>
              <a:t> та </a:t>
            </a:r>
            <a:r>
              <a:rPr lang="ru-RU" dirty="0" err="1"/>
              <a:t>ефективної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відкритої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то з </a:t>
            </a:r>
            <a:r>
              <a:rPr lang="ru-RU" dirty="0" err="1"/>
              <a:t>усією</a:t>
            </a:r>
            <a:r>
              <a:rPr lang="ru-RU" dirty="0"/>
              <a:t> </a:t>
            </a:r>
            <a:r>
              <a:rPr lang="ru-RU" dirty="0" err="1"/>
              <a:t>очевидністю</a:t>
            </a:r>
            <a:r>
              <a:rPr lang="ru-RU" dirty="0"/>
              <a:t> вона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містити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інколи</a:t>
            </a:r>
            <a:r>
              <a:rPr lang="ru-RU" dirty="0"/>
              <a:t> </a:t>
            </a:r>
            <a:r>
              <a:rPr lang="ru-RU" dirty="0" err="1"/>
              <a:t>діалектично</a:t>
            </a:r>
            <a:r>
              <a:rPr lang="ru-RU" dirty="0"/>
              <a:t> </a:t>
            </a:r>
            <a:r>
              <a:rPr lang="ru-RU" dirty="0" err="1"/>
              <a:t>суперечливі</a:t>
            </a:r>
            <a:r>
              <a:rPr lang="ru-RU" dirty="0"/>
              <a:t>,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взаємообумовлюючі</a:t>
            </a:r>
            <a:r>
              <a:rPr lang="ru-RU" dirty="0"/>
              <a:t> </a:t>
            </a:r>
            <a:r>
              <a:rPr lang="ru-RU" dirty="0" err="1"/>
              <a:t>риси</a:t>
            </a:r>
            <a:r>
              <a:rPr lang="ru-RU" dirty="0"/>
              <a:t>.</a:t>
            </a:r>
          </a:p>
          <a:p>
            <a:pPr marL="45720" indent="0" algn="just">
              <a:buNone/>
            </a:pPr>
            <a:r>
              <a:rPr lang="ru-RU" dirty="0" err="1"/>
              <a:t>По-перше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стратегічні</a:t>
            </a:r>
            <a:r>
              <a:rPr lang="ru-RU" dirty="0"/>
              <a:t> </a:t>
            </a:r>
            <a:r>
              <a:rPr lang="ru-RU" dirty="0" err="1"/>
              <a:t>орієнтири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відображають</a:t>
            </a:r>
            <a:r>
              <a:rPr lang="ru-RU" dirty="0"/>
              <a:t> </a:t>
            </a:r>
            <a:r>
              <a:rPr lang="ru-RU" dirty="0" err="1"/>
              <a:t>довгострокові</a:t>
            </a:r>
            <a:r>
              <a:rPr lang="ru-RU" dirty="0"/>
              <a:t> </a:t>
            </a:r>
            <a:r>
              <a:rPr lang="ru-RU" dirty="0" err="1"/>
              <a:t>пріоритети</a:t>
            </a:r>
            <a:r>
              <a:rPr lang="ru-RU" dirty="0"/>
              <a:t> та </a:t>
            </a:r>
            <a:r>
              <a:rPr lang="ru-RU" dirty="0" err="1"/>
              <a:t>цілі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. Вони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враховувати</a:t>
            </a:r>
            <a:r>
              <a:rPr lang="ru-RU" dirty="0"/>
              <a:t> і той факт,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національне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не </a:t>
            </a:r>
            <a:r>
              <a:rPr lang="ru-RU" dirty="0" err="1"/>
              <a:t>відповідати</a:t>
            </a:r>
            <a:r>
              <a:rPr lang="ru-RU" dirty="0"/>
              <a:t> </a:t>
            </a:r>
            <a:r>
              <a:rPr lang="ru-RU" dirty="0" err="1"/>
              <a:t>загальним</a:t>
            </a:r>
            <a:r>
              <a:rPr lang="ru-RU" dirty="0"/>
              <a:t> </a:t>
            </a:r>
            <a:r>
              <a:rPr lang="ru-RU" dirty="0" err="1"/>
              <a:t>тенденціям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поділу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, </a:t>
            </a:r>
            <a:r>
              <a:rPr lang="ru-RU" dirty="0" err="1"/>
              <a:t>виробничих</a:t>
            </a:r>
            <a:r>
              <a:rPr lang="ru-RU" dirty="0"/>
              <a:t> </a:t>
            </a:r>
            <a:r>
              <a:rPr lang="ru-RU" dirty="0" err="1"/>
              <a:t>циклів</a:t>
            </a:r>
            <a:r>
              <a:rPr lang="ru-RU" dirty="0"/>
              <a:t> та </a:t>
            </a:r>
            <a:r>
              <a:rPr lang="ru-RU" dirty="0" err="1"/>
              <a:t>еволюції</a:t>
            </a:r>
            <a:r>
              <a:rPr lang="ru-RU" dirty="0"/>
              <a:t> </a:t>
            </a:r>
            <a:r>
              <a:rPr lang="ru-RU" dirty="0" err="1"/>
              <a:t>самої</a:t>
            </a:r>
            <a:r>
              <a:rPr lang="ru-RU" dirty="0"/>
              <a:t> </a:t>
            </a:r>
            <a:r>
              <a:rPr lang="ru-RU" dirty="0" err="1"/>
              <a:t>світогосподарської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домінантних</a:t>
            </a:r>
            <a:r>
              <a:rPr lang="ru-RU" dirty="0"/>
              <a:t> </a:t>
            </a:r>
            <a:r>
              <a:rPr lang="ru-RU" dirty="0" err="1"/>
              <a:t>тенденцій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регіонів</a:t>
            </a:r>
            <a:r>
              <a:rPr lang="ru-RU" dirty="0"/>
              <a:t>, до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тяжіє</a:t>
            </a:r>
            <a:r>
              <a:rPr lang="ru-RU" dirty="0"/>
              <a:t> </a:t>
            </a:r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економіка</a:t>
            </a:r>
            <a:r>
              <a:rPr lang="ru-RU" dirty="0"/>
              <a:t>.</a:t>
            </a:r>
          </a:p>
          <a:p>
            <a:pPr marL="45720" indent="0" algn="just">
              <a:buNone/>
            </a:pP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зазначені</a:t>
            </a:r>
            <a:r>
              <a:rPr lang="ru-RU" dirty="0"/>
              <a:t> </a:t>
            </a:r>
            <a:r>
              <a:rPr lang="ru-RU" dirty="0" err="1"/>
              <a:t>орієнтири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обов’язково</a:t>
            </a:r>
            <a:r>
              <a:rPr lang="ru-RU" dirty="0"/>
              <a:t> </a:t>
            </a:r>
            <a:r>
              <a:rPr lang="ru-RU" dirty="0" err="1"/>
              <a:t>відбивати</a:t>
            </a:r>
            <a:r>
              <a:rPr lang="ru-RU" dirty="0"/>
              <a:t> </a:t>
            </a:r>
            <a:r>
              <a:rPr lang="ru-RU" dirty="0" err="1"/>
              <a:t>національну</a:t>
            </a:r>
            <a:r>
              <a:rPr lang="ru-RU" dirty="0"/>
              <a:t> </a:t>
            </a:r>
            <a:r>
              <a:rPr lang="ru-RU" dirty="0" err="1"/>
              <a:t>специфіку</a:t>
            </a:r>
            <a:r>
              <a:rPr lang="ru-RU" dirty="0"/>
              <a:t>, «конкретику та </a:t>
            </a:r>
            <a:r>
              <a:rPr lang="ru-RU" dirty="0" err="1"/>
              <a:t>емпірику</a:t>
            </a:r>
            <a:r>
              <a:rPr lang="ru-RU" dirty="0"/>
              <a:t>» </a:t>
            </a:r>
            <a:r>
              <a:rPr lang="ru-RU" dirty="0" err="1"/>
              <a:t>існуючого</a:t>
            </a:r>
            <a:r>
              <a:rPr lang="ru-RU" dirty="0"/>
              <a:t> в </a:t>
            </a:r>
            <a:r>
              <a:rPr lang="ru-RU" dirty="0" err="1"/>
              <a:t>країні</a:t>
            </a:r>
            <a:r>
              <a:rPr lang="ru-RU" dirty="0"/>
              <a:t> </a:t>
            </a:r>
            <a:r>
              <a:rPr lang="ru-RU" dirty="0" err="1"/>
              <a:t>виробничого</a:t>
            </a:r>
            <a:r>
              <a:rPr lang="ru-RU" dirty="0"/>
              <a:t> та ресурсного </a:t>
            </a:r>
            <a:r>
              <a:rPr lang="ru-RU" dirty="0" err="1"/>
              <a:t>потенціалу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сприяти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якомога</a:t>
            </a:r>
            <a:r>
              <a:rPr lang="ru-RU" dirty="0"/>
              <a:t> </a:t>
            </a:r>
            <a:r>
              <a:rPr lang="ru-RU" dirty="0" err="1"/>
              <a:t>повнішому</a:t>
            </a:r>
            <a:r>
              <a:rPr lang="ru-RU" dirty="0"/>
              <a:t> </a:t>
            </a:r>
            <a:r>
              <a:rPr lang="ru-RU" dirty="0" err="1"/>
              <a:t>розкриттю</a:t>
            </a:r>
            <a:r>
              <a:rPr lang="ru-RU" dirty="0"/>
              <a:t>.</a:t>
            </a:r>
          </a:p>
          <a:p>
            <a:pPr marL="45720" indent="0" algn="just">
              <a:buNone/>
            </a:pPr>
            <a:r>
              <a:rPr lang="ru-RU" dirty="0" err="1"/>
              <a:t>По-друге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кон’юнктурність</a:t>
            </a:r>
            <a:r>
              <a:rPr lang="ru-RU" dirty="0"/>
              <a:t> та </a:t>
            </a:r>
            <a:r>
              <a:rPr lang="ru-RU" dirty="0" err="1"/>
              <a:t>врахування</a:t>
            </a:r>
            <a:r>
              <a:rPr lang="ru-RU" dirty="0"/>
              <a:t> </a:t>
            </a:r>
            <a:r>
              <a:rPr lang="ru-RU" dirty="0" err="1"/>
              <a:t>реальних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r>
              <a:rPr lang="ru-RU" dirty="0"/>
              <a:t>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здатності</a:t>
            </a:r>
            <a:r>
              <a:rPr lang="ru-RU" dirty="0"/>
              <a:t> </a:t>
            </a:r>
            <a:r>
              <a:rPr lang="ru-RU" dirty="0" err="1"/>
              <a:t>посідати</a:t>
            </a:r>
            <a:r>
              <a:rPr lang="ru-RU" dirty="0"/>
              <a:t> </a:t>
            </a:r>
            <a:r>
              <a:rPr lang="ru-RU" dirty="0" err="1"/>
              <a:t>певне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в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виробничої</a:t>
            </a:r>
            <a:r>
              <a:rPr lang="ru-RU" dirty="0"/>
              <a:t> </a:t>
            </a:r>
            <a:r>
              <a:rPr lang="ru-RU" dirty="0" err="1"/>
              <a:t>спеціалізації</a:t>
            </a:r>
            <a:r>
              <a:rPr lang="ru-RU" dirty="0"/>
              <a:t> та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 на </a:t>
            </a:r>
            <a:r>
              <a:rPr lang="ru-RU" dirty="0" err="1"/>
              <a:t>поточний</a:t>
            </a:r>
            <a:r>
              <a:rPr lang="ru-RU" dirty="0"/>
              <a:t> момент,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реальних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перерозподілюваного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доходу.</a:t>
            </a:r>
          </a:p>
          <a:p>
            <a:pPr marL="45720" indent="0" algn="just">
              <a:buNone/>
            </a:pPr>
            <a:r>
              <a:rPr lang="ru-RU" dirty="0"/>
              <a:t>При </a:t>
            </a:r>
            <a:r>
              <a:rPr lang="ru-RU" dirty="0" err="1"/>
              <a:t>цьому</a:t>
            </a:r>
            <a:r>
              <a:rPr lang="ru-RU" dirty="0"/>
              <a:t> з метою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дійового</a:t>
            </a:r>
            <a:r>
              <a:rPr lang="ru-RU" dirty="0"/>
              <a:t> та оперативного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прогнозування</a:t>
            </a:r>
            <a:r>
              <a:rPr lang="ru-RU" dirty="0"/>
              <a:t> </a:t>
            </a:r>
            <a:r>
              <a:rPr lang="ru-RU" dirty="0" err="1"/>
              <a:t>кон’юнктури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розробити</a:t>
            </a:r>
            <a:r>
              <a:rPr lang="ru-RU" dirty="0"/>
              <a:t> комплекс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ринкові</a:t>
            </a:r>
            <a:r>
              <a:rPr lang="ru-RU" dirty="0"/>
              <a:t> </a:t>
            </a:r>
            <a:r>
              <a:rPr lang="ru-RU" dirty="0" err="1"/>
              <a:t>механізми</a:t>
            </a:r>
            <a:r>
              <a:rPr lang="ru-RU" dirty="0"/>
              <a:t> </a:t>
            </a:r>
            <a:r>
              <a:rPr lang="ru-RU" dirty="0" err="1"/>
              <a:t>експортно-імпортної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кооперації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фіскальних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 та </a:t>
            </a:r>
            <a:r>
              <a:rPr lang="ru-RU" dirty="0" err="1"/>
              <a:t>інвестиційного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.</a:t>
            </a:r>
          </a:p>
          <a:p>
            <a:pPr marL="4572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376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2. </a:t>
            </a:r>
            <a:r>
              <a:rPr lang="ru-RU" sz="2000" dirty="0" err="1"/>
              <a:t>Моделі</a:t>
            </a:r>
            <a:r>
              <a:rPr lang="ru-RU" sz="2000" dirty="0"/>
              <a:t> </a:t>
            </a:r>
            <a:r>
              <a:rPr lang="ru-RU" sz="2000" dirty="0" err="1"/>
              <a:t>відкритої</a:t>
            </a:r>
            <a:r>
              <a:rPr lang="ru-RU" sz="2000" dirty="0"/>
              <a:t> </a:t>
            </a:r>
            <a:r>
              <a:rPr lang="ru-RU" sz="2000" dirty="0" err="1"/>
              <a:t>економічної</a:t>
            </a:r>
            <a:r>
              <a:rPr lang="ru-RU" sz="2000" dirty="0"/>
              <a:t> </a:t>
            </a:r>
            <a:r>
              <a:rPr lang="ru-RU" sz="2000" dirty="0" err="1"/>
              <a:t>політики</a:t>
            </a:r>
            <a:r>
              <a:rPr lang="ru-RU" sz="2000" dirty="0"/>
              <a:t>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58523"/>
            <a:ext cx="4586123" cy="3057415"/>
          </a:xfrm>
        </p:spPr>
      </p:pic>
      <p:sp>
        <p:nvSpPr>
          <p:cNvPr id="7" name="Прямоугольник 6"/>
          <p:cNvSpPr/>
          <p:nvPr/>
        </p:nvSpPr>
        <p:spPr>
          <a:xfrm>
            <a:off x="5020866" y="764704"/>
            <a:ext cx="3960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"/>
            <a:r>
              <a:rPr lang="ru-RU" sz="1400" dirty="0" err="1" smtClean="0"/>
              <a:t>Достатньо</a:t>
            </a:r>
            <a:r>
              <a:rPr lang="ru-RU" sz="1400" dirty="0" smtClean="0"/>
              <a:t> </a:t>
            </a:r>
            <a:r>
              <a:rPr lang="ru-RU" sz="1400" dirty="0" err="1" smtClean="0"/>
              <a:t>повн</a:t>
            </a:r>
            <a:r>
              <a:rPr lang="uk-UA" sz="1400" dirty="0"/>
              <a:t>а</a:t>
            </a:r>
            <a:r>
              <a:rPr lang="ru-RU" sz="1400" dirty="0" smtClean="0"/>
              <a:t> та </a:t>
            </a:r>
            <a:r>
              <a:rPr lang="ru-RU" sz="1400" dirty="0" err="1" smtClean="0"/>
              <a:t>лаконічна</a:t>
            </a:r>
            <a:r>
              <a:rPr lang="ru-RU" sz="1400" dirty="0" smtClean="0"/>
              <a:t> </a:t>
            </a:r>
            <a:r>
              <a:rPr lang="ru-RU" sz="1400" dirty="0" err="1" smtClean="0"/>
              <a:t>класифікація</a:t>
            </a:r>
            <a:r>
              <a:rPr lang="ru-RU" sz="1400" dirty="0" smtClean="0"/>
              <a:t> моделей </a:t>
            </a:r>
            <a:r>
              <a:rPr lang="ru-RU" sz="1400" dirty="0" err="1" smtClean="0"/>
              <a:t>було</a:t>
            </a:r>
            <a:r>
              <a:rPr lang="ru-RU" sz="1400" dirty="0" smtClean="0"/>
              <a:t> </a:t>
            </a:r>
            <a:r>
              <a:rPr lang="ru-RU" sz="1400" dirty="0" err="1" smtClean="0"/>
              <a:t>запропоновано</a:t>
            </a:r>
            <a:r>
              <a:rPr lang="ru-RU" sz="1400" dirty="0" smtClean="0"/>
              <a:t> </a:t>
            </a:r>
            <a:r>
              <a:rPr lang="ru-RU" sz="1400" dirty="0" err="1" smtClean="0"/>
              <a:t>американським</a:t>
            </a:r>
            <a:r>
              <a:rPr lang="ru-RU" sz="1400" dirty="0" smtClean="0"/>
              <a:t> </a:t>
            </a:r>
            <a:r>
              <a:rPr lang="ru-RU" sz="1400" dirty="0" err="1" smtClean="0"/>
              <a:t>дослідником</a:t>
            </a:r>
            <a:r>
              <a:rPr lang="ru-RU" sz="1400" dirty="0" smtClean="0"/>
              <a:t> Р. Купером, </a:t>
            </a:r>
            <a:r>
              <a:rPr lang="ru-RU" sz="1400" dirty="0" err="1" smtClean="0"/>
              <a:t>який</a:t>
            </a:r>
            <a:r>
              <a:rPr lang="ru-RU" sz="1400" dirty="0" smtClean="0"/>
              <a:t> </a:t>
            </a:r>
            <a:r>
              <a:rPr lang="ru-RU" sz="1400" dirty="0" err="1" smtClean="0"/>
              <a:t>виділив</a:t>
            </a:r>
            <a:r>
              <a:rPr lang="ru-RU" sz="1400" dirty="0" smtClean="0"/>
              <a:t> </a:t>
            </a:r>
            <a:r>
              <a:rPr lang="ru-RU" sz="1400" dirty="0" err="1" smtClean="0"/>
              <a:t>п’ять</a:t>
            </a:r>
            <a:r>
              <a:rPr lang="ru-RU" sz="1400" dirty="0" smtClean="0"/>
              <a:t> </a:t>
            </a:r>
            <a:r>
              <a:rPr lang="ru-RU" sz="1400" dirty="0" err="1" smtClean="0"/>
              <a:t>типів</a:t>
            </a:r>
            <a:r>
              <a:rPr lang="ru-RU" sz="1400" dirty="0" smtClean="0"/>
              <a:t> </a:t>
            </a:r>
            <a:r>
              <a:rPr lang="ru-RU" sz="1400" dirty="0" err="1" smtClean="0"/>
              <a:t>державної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політики</a:t>
            </a:r>
            <a:r>
              <a:rPr lang="ru-RU" sz="1400" dirty="0" smtClean="0"/>
              <a:t>: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322" y="4121335"/>
            <a:ext cx="899461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3. «</a:t>
            </a:r>
            <a:r>
              <a:rPr lang="ru-RU" sz="1400" dirty="0" err="1" smtClean="0"/>
              <a:t>Захисна</a:t>
            </a:r>
            <a:r>
              <a:rPr lang="ru-RU" sz="1400" dirty="0" smtClean="0"/>
              <a:t> </a:t>
            </a:r>
            <a:r>
              <a:rPr lang="ru-RU" sz="1400" dirty="0" err="1" smtClean="0"/>
              <a:t>відповідь</a:t>
            </a:r>
            <a:r>
              <a:rPr lang="ru-RU" sz="1400" dirty="0" smtClean="0"/>
              <a:t>» — </a:t>
            </a:r>
            <a:r>
              <a:rPr lang="ru-RU" sz="1400" dirty="0" err="1" smtClean="0"/>
              <a:t>загальний</a:t>
            </a:r>
            <a:r>
              <a:rPr lang="ru-RU" sz="1400" dirty="0" smtClean="0"/>
              <a:t> режим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комплекс </a:t>
            </a:r>
            <a:r>
              <a:rPr lang="ru-RU" sz="1400" dirty="0" err="1" smtClean="0"/>
              <a:t>заходів</a:t>
            </a:r>
            <a:r>
              <a:rPr lang="ru-RU" sz="1400" dirty="0" smtClean="0"/>
              <a:t>, </a:t>
            </a:r>
            <a:r>
              <a:rPr lang="ru-RU" sz="1400" dirty="0" err="1" smtClean="0"/>
              <a:t>призначенням</a:t>
            </a:r>
            <a:r>
              <a:rPr lang="ru-RU" sz="1400" dirty="0" smtClean="0"/>
              <a:t> </a:t>
            </a:r>
            <a:r>
              <a:rPr lang="ru-RU" sz="1400" dirty="0" err="1" smtClean="0"/>
              <a:t>яких</a:t>
            </a:r>
            <a:r>
              <a:rPr lang="ru-RU" sz="1400" dirty="0" smtClean="0"/>
              <a:t> є </a:t>
            </a:r>
            <a:r>
              <a:rPr lang="ru-RU" sz="1400" dirty="0" err="1" smtClean="0"/>
              <a:t>зниження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рівня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економічної</a:t>
            </a:r>
            <a:r>
              <a:rPr lang="ru-RU" sz="1400" dirty="0" smtClean="0"/>
              <a:t> </a:t>
            </a:r>
            <a:r>
              <a:rPr lang="ru-RU" sz="1400" dirty="0" err="1" smtClean="0"/>
              <a:t>взаємозалежності</a:t>
            </a:r>
            <a:r>
              <a:rPr lang="ru-RU" sz="1400" dirty="0" smtClean="0"/>
              <a:t> в тому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</a:t>
            </a:r>
            <a:r>
              <a:rPr lang="ru-RU" sz="1400" dirty="0" err="1" smtClean="0"/>
              <a:t>іншому</a:t>
            </a:r>
            <a:r>
              <a:rPr lang="ru-RU" sz="1400" dirty="0" smtClean="0"/>
              <a:t> </a:t>
            </a:r>
            <a:r>
              <a:rPr lang="ru-RU" sz="1400" dirty="0" err="1" smtClean="0"/>
              <a:t>аспекті</a:t>
            </a:r>
            <a:r>
              <a:rPr lang="ru-RU" sz="1400" dirty="0" smtClean="0"/>
              <a:t>. </a:t>
            </a:r>
          </a:p>
          <a:p>
            <a:endParaRPr lang="ru-RU" sz="1400" dirty="0" smtClean="0"/>
          </a:p>
          <a:p>
            <a:r>
              <a:rPr lang="ru-RU" sz="1400" dirty="0" smtClean="0"/>
              <a:t>4. </a:t>
            </a:r>
            <a:r>
              <a:rPr lang="ru-RU" sz="1400" dirty="0" err="1" smtClean="0"/>
              <a:t>Економічна</a:t>
            </a:r>
            <a:r>
              <a:rPr lang="ru-RU" sz="1400" dirty="0" smtClean="0"/>
              <a:t> </a:t>
            </a:r>
            <a:r>
              <a:rPr lang="ru-RU" sz="1400" dirty="0" err="1" smtClean="0"/>
              <a:t>агресія</a:t>
            </a:r>
            <a:r>
              <a:rPr lang="ru-RU" sz="1400" dirty="0" smtClean="0"/>
              <a:t>, яка </a:t>
            </a:r>
            <a:r>
              <a:rPr lang="ru-RU" sz="1400" dirty="0" err="1" smtClean="0"/>
              <a:t>може</a:t>
            </a:r>
            <a:r>
              <a:rPr lang="ru-RU" sz="1400" dirty="0" smtClean="0"/>
              <a:t> </a:t>
            </a:r>
            <a:r>
              <a:rPr lang="ru-RU" sz="1400" dirty="0" err="1" smtClean="0"/>
              <a:t>набувати</a:t>
            </a:r>
            <a:r>
              <a:rPr lang="ru-RU" sz="1400" dirty="0" smtClean="0"/>
              <a:t> форм </a:t>
            </a:r>
            <a:r>
              <a:rPr lang="ru-RU" sz="1400" dirty="0" err="1" smtClean="0"/>
              <a:t>різних</a:t>
            </a:r>
            <a:r>
              <a:rPr lang="ru-RU" sz="1400" dirty="0" smtClean="0"/>
              <a:t> </a:t>
            </a:r>
            <a:r>
              <a:rPr lang="ru-RU" sz="1400" dirty="0" err="1" smtClean="0"/>
              <a:t>санкцій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проти</a:t>
            </a:r>
            <a:r>
              <a:rPr lang="ru-RU" sz="1400" dirty="0" smtClean="0"/>
              <a:t> </a:t>
            </a:r>
            <a:r>
              <a:rPr lang="ru-RU" sz="1400" dirty="0" err="1" smtClean="0"/>
              <a:t>недружньої</a:t>
            </a:r>
            <a:r>
              <a:rPr lang="ru-RU" sz="1400" dirty="0" smtClean="0"/>
              <a:t> </a:t>
            </a:r>
            <a:r>
              <a:rPr lang="ru-RU" sz="1400" dirty="0" err="1" smtClean="0"/>
              <a:t>країни</a:t>
            </a:r>
            <a:r>
              <a:rPr lang="ru-RU" sz="1400" dirty="0" smtClean="0"/>
              <a:t>, </a:t>
            </a:r>
            <a:r>
              <a:rPr lang="ru-RU" sz="1400" dirty="0" err="1" smtClean="0"/>
              <a:t>держави</a:t>
            </a:r>
            <a:r>
              <a:rPr lang="ru-RU" sz="1400" dirty="0" smtClean="0"/>
              <a:t>, до </a:t>
            </a:r>
            <a:r>
              <a:rPr lang="ru-RU" sz="1400" dirty="0" err="1" smtClean="0"/>
              <a:t>якої</a:t>
            </a:r>
            <a:r>
              <a:rPr lang="ru-RU" sz="1400" dirty="0" smtClean="0"/>
              <a:t> </a:t>
            </a:r>
            <a:r>
              <a:rPr lang="ru-RU" sz="1400" dirty="0" err="1" smtClean="0"/>
              <a:t>інші</a:t>
            </a:r>
            <a:r>
              <a:rPr lang="ru-RU" sz="1400" dirty="0" smtClean="0"/>
              <a:t> </a:t>
            </a:r>
            <a:r>
              <a:rPr lang="ru-RU" sz="1400" dirty="0" err="1" smtClean="0"/>
              <a:t>держави</a:t>
            </a:r>
            <a:r>
              <a:rPr lang="ru-RU" sz="1400" dirty="0" smtClean="0"/>
              <a:t> </a:t>
            </a:r>
            <a:r>
              <a:rPr lang="ru-RU" sz="1400" dirty="0" err="1" smtClean="0"/>
              <a:t>ставляться</a:t>
            </a:r>
            <a:r>
              <a:rPr lang="ru-RU" sz="1400" dirty="0" smtClean="0"/>
              <a:t> як до </a:t>
            </a:r>
            <a:r>
              <a:rPr lang="ru-RU" sz="1400" dirty="0" err="1" smtClean="0"/>
              <a:t>ізгоя</a:t>
            </a:r>
            <a:r>
              <a:rPr lang="ru-RU" sz="1400" dirty="0" smtClean="0"/>
              <a:t> в </a:t>
            </a:r>
            <a:r>
              <a:rPr lang="ru-RU" sz="1400" dirty="0" err="1" smtClean="0"/>
              <a:t>міжнародних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економічних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відносинах</a:t>
            </a:r>
            <a:r>
              <a:rPr lang="ru-RU" sz="1400" dirty="0" smtClean="0"/>
              <a:t> (Куба, </a:t>
            </a:r>
            <a:r>
              <a:rPr lang="ru-RU" sz="1400" dirty="0" err="1" smtClean="0"/>
              <a:t>Іран</a:t>
            </a:r>
            <a:r>
              <a:rPr lang="ru-RU" sz="1400" dirty="0" smtClean="0"/>
              <a:t>, </a:t>
            </a:r>
            <a:r>
              <a:rPr lang="ru-RU" sz="1400" dirty="0" err="1" smtClean="0"/>
              <a:t>Ірак</a:t>
            </a:r>
            <a:r>
              <a:rPr lang="ru-RU" sz="1400" dirty="0" smtClean="0"/>
              <a:t>); </a:t>
            </a:r>
            <a:r>
              <a:rPr lang="ru-RU" sz="1400" dirty="0" err="1" smtClean="0"/>
              <a:t>однією</a:t>
            </a:r>
            <a:r>
              <a:rPr lang="ru-RU" sz="1400" dirty="0" smtClean="0"/>
              <a:t> з «</a:t>
            </a:r>
            <a:r>
              <a:rPr lang="ru-RU" sz="1400" dirty="0" err="1" smtClean="0"/>
              <a:t>м’яких</a:t>
            </a:r>
            <a:r>
              <a:rPr lang="ru-RU" sz="1400" dirty="0" smtClean="0"/>
              <a:t>» форм </a:t>
            </a:r>
            <a:r>
              <a:rPr lang="ru-RU" sz="1400" dirty="0" err="1" smtClean="0"/>
              <a:t>цієї</a:t>
            </a:r>
            <a:r>
              <a:rPr lang="ru-RU" sz="1400" dirty="0" smtClean="0"/>
              <a:t> </a:t>
            </a:r>
            <a:r>
              <a:rPr lang="ru-RU" sz="1400" dirty="0" err="1" smtClean="0"/>
              <a:t>моделі</a:t>
            </a:r>
            <a:r>
              <a:rPr lang="ru-RU" sz="1400" dirty="0" smtClean="0"/>
              <a:t> </a:t>
            </a:r>
            <a:r>
              <a:rPr lang="ru-RU" sz="1400" dirty="0" err="1" smtClean="0"/>
              <a:t>політики</a:t>
            </a:r>
            <a:r>
              <a:rPr lang="ru-RU" sz="1400" dirty="0" smtClean="0"/>
              <a:t> </a:t>
            </a:r>
            <a:r>
              <a:rPr lang="ru-RU" sz="1400" dirty="0" err="1" smtClean="0"/>
              <a:t>можна</a:t>
            </a:r>
            <a:r>
              <a:rPr lang="ru-RU" sz="1400" dirty="0" smtClean="0"/>
              <a:t> </a:t>
            </a:r>
            <a:r>
              <a:rPr lang="ru-RU" sz="1400" dirty="0" err="1" smtClean="0"/>
              <a:t>вважати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антидемпінг</a:t>
            </a:r>
            <a:r>
              <a:rPr lang="ru-RU" sz="1400" dirty="0" smtClean="0"/>
              <a:t>, </a:t>
            </a:r>
            <a:r>
              <a:rPr lang="ru-RU" sz="1400" dirty="0" err="1" smtClean="0"/>
              <a:t>від</a:t>
            </a:r>
            <a:r>
              <a:rPr lang="ru-RU" sz="1400" dirty="0" smtClean="0"/>
              <a:t> </a:t>
            </a:r>
            <a:r>
              <a:rPr lang="ru-RU" sz="1400" dirty="0" err="1" smtClean="0"/>
              <a:t>якого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потерпають</a:t>
            </a:r>
            <a:r>
              <a:rPr lang="ru-RU" sz="1400" dirty="0" smtClean="0"/>
              <a:t> і </a:t>
            </a:r>
            <a:r>
              <a:rPr lang="ru-RU" sz="1400" dirty="0" err="1" smtClean="0"/>
              <a:t>українські</a:t>
            </a:r>
            <a:r>
              <a:rPr lang="ru-RU" sz="1400" dirty="0" smtClean="0"/>
              <a:t> </a:t>
            </a:r>
            <a:r>
              <a:rPr lang="ru-RU" sz="1400" dirty="0" err="1" smtClean="0"/>
              <a:t>виробники</a:t>
            </a:r>
            <a:r>
              <a:rPr lang="ru-RU" sz="1400" dirty="0" smtClean="0"/>
              <a:t>, </a:t>
            </a:r>
            <a:r>
              <a:rPr lang="ru-RU" sz="1400" dirty="0" err="1" smtClean="0"/>
              <a:t>причому</a:t>
            </a:r>
            <a:r>
              <a:rPr lang="ru-RU" sz="1400" dirty="0" smtClean="0"/>
              <a:t> в </a:t>
            </a:r>
            <a:r>
              <a:rPr lang="ru-RU" sz="1400" dirty="0" err="1" smtClean="0"/>
              <a:t>даному</a:t>
            </a:r>
            <a:r>
              <a:rPr lang="ru-RU" sz="1400" dirty="0" smtClean="0"/>
              <a:t> </a:t>
            </a:r>
            <a:r>
              <a:rPr lang="ru-RU" sz="1400" dirty="0" err="1" smtClean="0"/>
              <a:t>разі</a:t>
            </a:r>
            <a:r>
              <a:rPr lang="ru-RU" sz="1400" dirty="0" smtClean="0"/>
              <a:t> </a:t>
            </a:r>
            <a:r>
              <a:rPr lang="ru-RU" sz="1400" dirty="0" err="1" smtClean="0"/>
              <a:t>йдеться</a:t>
            </a:r>
            <a:r>
              <a:rPr lang="ru-RU" sz="1400" dirty="0" smtClean="0"/>
              <a:t> про </a:t>
            </a:r>
            <a:r>
              <a:rPr lang="ru-RU" sz="1400" dirty="0" err="1" smtClean="0"/>
              <a:t>економічно</a:t>
            </a:r>
            <a:r>
              <a:rPr lang="ru-RU" sz="1400" dirty="0" smtClean="0"/>
              <a:t> </a:t>
            </a:r>
            <a:r>
              <a:rPr lang="ru-RU" sz="1400" dirty="0" err="1" smtClean="0"/>
              <a:t>необґрунтовані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форми</a:t>
            </a:r>
            <a:r>
              <a:rPr lang="ru-RU" sz="1400" dirty="0"/>
              <a:t>.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5. </a:t>
            </a:r>
            <a:r>
              <a:rPr lang="ru-RU" sz="1400" dirty="0" err="1" smtClean="0"/>
              <a:t>Конструктивні</a:t>
            </a:r>
            <a:r>
              <a:rPr lang="ru-RU" sz="1400" dirty="0" smtClean="0"/>
              <a:t> заходи </a:t>
            </a:r>
            <a:r>
              <a:rPr lang="ru-RU" sz="1400" dirty="0" err="1" smtClean="0"/>
              <a:t>щодо</a:t>
            </a:r>
            <a:r>
              <a:rPr lang="ru-RU" sz="1400" dirty="0" smtClean="0"/>
              <a:t> </a:t>
            </a:r>
            <a:r>
              <a:rPr lang="ru-RU" sz="1400" dirty="0" err="1" smtClean="0"/>
              <a:t>узгодження</a:t>
            </a:r>
            <a:r>
              <a:rPr lang="ru-RU" sz="1400" dirty="0" smtClean="0"/>
              <a:t> систем </a:t>
            </a:r>
            <a:r>
              <a:rPr lang="ru-RU" sz="1400" dirty="0" err="1" smtClean="0"/>
              <a:t>регулювання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міжнародних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економічних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відносин</a:t>
            </a:r>
            <a:r>
              <a:rPr lang="ru-RU" sz="1400" dirty="0" smtClean="0"/>
              <a:t> (</a:t>
            </a:r>
            <a:r>
              <a:rPr lang="ru-RU" sz="1400" dirty="0" err="1" smtClean="0"/>
              <a:t>наприклад</a:t>
            </a:r>
            <a:r>
              <a:rPr lang="ru-RU" sz="1400" dirty="0" smtClean="0"/>
              <a:t>, </a:t>
            </a:r>
            <a:r>
              <a:rPr lang="ru-RU" sz="1400" dirty="0" err="1" smtClean="0"/>
              <a:t>уникнення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подвійного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оподаткування</a:t>
            </a:r>
            <a:r>
              <a:rPr lang="ru-RU" sz="1400" dirty="0" smtClean="0"/>
              <a:t>), </a:t>
            </a:r>
            <a:r>
              <a:rPr lang="ru-RU" sz="1400" dirty="0" err="1" smtClean="0"/>
              <a:t>взагалі</a:t>
            </a:r>
            <a:r>
              <a:rPr lang="ru-RU" sz="1400" dirty="0" smtClean="0"/>
              <a:t> </a:t>
            </a:r>
            <a:r>
              <a:rPr lang="ru-RU" sz="1400" dirty="0" err="1" smtClean="0"/>
              <a:t>розв’язання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технічних</a:t>
            </a:r>
            <a:r>
              <a:rPr lang="ru-RU" sz="1400" dirty="0" smtClean="0"/>
              <a:t> проблем </a:t>
            </a:r>
            <a:r>
              <a:rPr lang="ru-RU" sz="1400" dirty="0" err="1" smtClean="0"/>
              <a:t>міжнародної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торгівлі</a:t>
            </a:r>
            <a:r>
              <a:rPr lang="ru-RU" sz="1400" dirty="0" smtClean="0"/>
              <a:t> та </a:t>
            </a:r>
            <a:r>
              <a:rPr lang="ru-RU" sz="1400" dirty="0" err="1" smtClean="0"/>
              <a:t>інших</a:t>
            </a:r>
            <a:r>
              <a:rPr lang="ru-RU" sz="1400" dirty="0" smtClean="0"/>
              <a:t> форм </a:t>
            </a:r>
            <a:r>
              <a:rPr lang="ru-RU" sz="1400" dirty="0" err="1" smtClean="0"/>
              <a:t>співробітництва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87229" y="1916832"/>
            <a:ext cx="39940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1. </a:t>
            </a:r>
            <a:r>
              <a:rPr lang="ru-RU" sz="1400" dirty="0" err="1" smtClean="0"/>
              <a:t>Пасивна</a:t>
            </a:r>
            <a:r>
              <a:rPr lang="ru-RU" sz="1400" dirty="0" smtClean="0"/>
              <a:t> </a:t>
            </a:r>
            <a:r>
              <a:rPr lang="ru-RU" sz="1400" dirty="0" err="1"/>
              <a:t>відповідь</a:t>
            </a:r>
            <a:r>
              <a:rPr lang="ru-RU" sz="1400" dirty="0"/>
              <a:t> на </a:t>
            </a:r>
            <a:r>
              <a:rPr lang="ru-RU" sz="1400" dirty="0" err="1"/>
              <a:t>зростаючу</a:t>
            </a:r>
            <a:r>
              <a:rPr lang="ru-RU" sz="1400" dirty="0"/>
              <a:t> </a:t>
            </a:r>
            <a:r>
              <a:rPr lang="ru-RU" sz="1400" dirty="0" err="1"/>
              <a:t>економічну</a:t>
            </a:r>
            <a:r>
              <a:rPr lang="ru-RU" sz="1400" dirty="0"/>
              <a:t> </a:t>
            </a:r>
            <a:r>
              <a:rPr lang="ru-RU" sz="1400" dirty="0" err="1"/>
              <a:t>взаємну</a:t>
            </a:r>
            <a:r>
              <a:rPr lang="ru-RU" sz="1400" dirty="0"/>
              <a:t> </a:t>
            </a:r>
            <a:r>
              <a:rPr lang="ru-RU" sz="1400" dirty="0" err="1"/>
              <a:t>залежність</a:t>
            </a:r>
            <a:r>
              <a:rPr lang="ru-RU" sz="1400" dirty="0"/>
              <a:t> — </a:t>
            </a:r>
            <a:r>
              <a:rPr lang="ru-RU" sz="1400" dirty="0" err="1"/>
              <a:t>погодження</a:t>
            </a:r>
            <a:r>
              <a:rPr lang="ru-RU" sz="1400" dirty="0"/>
              <a:t> на </a:t>
            </a:r>
            <a:r>
              <a:rPr lang="ru-RU" sz="1400" dirty="0" err="1"/>
              <a:t>часткову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повну</a:t>
            </a:r>
            <a:r>
              <a:rPr lang="ru-RU" sz="1400" dirty="0"/>
              <a:t> </a:t>
            </a:r>
            <a:r>
              <a:rPr lang="ru-RU" sz="1400" dirty="0" err="1"/>
              <a:t>втрату</a:t>
            </a:r>
            <a:r>
              <a:rPr lang="ru-RU" sz="1400" dirty="0"/>
              <a:t> </a:t>
            </a:r>
            <a:r>
              <a:rPr lang="ru-RU" sz="1400" dirty="0" err="1"/>
              <a:t>суверенітету</a:t>
            </a:r>
            <a:r>
              <a:rPr lang="ru-RU" sz="1400" dirty="0"/>
              <a:t> на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. </a:t>
            </a:r>
          </a:p>
          <a:p>
            <a:pPr algn="just"/>
            <a:endParaRPr lang="ru-RU" sz="1400" dirty="0" smtClean="0"/>
          </a:p>
          <a:p>
            <a:pPr algn="just"/>
            <a:r>
              <a:rPr lang="ru-RU" sz="1400" dirty="0" smtClean="0"/>
              <a:t>2. «</a:t>
            </a:r>
            <a:r>
              <a:rPr lang="ru-RU" sz="1400" dirty="0" err="1" smtClean="0"/>
              <a:t>Експлуатаційний</a:t>
            </a:r>
            <a:r>
              <a:rPr lang="ru-RU" sz="1400" dirty="0"/>
              <a:t>» </a:t>
            </a:r>
            <a:r>
              <a:rPr lang="ru-RU" sz="1400" dirty="0" err="1"/>
              <a:t>підхід</a:t>
            </a:r>
            <a:r>
              <a:rPr lang="ru-RU" sz="1400" dirty="0"/>
              <a:t>, </a:t>
            </a:r>
            <a:r>
              <a:rPr lang="ru-RU" sz="1400" dirty="0" err="1"/>
              <a:t>сутністю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є </a:t>
            </a:r>
            <a:r>
              <a:rPr lang="ru-RU" sz="1400" dirty="0" err="1"/>
              <a:t>форсування</a:t>
            </a:r>
            <a:r>
              <a:rPr lang="ru-RU" sz="1400" dirty="0"/>
              <a:t> </a:t>
            </a:r>
            <a:r>
              <a:rPr lang="ru-RU" sz="1400" dirty="0" err="1"/>
              <a:t>окремими</a:t>
            </a:r>
            <a:r>
              <a:rPr lang="ru-RU" sz="1400" dirty="0"/>
              <a:t> </a:t>
            </a:r>
            <a:r>
              <a:rPr lang="ru-RU" sz="1400" dirty="0" err="1"/>
              <a:t>країнами</a:t>
            </a:r>
            <a:r>
              <a:rPr lang="ru-RU" sz="1400" dirty="0"/>
              <a:t> </a:t>
            </a:r>
            <a:r>
              <a:rPr lang="ru-RU" sz="1400" dirty="0" err="1"/>
              <a:t>лібералізації</a:t>
            </a:r>
            <a:r>
              <a:rPr lang="ru-RU" sz="1400" dirty="0"/>
              <a:t> </a:t>
            </a:r>
            <a:r>
              <a:rPr lang="ru-RU" sz="1400" dirty="0" err="1"/>
              <a:t>міжнародних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15757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88640"/>
            <a:ext cx="5288375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3. </a:t>
            </a:r>
            <a:r>
              <a:rPr lang="ru-RU" sz="2000" dirty="0" err="1"/>
              <a:t>Напрями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конкурентоспроможності</a:t>
            </a:r>
            <a:r>
              <a:rPr lang="ru-RU" sz="2000" dirty="0"/>
              <a:t> </a:t>
            </a:r>
            <a:r>
              <a:rPr lang="ru-RU" sz="2000" dirty="0" err="1"/>
              <a:t>української</a:t>
            </a:r>
            <a:r>
              <a:rPr lang="ru-RU" sz="2000" dirty="0"/>
              <a:t> </a:t>
            </a:r>
            <a:r>
              <a:rPr lang="ru-RU" sz="2000" dirty="0" err="1"/>
              <a:t>економіки</a:t>
            </a:r>
            <a:r>
              <a:rPr lang="ru-RU" sz="2000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3096344" cy="3043303"/>
          </a:xfrm>
        </p:spPr>
      </p:pic>
      <p:sp>
        <p:nvSpPr>
          <p:cNvPr id="3" name="Прямоугольник 2"/>
          <p:cNvSpPr/>
          <p:nvPr/>
        </p:nvSpPr>
        <p:spPr>
          <a:xfrm>
            <a:off x="3819376" y="1988840"/>
            <a:ext cx="50731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Одним </a:t>
            </a:r>
            <a:r>
              <a:rPr lang="ru-RU" sz="2000" dirty="0" err="1"/>
              <a:t>із</a:t>
            </a:r>
            <a:r>
              <a:rPr lang="ru-RU" sz="2000" dirty="0"/>
              <a:t> </a:t>
            </a:r>
            <a:r>
              <a:rPr lang="ru-RU" sz="2000" dirty="0" err="1"/>
              <a:t>напрямів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конкурентоспроможності</a:t>
            </a:r>
            <a:r>
              <a:rPr lang="ru-RU" sz="2000" dirty="0"/>
              <a:t> </a:t>
            </a:r>
            <a:r>
              <a:rPr lang="ru-RU" sz="2000" dirty="0" err="1"/>
              <a:t>економіки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є </a:t>
            </a:r>
            <a:r>
              <a:rPr lang="ru-RU" sz="2000" dirty="0" err="1"/>
              <a:t>посилення</a:t>
            </a:r>
            <a:r>
              <a:rPr lang="ru-RU" sz="2000" dirty="0"/>
              <a:t> </a:t>
            </a:r>
            <a:r>
              <a:rPr lang="ru-RU" sz="2000" dirty="0" err="1"/>
              <a:t>факторів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забезпечують</a:t>
            </a:r>
            <a:r>
              <a:rPr lang="ru-RU" sz="2000" dirty="0"/>
              <a:t> </a:t>
            </a:r>
            <a:r>
              <a:rPr lang="ru-RU" sz="2000" dirty="0" err="1"/>
              <a:t>пряме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ефективності</a:t>
            </a:r>
            <a:r>
              <a:rPr lang="ru-RU" sz="2000" dirty="0"/>
              <a:t> </a:t>
            </a:r>
            <a:r>
              <a:rPr lang="ru-RU" sz="2000" dirty="0" err="1"/>
              <a:t>виробництва</a:t>
            </a:r>
            <a:r>
              <a:rPr lang="ru-RU" sz="2000" dirty="0"/>
              <a:t> і </a:t>
            </a:r>
            <a:r>
              <a:rPr lang="ru-RU" sz="2000" dirty="0" err="1"/>
              <a:t>перехід</a:t>
            </a:r>
            <a:r>
              <a:rPr lang="ru-RU" sz="2000" dirty="0"/>
              <a:t> до </a:t>
            </a:r>
            <a:r>
              <a:rPr lang="ru-RU" sz="2000" dirty="0" err="1"/>
              <a:t>інновативного</a:t>
            </a:r>
            <a:r>
              <a:rPr lang="ru-RU" sz="2000" dirty="0"/>
              <a:t> та </a:t>
            </a:r>
            <a:r>
              <a:rPr lang="ru-RU" sz="2000" dirty="0" err="1"/>
              <a:t>сталого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. </a:t>
            </a:r>
            <a:r>
              <a:rPr lang="ru-RU" sz="2000" dirty="0" err="1"/>
              <a:t>Виходячи</a:t>
            </a:r>
            <a:r>
              <a:rPr lang="ru-RU" sz="2000" dirty="0"/>
              <a:t> з </a:t>
            </a:r>
            <a:r>
              <a:rPr lang="ru-RU" sz="2000" dirty="0" err="1"/>
              <a:t>цього</a:t>
            </a:r>
            <a:r>
              <a:rPr lang="ru-RU" sz="2000" dirty="0"/>
              <a:t> у </a:t>
            </a:r>
            <a:r>
              <a:rPr lang="ru-RU" sz="2000" dirty="0" err="1"/>
              <a:t>концепції</a:t>
            </a:r>
            <a:r>
              <a:rPr lang="ru-RU" sz="2000" dirty="0"/>
              <a:t> </a:t>
            </a:r>
            <a:r>
              <a:rPr lang="ru-RU" sz="2000" dirty="0" err="1"/>
              <a:t>Державної</a:t>
            </a:r>
            <a:r>
              <a:rPr lang="ru-RU" sz="2000" dirty="0"/>
              <a:t> </a:t>
            </a:r>
            <a:r>
              <a:rPr lang="ru-RU" sz="2000" dirty="0" err="1"/>
              <a:t>програми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конкурентоспроможності</a:t>
            </a:r>
            <a:r>
              <a:rPr lang="ru-RU" sz="2000" dirty="0"/>
              <a:t> </a:t>
            </a:r>
            <a:r>
              <a:rPr lang="ru-RU" sz="2000" dirty="0" err="1"/>
              <a:t>національної</a:t>
            </a:r>
            <a:r>
              <a:rPr lang="ru-RU" sz="2000" dirty="0"/>
              <a:t> </a:t>
            </a:r>
            <a:r>
              <a:rPr lang="ru-RU" sz="2000" dirty="0" err="1"/>
              <a:t>економіки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</a:t>
            </a:r>
            <a:r>
              <a:rPr lang="ru-RU" sz="2000" dirty="0" err="1"/>
              <a:t>пропонується</a:t>
            </a:r>
            <a:r>
              <a:rPr lang="ru-RU" sz="2000" dirty="0"/>
              <a:t> </a:t>
            </a:r>
            <a:r>
              <a:rPr lang="ru-RU" sz="2000" dirty="0" err="1"/>
              <a:t>дев’ять</a:t>
            </a:r>
            <a:r>
              <a:rPr lang="ru-RU" sz="2000" dirty="0"/>
              <a:t> </a:t>
            </a:r>
            <a:r>
              <a:rPr lang="ru-RU" sz="2000" dirty="0" err="1"/>
              <a:t>основних</a:t>
            </a:r>
            <a:r>
              <a:rPr lang="ru-RU" sz="2000" dirty="0"/>
              <a:t> </a:t>
            </a:r>
            <a:r>
              <a:rPr lang="ru-RU" sz="2000" dirty="0" err="1"/>
              <a:t>складових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конкурентоспроможності</a:t>
            </a:r>
            <a:r>
              <a:rPr lang="ru-RU" sz="2000" dirty="0"/>
              <a:t> </a:t>
            </a:r>
            <a:r>
              <a:rPr lang="ru-RU" sz="2000" dirty="0" err="1"/>
              <a:t>економіки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, </a:t>
            </a:r>
            <a:r>
              <a:rPr lang="ru-RU" sz="2000" dirty="0" err="1"/>
              <a:t>згрупованих</a:t>
            </a:r>
            <a:r>
              <a:rPr lang="ru-RU" sz="2000" dirty="0"/>
              <a:t> у три </a:t>
            </a:r>
            <a:r>
              <a:rPr lang="ru-RU" sz="2000" dirty="0" err="1"/>
              <a:t>факторні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8070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6552728"/>
          </a:xfrm>
        </p:spPr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dirty="0" err="1"/>
              <a:t>Група</a:t>
            </a:r>
            <a:r>
              <a:rPr lang="ru-RU" dirty="0"/>
              <a:t> 1. </a:t>
            </a:r>
            <a:r>
              <a:rPr lang="ru-RU" dirty="0" err="1"/>
              <a:t>Фундаментальні</a:t>
            </a:r>
            <a:r>
              <a:rPr lang="ru-RU" dirty="0"/>
              <a:t>: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макроекономічної</a:t>
            </a:r>
            <a:r>
              <a:rPr lang="ru-RU" dirty="0"/>
              <a:t> </a:t>
            </a:r>
            <a:r>
              <a:rPr lang="ru-RU" dirty="0" err="1"/>
              <a:t>стабільності</a:t>
            </a:r>
            <a:r>
              <a:rPr lang="ru-RU" dirty="0"/>
              <a:t>;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державного </a:t>
            </a:r>
            <a:r>
              <a:rPr lang="ru-RU" dirty="0" err="1"/>
              <a:t>управління</a:t>
            </a:r>
            <a:r>
              <a:rPr lang="ru-RU" dirty="0"/>
              <a:t> (</a:t>
            </a:r>
            <a:r>
              <a:rPr lang="ru-RU" dirty="0" err="1"/>
              <a:t>колективних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);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людського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та </a:t>
            </a:r>
            <a:r>
              <a:rPr lang="ru-RU" dirty="0" err="1"/>
              <a:t>покращання</a:t>
            </a:r>
            <a:r>
              <a:rPr lang="ru-RU" dirty="0"/>
              <a:t> </a:t>
            </a:r>
            <a:r>
              <a:rPr lang="ru-RU" dirty="0" err="1"/>
              <a:t>якісного</a:t>
            </a:r>
            <a:r>
              <a:rPr lang="ru-RU" dirty="0"/>
              <a:t> складу </a:t>
            </a:r>
            <a:r>
              <a:rPr lang="ru-RU" dirty="0" err="1"/>
              <a:t>трудових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;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інфраструктури</a:t>
            </a:r>
            <a:r>
              <a:rPr lang="ru-RU" dirty="0"/>
              <a:t> (</a:t>
            </a:r>
            <a:r>
              <a:rPr lang="ru-RU" dirty="0" err="1"/>
              <a:t>нарощування</a:t>
            </a:r>
            <a:r>
              <a:rPr lang="ru-RU" dirty="0"/>
              <a:t> транзитного </a:t>
            </a:r>
            <a:r>
              <a:rPr lang="ru-RU" dirty="0" err="1"/>
              <a:t>потенціалу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; </a:t>
            </a:r>
            <a:r>
              <a:rPr lang="ru-RU" dirty="0" err="1"/>
              <a:t>модернізація</a:t>
            </a:r>
            <a:r>
              <a:rPr lang="ru-RU" dirty="0"/>
              <a:t> та </a:t>
            </a:r>
            <a:r>
              <a:rPr lang="ru-RU" dirty="0" err="1"/>
              <a:t>оновлення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 і </a:t>
            </a:r>
            <a:r>
              <a:rPr lang="ru-RU" dirty="0" err="1"/>
              <a:t>рухомого</a:t>
            </a:r>
            <a:r>
              <a:rPr lang="ru-RU" dirty="0"/>
              <a:t> складу </a:t>
            </a:r>
            <a:r>
              <a:rPr lang="ru-RU" dirty="0" err="1"/>
              <a:t>авіаційного</a:t>
            </a:r>
            <a:r>
              <a:rPr lang="ru-RU" dirty="0"/>
              <a:t>, </a:t>
            </a:r>
            <a:r>
              <a:rPr lang="ru-RU" dirty="0" err="1"/>
              <a:t>автомобільного</a:t>
            </a:r>
            <a:r>
              <a:rPr lang="ru-RU" dirty="0"/>
              <a:t>, </a:t>
            </a:r>
            <a:r>
              <a:rPr lang="ru-RU" dirty="0" err="1"/>
              <a:t>залізничного</a:t>
            </a:r>
            <a:r>
              <a:rPr lang="ru-RU" dirty="0"/>
              <a:t>, </a:t>
            </a:r>
            <a:r>
              <a:rPr lang="ru-RU" dirty="0" err="1"/>
              <a:t>морського</a:t>
            </a:r>
            <a:r>
              <a:rPr lang="ru-RU" dirty="0"/>
              <a:t> та </a:t>
            </a:r>
            <a:r>
              <a:rPr lang="ru-RU" dirty="0" err="1"/>
              <a:t>річкового</a:t>
            </a:r>
            <a:r>
              <a:rPr lang="ru-RU" dirty="0"/>
              <a:t> транспорту,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інформаційно-комунікаційних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).</a:t>
            </a:r>
          </a:p>
          <a:p>
            <a:pPr marL="45720" indent="0" algn="just">
              <a:buNone/>
            </a:pPr>
            <a:r>
              <a:rPr lang="ru-RU" dirty="0"/>
              <a:t>•	</a:t>
            </a:r>
            <a:r>
              <a:rPr lang="ru-RU" dirty="0" err="1"/>
              <a:t>Група</a:t>
            </a:r>
            <a:r>
              <a:rPr lang="ru-RU" dirty="0"/>
              <a:t> 2.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: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підприємництва</a:t>
            </a:r>
            <a:r>
              <a:rPr lang="ru-RU" dirty="0"/>
              <a:t>;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;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технологічного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та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; </a:t>
            </a:r>
            <a:r>
              <a:rPr lang="ru-RU" dirty="0" err="1"/>
              <a:t>паливно-енергетичних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(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форм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 –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створенням</a:t>
            </a:r>
            <a:r>
              <a:rPr lang="ru-RU" dirty="0"/>
              <a:t> </a:t>
            </a:r>
            <a:r>
              <a:rPr lang="ru-RU" dirty="0" err="1"/>
              <a:t>численних</a:t>
            </a:r>
            <a:r>
              <a:rPr lang="ru-RU" dirty="0"/>
              <a:t> </a:t>
            </a:r>
            <a:r>
              <a:rPr lang="ru-RU" dirty="0" err="1"/>
              <a:t>інноваційних</a:t>
            </a:r>
            <a:r>
              <a:rPr lang="ru-RU" dirty="0"/>
              <a:t> та </a:t>
            </a:r>
            <a:r>
              <a:rPr lang="ru-RU" dirty="0" err="1"/>
              <a:t>екоінноваційних</a:t>
            </a:r>
            <a:r>
              <a:rPr lang="ru-RU" dirty="0"/>
              <a:t> </a:t>
            </a:r>
            <a:r>
              <a:rPr lang="ru-RU" dirty="0" err="1"/>
              <a:t>кластерів</a:t>
            </a:r>
            <a:r>
              <a:rPr lang="ru-RU" dirty="0"/>
              <a:t>;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експортного</a:t>
            </a:r>
            <a:r>
              <a:rPr lang="ru-RU" dirty="0"/>
              <a:t> </a:t>
            </a:r>
            <a:r>
              <a:rPr lang="ru-RU" dirty="0" err="1"/>
              <a:t>потенціалу</a:t>
            </a:r>
            <a:r>
              <a:rPr lang="ru-RU" dirty="0"/>
              <a:t> та </a:t>
            </a:r>
            <a:r>
              <a:rPr lang="ru-RU" dirty="0" err="1"/>
              <a:t>імпортозаміщення</a:t>
            </a:r>
            <a:r>
              <a:rPr lang="ru-RU" dirty="0"/>
              <a:t>, </a:t>
            </a:r>
            <a:r>
              <a:rPr lang="ru-RU" dirty="0" err="1"/>
              <a:t>запровадження</a:t>
            </a:r>
            <a:r>
              <a:rPr lang="ru-RU" dirty="0"/>
              <a:t> </a:t>
            </a:r>
            <a:r>
              <a:rPr lang="ru-RU" dirty="0" err="1"/>
              <a:t>європейських</a:t>
            </a:r>
            <a:r>
              <a:rPr lang="ru-RU" dirty="0"/>
              <a:t> </a:t>
            </a:r>
            <a:r>
              <a:rPr lang="ru-RU" dirty="0" err="1"/>
              <a:t>принципів</a:t>
            </a:r>
            <a:r>
              <a:rPr lang="ru-RU" dirty="0"/>
              <a:t> державного </a:t>
            </a:r>
            <a:r>
              <a:rPr lang="ru-RU" dirty="0" err="1"/>
              <a:t>ринкового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додержанням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та </a:t>
            </a:r>
            <a:r>
              <a:rPr lang="ru-RU" dirty="0" err="1"/>
              <a:t>послуг</a:t>
            </a:r>
            <a:r>
              <a:rPr lang="ru-RU" dirty="0"/>
              <a:t>).</a:t>
            </a:r>
          </a:p>
          <a:p>
            <a:pPr marL="45720" indent="0" algn="just">
              <a:buNone/>
            </a:pPr>
            <a:r>
              <a:rPr lang="ru-RU" dirty="0"/>
              <a:t>•	</a:t>
            </a:r>
            <a:r>
              <a:rPr lang="ru-RU" dirty="0" err="1"/>
              <a:t>Група</a:t>
            </a:r>
            <a:r>
              <a:rPr lang="ru-RU" dirty="0"/>
              <a:t> 3.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інновативності</a:t>
            </a:r>
            <a:r>
              <a:rPr lang="ru-RU" dirty="0"/>
              <a:t> та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сталого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: </a:t>
            </a:r>
            <a:r>
              <a:rPr lang="ru-RU" dirty="0" err="1"/>
              <a:t>стабілізація</a:t>
            </a:r>
            <a:r>
              <a:rPr lang="ru-RU" dirty="0"/>
              <a:t> і </a:t>
            </a:r>
            <a:r>
              <a:rPr lang="ru-RU" dirty="0" err="1"/>
              <a:t>поліпшення</a:t>
            </a:r>
            <a:r>
              <a:rPr lang="ru-RU" dirty="0"/>
              <a:t> </a:t>
            </a:r>
            <a:r>
              <a:rPr lang="ru-RU" dirty="0" err="1"/>
              <a:t>екологічного</a:t>
            </a:r>
            <a:r>
              <a:rPr lang="ru-RU" dirty="0"/>
              <a:t> стану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з метою переходу до </a:t>
            </a:r>
            <a:r>
              <a:rPr lang="ru-RU" dirty="0" err="1"/>
              <a:t>сталого</a:t>
            </a:r>
            <a:r>
              <a:rPr lang="ru-RU" dirty="0"/>
              <a:t> (</a:t>
            </a:r>
            <a:r>
              <a:rPr lang="ru-RU" dirty="0" err="1"/>
              <a:t>екологічно</a:t>
            </a:r>
            <a:r>
              <a:rPr lang="ru-RU" dirty="0"/>
              <a:t> </a:t>
            </a:r>
            <a:r>
              <a:rPr lang="ru-RU" dirty="0" err="1"/>
              <a:t>збалансованого</a:t>
            </a:r>
            <a:r>
              <a:rPr lang="ru-RU" dirty="0"/>
              <a:t>) </a:t>
            </a:r>
            <a:r>
              <a:rPr lang="ru-RU" dirty="0" err="1"/>
              <a:t>розвитку</a:t>
            </a:r>
            <a:r>
              <a:rPr lang="ru-RU" dirty="0"/>
              <a:t>,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екологічно</a:t>
            </a:r>
            <a:r>
              <a:rPr lang="ru-RU" dirty="0"/>
              <a:t> </a:t>
            </a:r>
            <a:r>
              <a:rPr lang="ru-RU" dirty="0" err="1"/>
              <a:t>збалансованої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природокористування</a:t>
            </a:r>
            <a:r>
              <a:rPr lang="ru-RU" dirty="0"/>
              <a:t>;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інноваційної</a:t>
            </a:r>
            <a:r>
              <a:rPr lang="ru-RU" dirty="0"/>
              <a:t> </a:t>
            </a:r>
            <a:r>
              <a:rPr lang="ru-RU" dirty="0" err="1"/>
              <a:t>складової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.</a:t>
            </a:r>
          </a:p>
          <a:p>
            <a:pPr marL="45720" indent="0" algn="just">
              <a:buNone/>
            </a:pPr>
            <a:r>
              <a:rPr lang="ru-RU" dirty="0"/>
              <a:t>Таким чином,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конкурентоспроможності</a:t>
            </a:r>
            <a:r>
              <a:rPr lang="ru-RU" dirty="0"/>
              <a:t>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насамперед</a:t>
            </a:r>
            <a:r>
              <a:rPr lang="ru-RU" dirty="0"/>
              <a:t> </a:t>
            </a:r>
            <a:r>
              <a:rPr lang="ru-RU" dirty="0" err="1"/>
              <a:t>активізації</a:t>
            </a:r>
            <a:r>
              <a:rPr lang="ru-RU" dirty="0"/>
              <a:t> </a:t>
            </a:r>
            <a:r>
              <a:rPr lang="ru-RU" dirty="0" err="1"/>
              <a:t>економічної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 </a:t>
            </a:r>
            <a:r>
              <a:rPr lang="ru-RU" dirty="0" err="1"/>
              <a:t>Тільки</a:t>
            </a:r>
            <a:r>
              <a:rPr lang="ru-RU" dirty="0"/>
              <a:t> на </a:t>
            </a:r>
            <a:r>
              <a:rPr lang="ru-RU" dirty="0" err="1"/>
              <a:t>цьому</a:t>
            </a:r>
            <a:r>
              <a:rPr lang="ru-RU" dirty="0"/>
              <a:t> шляху </a:t>
            </a:r>
            <a:r>
              <a:rPr lang="ru-RU" dirty="0" err="1"/>
              <a:t>Україна</a:t>
            </a:r>
            <a:r>
              <a:rPr lang="ru-RU" dirty="0"/>
              <a:t> </a:t>
            </a:r>
            <a:r>
              <a:rPr lang="ru-RU" dirty="0" err="1"/>
              <a:t>зможе</a:t>
            </a:r>
            <a:r>
              <a:rPr lang="ru-RU" dirty="0"/>
              <a:t> на </a:t>
            </a:r>
            <a:r>
              <a:rPr lang="ru-RU" dirty="0" err="1"/>
              <a:t>гідних</a:t>
            </a:r>
            <a:r>
              <a:rPr lang="ru-RU" dirty="0"/>
              <a:t> засадах </a:t>
            </a:r>
            <a:r>
              <a:rPr lang="ru-RU" dirty="0" err="1"/>
              <a:t>інтегруватися</a:t>
            </a:r>
            <a:r>
              <a:rPr lang="ru-RU" dirty="0"/>
              <a:t> у </a:t>
            </a:r>
            <a:r>
              <a:rPr lang="ru-RU" dirty="0" err="1"/>
              <a:t>світове</a:t>
            </a:r>
            <a:r>
              <a:rPr lang="ru-RU" dirty="0"/>
              <a:t> </a:t>
            </a:r>
            <a:r>
              <a:rPr lang="ru-RU" dirty="0" err="1"/>
              <a:t>співтовариство</a:t>
            </a:r>
            <a:r>
              <a:rPr lang="ru-RU" dirty="0"/>
              <a:t>, </a:t>
            </a:r>
            <a:r>
              <a:rPr lang="ru-RU" dirty="0" err="1"/>
              <a:t>забезпечити</a:t>
            </a:r>
            <a:r>
              <a:rPr lang="ru-RU" dirty="0"/>
              <a:t> </a:t>
            </a:r>
            <a:r>
              <a:rPr lang="ru-RU" dirty="0" err="1"/>
              <a:t>необхідний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економічної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та </a:t>
            </a:r>
            <a:r>
              <a:rPr lang="ru-RU" dirty="0" err="1"/>
              <a:t>добробуту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</a:t>
            </a:r>
          </a:p>
          <a:p>
            <a:pPr marL="4572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59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16632"/>
            <a:ext cx="5576407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4. </a:t>
            </a:r>
            <a:r>
              <a:rPr lang="ru-RU" sz="2000" dirty="0" err="1"/>
              <a:t>Традиційні</a:t>
            </a:r>
            <a:r>
              <a:rPr lang="ru-RU" sz="2000" dirty="0"/>
              <a:t> </a:t>
            </a:r>
            <a:r>
              <a:rPr lang="ru-RU" sz="2000" dirty="0" err="1"/>
              <a:t>засоби</a:t>
            </a:r>
            <a:r>
              <a:rPr lang="ru-RU" sz="2000" dirty="0"/>
              <a:t> </a:t>
            </a:r>
            <a:r>
              <a:rPr lang="ru-RU" sz="2000" dirty="0" err="1"/>
              <a:t>підтримки</a:t>
            </a:r>
            <a:r>
              <a:rPr lang="ru-RU" sz="2000" dirty="0"/>
              <a:t> </a:t>
            </a:r>
            <a:r>
              <a:rPr lang="ru-RU" sz="2000" dirty="0" err="1"/>
              <a:t>національного</a:t>
            </a:r>
            <a:r>
              <a:rPr lang="ru-RU" sz="2000" dirty="0"/>
              <a:t> </a:t>
            </a:r>
            <a:r>
              <a:rPr lang="ru-RU" sz="2000" dirty="0" err="1"/>
              <a:t>товаровиробника</a:t>
            </a:r>
            <a:r>
              <a:rPr lang="ru-RU" sz="2000" dirty="0"/>
              <a:t> у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ru-RU" sz="2000" dirty="0" err="1"/>
              <a:t>міжнародної</a:t>
            </a:r>
            <a:r>
              <a:rPr lang="ru-RU" sz="2000" dirty="0"/>
              <a:t> </a:t>
            </a:r>
            <a:r>
              <a:rPr lang="ru-RU" sz="2000" dirty="0" err="1"/>
              <a:t>торгівлі</a:t>
            </a:r>
            <a:r>
              <a:rPr lang="ru-RU" sz="2000" dirty="0"/>
              <a:t>: тарифно-</a:t>
            </a:r>
            <a:r>
              <a:rPr lang="ru-RU" sz="2000" dirty="0" err="1"/>
              <a:t>нетарифне</a:t>
            </a:r>
            <a:r>
              <a:rPr lang="ru-RU" sz="2000" dirty="0"/>
              <a:t> </a:t>
            </a:r>
            <a:r>
              <a:rPr lang="ru-RU" sz="2000" dirty="0" err="1"/>
              <a:t>регулювання</a:t>
            </a:r>
            <a:r>
              <a:rPr lang="ru-RU" sz="2000" dirty="0"/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268760"/>
            <a:ext cx="5545001" cy="3083134"/>
          </a:xfrm>
        </p:spPr>
      </p:pic>
      <p:sp>
        <p:nvSpPr>
          <p:cNvPr id="4" name="Прямоугольник 3"/>
          <p:cNvSpPr/>
          <p:nvPr/>
        </p:nvSpPr>
        <p:spPr>
          <a:xfrm>
            <a:off x="145441" y="4653136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Рамкові</a:t>
            </a:r>
            <a:r>
              <a:rPr lang="ru-RU" dirty="0" smtClean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</a:t>
            </a:r>
            <a:r>
              <a:rPr lang="ru-RU" dirty="0" err="1"/>
              <a:t>товаровиробника</a:t>
            </a:r>
            <a:r>
              <a:rPr lang="ru-RU" dirty="0"/>
              <a:t> не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виходити</a:t>
            </a:r>
            <a:r>
              <a:rPr lang="ru-RU" dirty="0"/>
              <a:t> за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торговельної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встановлюються</a:t>
            </a:r>
            <a:r>
              <a:rPr lang="ru-RU" dirty="0"/>
              <a:t> як </a:t>
            </a:r>
            <a:r>
              <a:rPr lang="ru-RU" dirty="0" err="1"/>
              <a:t>обов’язкові</a:t>
            </a:r>
            <a:r>
              <a:rPr lang="ru-RU" dirty="0"/>
              <a:t> правила </a:t>
            </a:r>
            <a:r>
              <a:rPr lang="ru-RU" dirty="0" err="1"/>
              <a:t>гри</a:t>
            </a:r>
            <a:r>
              <a:rPr lang="ru-RU" dirty="0"/>
              <a:t> на </a:t>
            </a:r>
            <a:r>
              <a:rPr lang="ru-RU" dirty="0" err="1"/>
              <a:t>світових</a:t>
            </a:r>
            <a:r>
              <a:rPr lang="ru-RU" dirty="0"/>
              <a:t> ринках </a:t>
            </a:r>
            <a:r>
              <a:rPr lang="ru-RU" dirty="0" err="1"/>
              <a:t>або</a:t>
            </a:r>
            <a:r>
              <a:rPr lang="ru-RU" dirty="0"/>
              <a:t> як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компроміси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вартими</a:t>
            </a:r>
            <a:r>
              <a:rPr lang="ru-RU" dirty="0"/>
              <a:t> для </a:t>
            </a:r>
            <a:r>
              <a:rPr lang="ru-RU" dirty="0" err="1"/>
              <a:t>наслідування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7294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04664"/>
            <a:ext cx="8928992" cy="6624736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dirty="0" err="1" smtClean="0"/>
              <a:t>Серед</a:t>
            </a:r>
            <a:r>
              <a:rPr lang="ru-RU" dirty="0" smtClean="0"/>
              <a:t> </a:t>
            </a:r>
            <a:r>
              <a:rPr lang="ru-RU" dirty="0" err="1"/>
              <a:t>цих</a:t>
            </a:r>
            <a:r>
              <a:rPr lang="ru-RU" dirty="0"/>
              <a:t> умов </a:t>
            </a:r>
            <a:r>
              <a:rPr lang="ru-RU" dirty="0" err="1"/>
              <a:t>виділимо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: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запровадження</a:t>
            </a:r>
            <a:r>
              <a:rPr lang="ru-RU" dirty="0"/>
              <a:t> </a:t>
            </a:r>
            <a:r>
              <a:rPr lang="ru-RU" dirty="0" err="1"/>
              <a:t>цілісної</a:t>
            </a:r>
            <a:r>
              <a:rPr lang="ru-RU" dirty="0"/>
              <a:t> та </a:t>
            </a:r>
            <a:r>
              <a:rPr lang="ru-RU" dirty="0" err="1"/>
              <a:t>економічно</a:t>
            </a:r>
            <a:r>
              <a:rPr lang="ru-RU" dirty="0"/>
              <a:t> </a:t>
            </a:r>
            <a:r>
              <a:rPr lang="ru-RU" dirty="0" err="1"/>
              <a:t>обґрунтованої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тарифного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імпорту</a:t>
            </a:r>
            <a:r>
              <a:rPr lang="ru-RU" dirty="0"/>
              <a:t> при </a:t>
            </a:r>
            <a:r>
              <a:rPr lang="ru-RU" dirty="0" err="1"/>
              <a:t>встановленні</a:t>
            </a:r>
            <a:r>
              <a:rPr lang="ru-RU" dirty="0"/>
              <a:t> </a:t>
            </a:r>
            <a:r>
              <a:rPr lang="ru-RU" dirty="0" err="1"/>
              <a:t>припустимої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 </a:t>
            </a:r>
            <a:r>
              <a:rPr lang="ru-RU" dirty="0" err="1"/>
              <a:t>максимальної</a:t>
            </a:r>
            <a:r>
              <a:rPr lang="ru-RU" dirty="0"/>
              <a:t> ставки (на </a:t>
            </a:r>
            <a:r>
              <a:rPr lang="ru-RU" dirty="0" err="1"/>
              <a:t>рівні</a:t>
            </a:r>
            <a:r>
              <a:rPr lang="ru-RU" dirty="0"/>
              <a:t> 30 %) за </a:t>
            </a:r>
            <a:r>
              <a:rPr lang="ru-RU" dirty="0" err="1"/>
              <a:t>деякими</a:t>
            </a:r>
            <a:r>
              <a:rPr lang="ru-RU" dirty="0"/>
              <a:t> </a:t>
            </a:r>
            <a:r>
              <a:rPr lang="ru-RU" dirty="0" err="1"/>
              <a:t>винятками</a:t>
            </a:r>
            <a:r>
              <a:rPr lang="ru-RU" dirty="0"/>
              <a:t>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розроблення</a:t>
            </a:r>
            <a:r>
              <a:rPr lang="ru-RU" dirty="0"/>
              <a:t> </a:t>
            </a:r>
            <a:r>
              <a:rPr lang="ru-RU" dirty="0" err="1"/>
              <a:t>графіків</a:t>
            </a:r>
            <a:r>
              <a:rPr lang="ru-RU" dirty="0"/>
              <a:t> </a:t>
            </a:r>
            <a:r>
              <a:rPr lang="ru-RU" dirty="0" err="1"/>
              <a:t>поступового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ставок </a:t>
            </a:r>
            <a:r>
              <a:rPr lang="ru-RU" dirty="0" err="1"/>
              <a:t>митного</a:t>
            </a:r>
            <a:r>
              <a:rPr lang="ru-RU" dirty="0"/>
              <a:t> </a:t>
            </a:r>
            <a:r>
              <a:rPr lang="ru-RU" dirty="0" err="1"/>
              <a:t>обкладання</a:t>
            </a:r>
            <a:r>
              <a:rPr lang="ru-RU" dirty="0"/>
              <a:t> </a:t>
            </a:r>
            <a:r>
              <a:rPr lang="ru-RU" dirty="0" err="1"/>
              <a:t>імпорту</a:t>
            </a:r>
            <a:r>
              <a:rPr lang="ru-RU" dirty="0"/>
              <a:t> з </a:t>
            </a:r>
            <a:r>
              <a:rPr lang="ru-RU" dirty="0" err="1"/>
              <a:t>доведенням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п’яти</a:t>
            </a:r>
            <a:r>
              <a:rPr lang="ru-RU" dirty="0"/>
              <a:t>—семи </a:t>
            </a:r>
            <a:r>
              <a:rPr lang="ru-RU" dirty="0" err="1"/>
              <a:t>років</a:t>
            </a:r>
            <a:r>
              <a:rPr lang="ru-RU" dirty="0"/>
              <a:t> до </a:t>
            </a:r>
            <a:r>
              <a:rPr lang="ru-RU" dirty="0" err="1"/>
              <a:t>рівнів</a:t>
            </a:r>
            <a:r>
              <a:rPr lang="ru-RU" dirty="0"/>
              <a:t>, </a:t>
            </a:r>
            <a:r>
              <a:rPr lang="ru-RU" dirty="0" err="1"/>
              <a:t>обумовлених</a:t>
            </a:r>
            <a:r>
              <a:rPr lang="ru-RU" dirty="0"/>
              <a:t> </a:t>
            </a:r>
            <a:r>
              <a:rPr lang="ru-RU" dirty="0" err="1"/>
              <a:t>домовленостями</a:t>
            </a:r>
            <a:r>
              <a:rPr lang="ru-RU" dirty="0"/>
              <a:t> в рамках ГАТТ/СОТ (</a:t>
            </a:r>
            <a:r>
              <a:rPr lang="ru-RU" dirty="0" err="1"/>
              <a:t>це</a:t>
            </a:r>
            <a:r>
              <a:rPr lang="ru-RU" dirty="0"/>
              <a:t> не </a:t>
            </a:r>
            <a:r>
              <a:rPr lang="ru-RU" dirty="0" err="1"/>
              <a:t>стосується</a:t>
            </a:r>
            <a:r>
              <a:rPr lang="ru-RU" dirty="0"/>
              <a:t> </a:t>
            </a:r>
            <a:r>
              <a:rPr lang="ru-RU" dirty="0" err="1"/>
              <a:t>лікеро-горілчаних</a:t>
            </a:r>
            <a:r>
              <a:rPr lang="ru-RU" dirty="0"/>
              <a:t> та </a:t>
            </a:r>
            <a:r>
              <a:rPr lang="ru-RU" dirty="0" err="1"/>
              <a:t>тютюнових</a:t>
            </a:r>
            <a:r>
              <a:rPr lang="ru-RU" dirty="0"/>
              <a:t> </a:t>
            </a:r>
            <a:r>
              <a:rPr lang="ru-RU" dirty="0" err="1"/>
              <a:t>виробів</a:t>
            </a:r>
            <a:r>
              <a:rPr lang="ru-RU" dirty="0"/>
              <a:t>, для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доцільно</a:t>
            </a:r>
            <a:r>
              <a:rPr lang="ru-RU" dirty="0"/>
              <a:t> </a:t>
            </a:r>
            <a:r>
              <a:rPr lang="ru-RU" dirty="0" err="1"/>
              <a:t>застосувати</a:t>
            </a:r>
            <a:r>
              <a:rPr lang="ru-RU" dirty="0"/>
              <a:t> </a:t>
            </a:r>
            <a:r>
              <a:rPr lang="ru-RU" dirty="0" err="1"/>
              <a:t>специфічні</a:t>
            </a:r>
            <a:r>
              <a:rPr lang="ru-RU" dirty="0"/>
              <a:t> ставки </a:t>
            </a:r>
            <a:r>
              <a:rPr lang="ru-RU" dirty="0" err="1"/>
              <a:t>ввізного</a:t>
            </a:r>
            <a:r>
              <a:rPr lang="ru-RU" dirty="0"/>
              <a:t> </a:t>
            </a:r>
            <a:r>
              <a:rPr lang="ru-RU" dirty="0" err="1"/>
              <a:t>мита</a:t>
            </a:r>
            <a:r>
              <a:rPr lang="ru-RU" dirty="0"/>
              <a:t>);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запровадження</a:t>
            </a:r>
            <a:r>
              <a:rPr lang="ru-RU" dirty="0"/>
              <a:t> </a:t>
            </a:r>
            <a:r>
              <a:rPr lang="ru-RU" dirty="0" err="1"/>
              <a:t>уніфікованих</a:t>
            </a:r>
            <a:r>
              <a:rPr lang="ru-RU" dirty="0"/>
              <a:t> ставок акцизного </a:t>
            </a:r>
            <a:r>
              <a:rPr lang="ru-RU" dirty="0" err="1"/>
              <a:t>збору</a:t>
            </a:r>
            <a:r>
              <a:rPr lang="ru-RU" dirty="0"/>
              <a:t>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без </a:t>
            </a:r>
            <a:r>
              <a:rPr lang="ru-RU" dirty="0" err="1"/>
              <a:t>винятку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 — як </a:t>
            </a:r>
            <a:r>
              <a:rPr lang="ru-RU" dirty="0" err="1"/>
              <a:t>вітчизняного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, так і </a:t>
            </a:r>
            <a:r>
              <a:rPr lang="ru-RU" dirty="0" err="1"/>
              <a:t>імпортних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порядку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акцизів</a:t>
            </a:r>
            <a:r>
              <a:rPr lang="ru-RU" dirty="0"/>
              <a:t> і ПДВ;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скасування</a:t>
            </a:r>
            <a:r>
              <a:rPr lang="ru-RU" dirty="0"/>
              <a:t> порядку </a:t>
            </a:r>
            <a:r>
              <a:rPr lang="ru-RU" dirty="0" err="1"/>
              <a:t>обчислення</a:t>
            </a:r>
            <a:r>
              <a:rPr lang="ru-RU" dirty="0"/>
              <a:t> акцизу і ПДВ,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сплату</a:t>
            </a:r>
            <a:r>
              <a:rPr lang="ru-RU" dirty="0"/>
              <a:t> «</a:t>
            </a:r>
            <a:r>
              <a:rPr lang="ru-RU" dirty="0" err="1"/>
              <a:t>податків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податків</a:t>
            </a:r>
            <a:r>
              <a:rPr lang="ru-RU" dirty="0"/>
              <a:t>»; </a:t>
            </a:r>
            <a:r>
              <a:rPr lang="ru-RU" dirty="0" err="1"/>
              <a:t>податки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нараховуватись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на </a:t>
            </a:r>
            <a:r>
              <a:rPr lang="ru-RU" dirty="0" err="1"/>
              <a:t>вартість</a:t>
            </a:r>
            <a:r>
              <a:rPr lang="ru-RU" dirty="0"/>
              <a:t> товару без </a:t>
            </a:r>
            <a:r>
              <a:rPr lang="ru-RU" dirty="0" err="1"/>
              <a:t>податків</a:t>
            </a:r>
            <a:r>
              <a:rPr lang="ru-RU" dirty="0"/>
              <a:t>, а </a:t>
            </a:r>
            <a:r>
              <a:rPr lang="ru-RU" dirty="0" err="1"/>
              <a:t>стосовно</a:t>
            </a:r>
            <a:r>
              <a:rPr lang="ru-RU" dirty="0"/>
              <a:t> акцизу на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товари</a:t>
            </a:r>
            <a:r>
              <a:rPr lang="ru-RU" dirty="0"/>
              <a:t> — на </a:t>
            </a:r>
            <a:r>
              <a:rPr lang="ru-RU" dirty="0" err="1"/>
              <a:t>фізичну</a:t>
            </a:r>
            <a:r>
              <a:rPr lang="ru-RU" dirty="0"/>
              <a:t> </a:t>
            </a:r>
            <a:r>
              <a:rPr lang="ru-RU" dirty="0" err="1"/>
              <a:t>одиницю</a:t>
            </a:r>
            <a:r>
              <a:rPr lang="ru-RU" dirty="0"/>
              <a:t> </a:t>
            </a:r>
            <a:r>
              <a:rPr lang="ru-RU" dirty="0" err="1"/>
              <a:t>виміру</a:t>
            </a:r>
            <a:r>
              <a:rPr lang="ru-RU" dirty="0"/>
              <a:t> товару;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спрощення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імпортних</a:t>
            </a:r>
            <a:r>
              <a:rPr lang="ru-RU" dirty="0"/>
              <a:t> </a:t>
            </a:r>
            <a:r>
              <a:rPr lang="ru-RU" dirty="0" err="1"/>
              <a:t>тарифів</a:t>
            </a:r>
            <a:r>
              <a:rPr lang="ru-RU" dirty="0"/>
              <a:t> та </a:t>
            </a:r>
            <a:r>
              <a:rPr lang="ru-RU" dirty="0" err="1"/>
              <a:t>процедури</a:t>
            </a:r>
            <a:r>
              <a:rPr lang="ru-RU" dirty="0"/>
              <a:t>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митної</a:t>
            </a:r>
            <a:r>
              <a:rPr lang="ru-RU" dirty="0"/>
              <a:t> </a:t>
            </a:r>
            <a:r>
              <a:rPr lang="ru-RU" dirty="0" err="1"/>
              <a:t>документації</a:t>
            </a:r>
            <a:r>
              <a:rPr lang="ru-RU" dirty="0"/>
              <a:t>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урахування</a:t>
            </a:r>
            <a:r>
              <a:rPr lang="ru-RU" dirty="0"/>
              <a:t> </a:t>
            </a:r>
            <a:r>
              <a:rPr lang="ru-RU" dirty="0" err="1"/>
              <a:t>міждержавних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взаємного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режиму та режиму </a:t>
            </a:r>
            <a:r>
              <a:rPr lang="ru-RU" dirty="0" err="1"/>
              <a:t>найбільшого</a:t>
            </a:r>
            <a:r>
              <a:rPr lang="ru-RU" dirty="0"/>
              <a:t> </a:t>
            </a:r>
            <a:r>
              <a:rPr lang="ru-RU" dirty="0" err="1"/>
              <a:t>сприяння</a:t>
            </a:r>
            <a:r>
              <a:rPr lang="ru-RU" dirty="0"/>
              <a:t> в </a:t>
            </a:r>
            <a:r>
              <a:rPr lang="ru-RU" dirty="0" err="1"/>
              <a:t>торгівлі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статутних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 та </a:t>
            </a:r>
            <a:r>
              <a:rPr lang="ru-RU" dirty="0" err="1"/>
              <a:t>угод</a:t>
            </a:r>
            <a:r>
              <a:rPr lang="ru-RU" dirty="0"/>
              <a:t> з ними;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якомога</a:t>
            </a:r>
            <a:r>
              <a:rPr lang="ru-RU" dirty="0"/>
              <a:t> </a:t>
            </a:r>
            <a:r>
              <a:rPr lang="ru-RU" dirty="0" err="1"/>
              <a:t>послідовніша</a:t>
            </a:r>
            <a:r>
              <a:rPr lang="ru-RU" dirty="0"/>
              <a:t> </a:t>
            </a:r>
            <a:r>
              <a:rPr lang="ru-RU" dirty="0" err="1"/>
              <a:t>відмова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кількісних</a:t>
            </a:r>
            <a:r>
              <a:rPr lang="ru-RU" dirty="0"/>
              <a:t> </a:t>
            </a:r>
            <a:r>
              <a:rPr lang="ru-RU" dirty="0" err="1"/>
              <a:t>обмежень</a:t>
            </a:r>
            <a:r>
              <a:rPr lang="ru-RU" dirty="0"/>
              <a:t> </a:t>
            </a:r>
            <a:r>
              <a:rPr lang="ru-RU" dirty="0" err="1"/>
              <a:t>імпорту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застосовуватись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за критичного стану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секторів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, </a:t>
            </a:r>
            <a:r>
              <a:rPr lang="ru-RU" dirty="0" err="1"/>
              <a:t>причому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визначеної</a:t>
            </a:r>
            <a:r>
              <a:rPr lang="ru-RU" dirty="0"/>
              <a:t> </a:t>
            </a:r>
            <a:r>
              <a:rPr lang="ru-RU" dirty="0" err="1"/>
              <a:t>процедури</a:t>
            </a:r>
            <a:r>
              <a:rPr lang="ru-RU" dirty="0"/>
              <a:t> (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dirty="0" err="1"/>
              <a:t>передбаченої</a:t>
            </a:r>
            <a:r>
              <a:rPr lang="ru-RU" dirty="0"/>
              <a:t> ГАТТ/СОТ, яку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сусідні</a:t>
            </a:r>
            <a:r>
              <a:rPr lang="ru-RU" dirty="0"/>
              <a:t> </a:t>
            </a:r>
            <a:r>
              <a:rPr lang="ru-RU" dirty="0" err="1"/>
              <a:t>Польща</a:t>
            </a:r>
            <a:r>
              <a:rPr lang="ru-RU" dirty="0"/>
              <a:t> та </a:t>
            </a:r>
            <a:r>
              <a:rPr lang="ru-RU" dirty="0" err="1"/>
              <a:t>Росія</a:t>
            </a:r>
            <a:r>
              <a:rPr lang="ru-RU" dirty="0"/>
              <a:t>);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диверсифікація</a:t>
            </a:r>
            <a:r>
              <a:rPr lang="ru-RU" dirty="0"/>
              <a:t> </a:t>
            </a:r>
            <a:r>
              <a:rPr lang="ru-RU" dirty="0" err="1"/>
              <a:t>митного</a:t>
            </a:r>
            <a:r>
              <a:rPr lang="ru-RU" dirty="0"/>
              <a:t> тарифу —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ставок для тих </a:t>
            </a: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становлять</a:t>
            </a:r>
            <a:r>
              <a:rPr lang="ru-RU" dirty="0"/>
              <a:t> </a:t>
            </a:r>
            <a:r>
              <a:rPr lang="ru-RU" dirty="0" err="1"/>
              <a:t>конкуренцію</a:t>
            </a:r>
            <a:r>
              <a:rPr lang="ru-RU" dirty="0"/>
              <a:t> </a:t>
            </a:r>
            <a:r>
              <a:rPr lang="ru-RU" dirty="0" err="1"/>
              <a:t>національному</a:t>
            </a:r>
            <a:r>
              <a:rPr lang="ru-RU" dirty="0"/>
              <a:t> </a:t>
            </a:r>
            <a:r>
              <a:rPr lang="ru-RU" dirty="0" err="1"/>
              <a:t>товаровиробнику</a:t>
            </a:r>
            <a:r>
              <a:rPr lang="ru-RU" dirty="0"/>
              <a:t>, та тих,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таку</a:t>
            </a:r>
            <a:r>
              <a:rPr lang="ru-RU" dirty="0"/>
              <a:t> </a:t>
            </a:r>
            <a:r>
              <a:rPr lang="ru-RU" dirty="0" err="1"/>
              <a:t>конкуренцію</a:t>
            </a:r>
            <a:r>
              <a:rPr lang="ru-RU" dirty="0"/>
              <a:t> не </a:t>
            </a:r>
            <a:r>
              <a:rPr lang="ru-RU" dirty="0" err="1"/>
              <a:t>створюють</a:t>
            </a:r>
            <a:r>
              <a:rPr lang="ru-RU" dirty="0"/>
              <a:t>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урахування</a:t>
            </a:r>
            <a:r>
              <a:rPr lang="ru-RU" dirty="0"/>
              <a:t> в </a:t>
            </a:r>
            <a:r>
              <a:rPr lang="ru-RU" dirty="0" err="1"/>
              <a:t>системі</a:t>
            </a:r>
            <a:r>
              <a:rPr lang="ru-RU" dirty="0"/>
              <a:t> тарифного та нетарифного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імпорту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ввозяться</a:t>
            </a:r>
            <a:r>
              <a:rPr lang="ru-RU" dirty="0"/>
              <a:t>, для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високотехнологічного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, </a:t>
            </a:r>
            <a:r>
              <a:rPr lang="ru-RU" dirty="0" err="1"/>
              <a:t>прискорення</a:t>
            </a:r>
            <a:r>
              <a:rPr lang="ru-RU" dirty="0"/>
              <a:t> </a:t>
            </a:r>
            <a:r>
              <a:rPr lang="ru-RU" dirty="0" err="1"/>
              <a:t>науково-технічного</a:t>
            </a:r>
            <a:r>
              <a:rPr lang="ru-RU" dirty="0"/>
              <a:t> </a:t>
            </a:r>
            <a:r>
              <a:rPr lang="ru-RU" dirty="0" err="1"/>
              <a:t>прогресу</a:t>
            </a:r>
            <a:r>
              <a:rPr lang="ru-RU" dirty="0"/>
              <a:t>, для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здоров’я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;</a:t>
            </a:r>
          </a:p>
          <a:p>
            <a:pPr marL="45720" indent="0">
              <a:buNone/>
            </a:pPr>
            <a:r>
              <a:rPr lang="ru-RU" dirty="0"/>
              <a:t>•	</a:t>
            </a:r>
            <a:r>
              <a:rPr lang="ru-RU" dirty="0" err="1"/>
              <a:t>ефективніше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митного</a:t>
            </a:r>
            <a:r>
              <a:rPr lang="ru-RU" dirty="0"/>
              <a:t> тарифу та </a:t>
            </a:r>
            <a:r>
              <a:rPr lang="ru-RU" dirty="0" err="1"/>
              <a:t>нетарифних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 з метою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проникнення</a:t>
            </a:r>
            <a:r>
              <a:rPr lang="ru-RU" dirty="0"/>
              <a:t> на </a:t>
            </a:r>
            <a:r>
              <a:rPr lang="ru-RU" dirty="0" err="1"/>
              <a:t>вітчизняний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недоброякісної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передусім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загрожує</a:t>
            </a:r>
            <a:r>
              <a:rPr lang="ru-RU" dirty="0"/>
              <a:t> </a:t>
            </a:r>
            <a:r>
              <a:rPr lang="ru-RU" dirty="0" err="1"/>
              <a:t>життю</a:t>
            </a:r>
            <a:r>
              <a:rPr lang="ru-RU" dirty="0"/>
              <a:t> та </a:t>
            </a:r>
            <a:r>
              <a:rPr lang="ru-RU" dirty="0" err="1"/>
              <a:t>здоров’ю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, стану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527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5. </a:t>
            </a:r>
            <a:r>
              <a:rPr lang="ru-RU" sz="2000" dirty="0" err="1"/>
              <a:t>Застосування</a:t>
            </a:r>
            <a:r>
              <a:rPr lang="ru-RU" sz="2000" dirty="0"/>
              <a:t> </a:t>
            </a:r>
            <a:r>
              <a:rPr lang="ru-RU" sz="2000" dirty="0" err="1"/>
              <a:t>митного</a:t>
            </a:r>
            <a:r>
              <a:rPr lang="ru-RU" sz="2000" dirty="0"/>
              <a:t> тарифу: </a:t>
            </a:r>
            <a:r>
              <a:rPr lang="ru-RU" sz="2000" dirty="0" err="1"/>
              <a:t>міжнародна</a:t>
            </a:r>
            <a:r>
              <a:rPr lang="ru-RU" sz="2000" dirty="0"/>
              <a:t> практика та </a:t>
            </a:r>
            <a:r>
              <a:rPr lang="ru-RU" sz="2000" dirty="0" err="1"/>
              <a:t>транзитивні</a:t>
            </a:r>
            <a:r>
              <a:rPr lang="ru-RU" sz="2000" dirty="0"/>
              <a:t> </a:t>
            </a:r>
            <a:r>
              <a:rPr lang="ru-RU" sz="2000" dirty="0" err="1"/>
              <a:t>реалізації</a:t>
            </a:r>
            <a:r>
              <a:rPr lang="ru-RU" sz="2000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680"/>
            <a:ext cx="4128459" cy="3096344"/>
          </a:xfrm>
        </p:spPr>
      </p:pic>
      <p:sp>
        <p:nvSpPr>
          <p:cNvPr id="3" name="Прямоугольник 2"/>
          <p:cNvSpPr/>
          <p:nvPr/>
        </p:nvSpPr>
        <p:spPr>
          <a:xfrm>
            <a:off x="4494801" y="930749"/>
            <a:ext cx="4464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err="1"/>
              <a:t>Митний</a:t>
            </a:r>
            <a:r>
              <a:rPr lang="ru-RU" sz="1400" dirty="0"/>
              <a:t> тариф як </a:t>
            </a:r>
            <a:r>
              <a:rPr lang="ru-RU" sz="1400" dirty="0" err="1"/>
              <a:t>базовий</a:t>
            </a:r>
            <a:r>
              <a:rPr lang="ru-RU" sz="1400" dirty="0"/>
              <a:t> </a:t>
            </a:r>
            <a:r>
              <a:rPr lang="ru-RU" sz="1400" dirty="0" err="1"/>
              <a:t>інструмент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ввезення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відігравати</a:t>
            </a:r>
            <a:r>
              <a:rPr lang="ru-RU" sz="1400" dirty="0"/>
              <a:t> </a:t>
            </a:r>
            <a:r>
              <a:rPr lang="ru-RU" sz="1400" dirty="0" err="1"/>
              <a:t>активну</a:t>
            </a:r>
            <a:r>
              <a:rPr lang="ru-RU" sz="1400" dirty="0"/>
              <a:t> </a:t>
            </a:r>
            <a:r>
              <a:rPr lang="ru-RU" sz="1400" dirty="0" err="1"/>
              <a:t>стимулюючу</a:t>
            </a:r>
            <a:r>
              <a:rPr lang="ru-RU" sz="1400" dirty="0"/>
              <a:t> роль. За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 </a:t>
            </a:r>
            <a:r>
              <a:rPr lang="ru-RU" sz="1400" dirty="0" err="1"/>
              <a:t>диференціюють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підлягають</a:t>
            </a:r>
            <a:r>
              <a:rPr lang="ru-RU" sz="1400" dirty="0"/>
              <a:t> </a:t>
            </a:r>
            <a:r>
              <a:rPr lang="ru-RU" sz="1400" dirty="0" err="1"/>
              <a:t>ввезенню</a:t>
            </a:r>
            <a:r>
              <a:rPr lang="ru-RU" sz="1400" dirty="0"/>
              <a:t> на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менш</a:t>
            </a:r>
            <a:r>
              <a:rPr lang="ru-RU" sz="1400" dirty="0"/>
              <a:t> «</a:t>
            </a:r>
            <a:r>
              <a:rPr lang="ru-RU" sz="1400" dirty="0" err="1"/>
              <a:t>бажані</a:t>
            </a:r>
            <a:r>
              <a:rPr lang="ru-RU" sz="1400" dirty="0"/>
              <a:t>». Так, при </a:t>
            </a:r>
            <a:r>
              <a:rPr lang="ru-RU" sz="1400" dirty="0" err="1"/>
              <a:t>загальному</a:t>
            </a:r>
            <a:r>
              <a:rPr lang="ru-RU" sz="1400" dirty="0"/>
              <a:t> </a:t>
            </a:r>
            <a:r>
              <a:rPr lang="ru-RU" sz="1400" dirty="0" err="1"/>
              <a:t>порівняно</a:t>
            </a:r>
            <a:r>
              <a:rPr lang="ru-RU" sz="1400" dirty="0"/>
              <a:t> </a:t>
            </a:r>
            <a:r>
              <a:rPr lang="ru-RU" sz="1400" dirty="0" err="1"/>
              <a:t>невисокому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 тарифу в ЄС (у </a:t>
            </a:r>
            <a:r>
              <a:rPr lang="ru-RU" sz="1400" dirty="0" err="1"/>
              <a:t>торговельних</a:t>
            </a:r>
            <a:r>
              <a:rPr lang="ru-RU" sz="1400" dirty="0"/>
              <a:t> </a:t>
            </a:r>
            <a:r>
              <a:rPr lang="ru-RU" sz="1400" dirty="0" err="1"/>
              <a:t>відносинах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— </a:t>
            </a:r>
            <a:r>
              <a:rPr lang="ru-RU" sz="1400" dirty="0" err="1"/>
              <a:t>членів</a:t>
            </a:r>
            <a:r>
              <a:rPr lang="ru-RU" sz="1400" dirty="0"/>
              <a:t> ЄС з </a:t>
            </a:r>
            <a:r>
              <a:rPr lang="ru-RU" sz="1400" dirty="0" err="1"/>
              <a:t>третіми</a:t>
            </a:r>
            <a:r>
              <a:rPr lang="ru-RU" sz="1400" dirty="0"/>
              <a:t> </a:t>
            </a:r>
            <a:r>
              <a:rPr lang="ru-RU" sz="1400" dirty="0" err="1"/>
              <a:t>країнами</a:t>
            </a:r>
            <a:r>
              <a:rPr lang="ru-RU" sz="1400" dirty="0"/>
              <a:t> </a:t>
            </a:r>
            <a:r>
              <a:rPr lang="ru-RU" sz="1400" dirty="0" err="1"/>
              <a:t>діє</a:t>
            </a:r>
            <a:r>
              <a:rPr lang="ru-RU" sz="1400" dirty="0"/>
              <a:t>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митний</a:t>
            </a:r>
            <a:r>
              <a:rPr lang="ru-RU" sz="1400" dirty="0"/>
              <a:t> тариф,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базується</a:t>
            </a:r>
            <a:r>
              <a:rPr lang="ru-RU" sz="1400" dirty="0"/>
              <a:t> на </a:t>
            </a:r>
            <a:r>
              <a:rPr lang="ru-RU" sz="1400" dirty="0" err="1"/>
              <a:t>гармонізованій</a:t>
            </a:r>
            <a:r>
              <a:rPr lang="ru-RU" sz="1400" dirty="0"/>
              <a:t> </a:t>
            </a:r>
            <a:r>
              <a:rPr lang="ru-RU" sz="1400" dirty="0" err="1"/>
              <a:t>системі</a:t>
            </a:r>
            <a:r>
              <a:rPr lang="ru-RU" sz="1400" dirty="0"/>
              <a:t> </a:t>
            </a:r>
            <a:r>
              <a:rPr lang="ru-RU" sz="1400" dirty="0" err="1"/>
              <a:t>опису</a:t>
            </a:r>
            <a:r>
              <a:rPr lang="ru-RU" sz="1400" dirty="0"/>
              <a:t> і </a:t>
            </a:r>
            <a:r>
              <a:rPr lang="ru-RU" sz="1400" dirty="0" err="1"/>
              <a:t>кодування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)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конкурують</a:t>
            </a:r>
            <a:r>
              <a:rPr lang="ru-RU" sz="1400" dirty="0"/>
              <a:t> з товарами </a:t>
            </a:r>
            <a:r>
              <a:rPr lang="ru-RU" sz="1400" dirty="0" err="1"/>
              <a:t>місцевих</a:t>
            </a:r>
            <a:r>
              <a:rPr lang="ru-RU" sz="1400" dirty="0"/>
              <a:t> </a:t>
            </a:r>
            <a:r>
              <a:rPr lang="ru-RU" sz="1400" dirty="0" err="1"/>
              <a:t>виробників</a:t>
            </a:r>
            <a:r>
              <a:rPr lang="ru-RU" sz="1400" dirty="0"/>
              <a:t>, </a:t>
            </a:r>
            <a:r>
              <a:rPr lang="ru-RU" sz="1400" dirty="0" err="1"/>
              <a:t>застосовується</a:t>
            </a:r>
            <a:r>
              <a:rPr lang="ru-RU" sz="1400" dirty="0"/>
              <a:t> </a:t>
            </a:r>
            <a:r>
              <a:rPr lang="ru-RU" sz="1400" dirty="0" err="1"/>
              <a:t>високе</a:t>
            </a:r>
            <a:r>
              <a:rPr lang="ru-RU" sz="1400" dirty="0"/>
              <a:t> </a:t>
            </a:r>
            <a:r>
              <a:rPr lang="ru-RU" sz="1400" dirty="0" err="1"/>
              <a:t>мито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досягає</a:t>
            </a:r>
            <a:r>
              <a:rPr lang="ru-RU" sz="1400" dirty="0"/>
              <a:t> в </a:t>
            </a:r>
            <a:r>
              <a:rPr lang="ru-RU" sz="1400" dirty="0" err="1"/>
              <a:t>деяких</a:t>
            </a:r>
            <a:r>
              <a:rPr lang="ru-RU" sz="1400" dirty="0"/>
              <a:t> </a:t>
            </a:r>
            <a:r>
              <a:rPr lang="ru-RU" sz="1400" dirty="0" err="1"/>
              <a:t>випадках</a:t>
            </a:r>
            <a:r>
              <a:rPr lang="ru-RU" sz="1400" dirty="0"/>
              <a:t> 20 %.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681" y="3789040"/>
            <a:ext cx="86409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відповідно</a:t>
            </a:r>
            <a:r>
              <a:rPr lang="ru-RU" sz="1400" dirty="0"/>
              <a:t> до Закону </a:t>
            </a:r>
            <a:r>
              <a:rPr lang="ru-RU" sz="1400" dirty="0" err="1"/>
              <a:t>України</a:t>
            </a:r>
            <a:r>
              <a:rPr lang="ru-RU" sz="1400" dirty="0"/>
              <a:t> «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митний</a:t>
            </a:r>
            <a:r>
              <a:rPr lang="ru-RU" sz="1400" dirty="0"/>
              <a:t> тариф» 1992 р. (з </a:t>
            </a:r>
            <a:r>
              <a:rPr lang="ru-RU" sz="1400" dirty="0" err="1"/>
              <a:t>пізнішими</a:t>
            </a:r>
            <a:r>
              <a:rPr lang="ru-RU" sz="1400" dirty="0"/>
              <a:t> поправками та </a:t>
            </a:r>
            <a:r>
              <a:rPr lang="ru-RU" sz="1400" dirty="0" err="1"/>
              <a:t>доповненнями</a:t>
            </a:r>
            <a:r>
              <a:rPr lang="ru-RU" sz="1400" dirty="0"/>
              <a:t>) </a:t>
            </a:r>
            <a:r>
              <a:rPr lang="ru-RU" sz="1400" dirty="0" err="1"/>
              <a:t>застосовується</a:t>
            </a:r>
            <a:r>
              <a:rPr lang="ru-RU" sz="1400" dirty="0"/>
              <a:t> </a:t>
            </a:r>
            <a:r>
              <a:rPr lang="ru-RU" sz="1400" dirty="0" err="1"/>
              <a:t>уніфікований</a:t>
            </a:r>
            <a:r>
              <a:rPr lang="ru-RU" sz="1400" dirty="0"/>
              <a:t> </a:t>
            </a:r>
            <a:r>
              <a:rPr lang="ru-RU" sz="1400" dirty="0" err="1"/>
              <a:t>підхід</a:t>
            </a:r>
            <a:r>
              <a:rPr lang="ru-RU" sz="1400" dirty="0"/>
              <a:t> до </a:t>
            </a:r>
            <a:r>
              <a:rPr lang="ru-RU" sz="1400" dirty="0" err="1"/>
              <a:t>митного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міжнарод¬ної</a:t>
            </a:r>
            <a:r>
              <a:rPr lang="ru-RU" sz="1400" dirty="0"/>
              <a:t> </a:t>
            </a:r>
            <a:r>
              <a:rPr lang="ru-RU" sz="1400" dirty="0" err="1"/>
              <a:t>торгівлі</a:t>
            </a:r>
            <a:r>
              <a:rPr lang="ru-RU" sz="1400" dirty="0"/>
              <a:t>. </a:t>
            </a:r>
            <a:r>
              <a:rPr lang="ru-RU" sz="1400" dirty="0" err="1"/>
              <a:t>Згідно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Ст. 3 </a:t>
            </a:r>
            <a:r>
              <a:rPr lang="ru-RU" sz="1400" dirty="0" err="1"/>
              <a:t>цього</a:t>
            </a:r>
            <a:r>
              <a:rPr lang="ru-RU" sz="1400" dirty="0"/>
              <a:t> правового акта,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митний</a:t>
            </a:r>
            <a:r>
              <a:rPr lang="ru-RU" sz="1400" dirty="0"/>
              <a:t> тариф </a:t>
            </a:r>
            <a:r>
              <a:rPr lang="ru-RU" sz="1400" dirty="0" err="1"/>
              <a:t>України</a:t>
            </a:r>
            <a:r>
              <a:rPr lang="ru-RU" sz="1400" dirty="0"/>
              <a:t> —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систематизований</a:t>
            </a:r>
            <a:r>
              <a:rPr lang="ru-RU" sz="1400" dirty="0"/>
              <a:t> </a:t>
            </a:r>
            <a:r>
              <a:rPr lang="ru-RU" sz="1400" dirty="0" err="1"/>
              <a:t>звід</a:t>
            </a:r>
            <a:r>
              <a:rPr lang="ru-RU" sz="1400" dirty="0"/>
              <a:t> ставок </a:t>
            </a:r>
            <a:r>
              <a:rPr lang="ru-RU" sz="1400" dirty="0" err="1"/>
              <a:t>мита</a:t>
            </a:r>
            <a:r>
              <a:rPr lang="ru-RU" sz="1400" dirty="0"/>
              <a:t>, </a:t>
            </a:r>
            <a:r>
              <a:rPr lang="ru-RU" sz="1400" dirty="0" err="1"/>
              <a:t>яким</a:t>
            </a:r>
            <a:r>
              <a:rPr lang="ru-RU" sz="1400" dirty="0"/>
              <a:t> </a:t>
            </a:r>
            <a:r>
              <a:rPr lang="ru-RU" sz="1400" dirty="0" err="1"/>
              <a:t>обкладаються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 та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предмети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ввозяться</a:t>
            </a:r>
            <a:r>
              <a:rPr lang="ru-RU" sz="1400" dirty="0"/>
              <a:t> на </a:t>
            </a:r>
            <a:r>
              <a:rPr lang="ru-RU" sz="1400" dirty="0" err="1"/>
              <a:t>митну</a:t>
            </a:r>
            <a:r>
              <a:rPr lang="ru-RU" sz="1400" dirty="0"/>
              <a:t> </a:t>
            </a:r>
            <a:r>
              <a:rPr lang="ru-RU" sz="1400" dirty="0" err="1"/>
              <a:t>територію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вивозяться</a:t>
            </a:r>
            <a:r>
              <a:rPr lang="ru-RU" sz="1400" dirty="0"/>
              <a:t> за </a:t>
            </a:r>
            <a:r>
              <a:rPr lang="ru-RU" sz="1400" dirty="0" err="1"/>
              <a:t>межі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території</a:t>
            </a:r>
            <a:r>
              <a:rPr lang="ru-RU" sz="1400" dirty="0"/>
              <a:t>.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митний</a:t>
            </a:r>
            <a:r>
              <a:rPr lang="ru-RU" sz="1400" dirty="0"/>
              <a:t> тариф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встановлює</a:t>
            </a:r>
            <a:r>
              <a:rPr lang="ru-RU" sz="1400" dirty="0"/>
              <a:t> на </a:t>
            </a:r>
            <a:r>
              <a:rPr lang="ru-RU" sz="1400" dirty="0" err="1"/>
              <a:t>єдиній</a:t>
            </a:r>
            <a:r>
              <a:rPr lang="ru-RU" sz="1400" dirty="0"/>
              <a:t> </a:t>
            </a:r>
            <a:r>
              <a:rPr lang="ru-RU" sz="1400" dirty="0" err="1"/>
              <a:t>митній</a:t>
            </a:r>
            <a:r>
              <a:rPr lang="ru-RU" sz="1400" dirty="0"/>
              <a:t>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обкладення</a:t>
            </a:r>
            <a:r>
              <a:rPr lang="ru-RU" sz="1400" dirty="0"/>
              <a:t> </a:t>
            </a:r>
            <a:r>
              <a:rPr lang="ru-RU" sz="1400" dirty="0" err="1"/>
              <a:t>митом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ввозяться</a:t>
            </a:r>
            <a:r>
              <a:rPr lang="ru-RU" sz="1400" dirty="0"/>
              <a:t> на </a:t>
            </a:r>
            <a:r>
              <a:rPr lang="ru-RU" sz="1400" dirty="0" err="1"/>
              <a:t>митну</a:t>
            </a:r>
            <a:r>
              <a:rPr lang="ru-RU" sz="1400" dirty="0"/>
              <a:t> </a:t>
            </a:r>
            <a:r>
              <a:rPr lang="ru-RU" sz="1400" dirty="0" err="1"/>
              <a:t>територію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вивозяться</a:t>
            </a:r>
            <a:r>
              <a:rPr lang="ru-RU" sz="1400" dirty="0"/>
              <a:t> з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території</a:t>
            </a:r>
            <a:r>
              <a:rPr lang="ru-RU" sz="1400" dirty="0"/>
              <a:t>. Закон </a:t>
            </a:r>
            <a:r>
              <a:rPr lang="ru-RU" sz="1400" dirty="0" err="1"/>
              <a:t>наголошує</a:t>
            </a:r>
            <a:r>
              <a:rPr lang="ru-RU" sz="1400" dirty="0"/>
              <a:t> на тому, </a:t>
            </a:r>
            <a:r>
              <a:rPr lang="ru-RU" sz="1400" dirty="0" err="1"/>
              <a:t>що</a:t>
            </a:r>
            <a:r>
              <a:rPr lang="ru-RU" sz="1400" dirty="0"/>
              <a:t> ставки </a:t>
            </a:r>
            <a:r>
              <a:rPr lang="ru-RU" sz="1400" dirty="0" err="1"/>
              <a:t>Єдиного</a:t>
            </a:r>
            <a:r>
              <a:rPr lang="ru-RU" sz="1400" dirty="0"/>
              <a:t> </a:t>
            </a:r>
            <a:r>
              <a:rPr lang="ru-RU" sz="1400" dirty="0" err="1"/>
              <a:t>митного</a:t>
            </a:r>
            <a:r>
              <a:rPr lang="ru-RU" sz="1400" dirty="0"/>
              <a:t> тарифу </a:t>
            </a:r>
            <a:r>
              <a:rPr lang="ru-RU" sz="1400" dirty="0" err="1"/>
              <a:t>України</a:t>
            </a:r>
            <a:r>
              <a:rPr lang="ru-RU" sz="1400" dirty="0"/>
              <a:t> є </a:t>
            </a:r>
            <a:r>
              <a:rPr lang="ru-RU" sz="1400" dirty="0" err="1"/>
              <a:t>єдиними</a:t>
            </a:r>
            <a:r>
              <a:rPr lang="ru-RU" sz="1400" dirty="0"/>
              <a:t> для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суб’єктів</a:t>
            </a:r>
            <a:r>
              <a:rPr lang="ru-RU" sz="1400" dirty="0"/>
              <a:t> </a:t>
            </a:r>
            <a:r>
              <a:rPr lang="ru-RU" sz="1400" dirty="0" err="1"/>
              <a:t>зовнішньоекономічної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незалежно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форм </a:t>
            </a:r>
            <a:r>
              <a:rPr lang="ru-RU" sz="1400" dirty="0" err="1"/>
              <a:t>власності</a:t>
            </a:r>
            <a:r>
              <a:rPr lang="ru-RU" sz="1400" dirty="0"/>
              <a:t>,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господарської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та </a:t>
            </a:r>
            <a:r>
              <a:rPr lang="ru-RU" sz="1400" dirty="0" err="1"/>
              <a:t>територіального</a:t>
            </a:r>
            <a:r>
              <a:rPr lang="ru-RU" sz="1400" dirty="0"/>
              <a:t> </a:t>
            </a:r>
            <a:r>
              <a:rPr lang="ru-RU" sz="1400" dirty="0" err="1"/>
              <a:t>розташування</a:t>
            </a:r>
            <a:r>
              <a:rPr lang="ru-RU" sz="1400" dirty="0"/>
              <a:t>, за </a:t>
            </a:r>
            <a:r>
              <a:rPr lang="ru-RU" sz="1400" dirty="0" err="1"/>
              <a:t>винятком</a:t>
            </a:r>
            <a:r>
              <a:rPr lang="ru-RU" sz="1400" dirty="0"/>
              <a:t> </a:t>
            </a:r>
            <a:r>
              <a:rPr lang="ru-RU" sz="1400" dirty="0" err="1"/>
              <a:t>випадків</a:t>
            </a:r>
            <a:r>
              <a:rPr lang="ru-RU" sz="1400" dirty="0"/>
              <a:t>, </a:t>
            </a:r>
            <a:r>
              <a:rPr lang="ru-RU" sz="1400" dirty="0" err="1"/>
              <a:t>передбачених</a:t>
            </a:r>
            <a:r>
              <a:rPr lang="ru-RU" sz="1400" dirty="0"/>
              <a:t> законами </a:t>
            </a:r>
            <a:r>
              <a:rPr lang="ru-RU" sz="1400" dirty="0" err="1"/>
              <a:t>України</a:t>
            </a:r>
            <a:r>
              <a:rPr lang="ru-RU" sz="1400" dirty="0"/>
              <a:t> та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міжнародними</a:t>
            </a:r>
            <a:r>
              <a:rPr lang="ru-RU" sz="1400" dirty="0"/>
              <a:t> договорами.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митний</a:t>
            </a:r>
            <a:r>
              <a:rPr lang="ru-RU" sz="1400" dirty="0"/>
              <a:t> тариф </a:t>
            </a:r>
            <a:r>
              <a:rPr lang="ru-RU" sz="1400" dirty="0" err="1"/>
              <a:t>затверджується</a:t>
            </a:r>
            <a:r>
              <a:rPr lang="ru-RU" sz="1400" dirty="0"/>
              <a:t> Верховною Радою </a:t>
            </a:r>
            <a:r>
              <a:rPr lang="ru-RU" sz="1400" dirty="0" err="1"/>
              <a:t>України</a:t>
            </a:r>
            <a:r>
              <a:rPr lang="ru-RU" sz="1400" dirty="0"/>
              <a:t> за </a:t>
            </a:r>
            <a:r>
              <a:rPr lang="ru-RU" sz="1400" dirty="0" err="1"/>
              <a:t>поданням</a:t>
            </a:r>
            <a:r>
              <a:rPr lang="ru-RU" sz="1400" dirty="0"/>
              <a:t> </a:t>
            </a:r>
            <a:r>
              <a:rPr lang="ru-RU" sz="1400" dirty="0" err="1"/>
              <a:t>Кабінету</a:t>
            </a:r>
            <a:r>
              <a:rPr lang="ru-RU" sz="1400" dirty="0"/>
              <a:t> </a:t>
            </a:r>
            <a:r>
              <a:rPr lang="ru-RU" sz="1400" dirty="0" err="1"/>
              <a:t>Міністрів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943335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147</TotalTime>
  <Words>2091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 «Регулювання міжнародної економічної діяльності в державі»</vt:lpstr>
      <vt:lpstr>1. Концептуальні проблеми регулювання відкритої  економіки</vt:lpstr>
      <vt:lpstr>Презентация PowerPoint</vt:lpstr>
      <vt:lpstr>2. Моделі відкритої економічної політики.</vt:lpstr>
      <vt:lpstr>3. Напрями підвищення конкурентоспроможності української економіки.</vt:lpstr>
      <vt:lpstr>Презентация PowerPoint</vt:lpstr>
      <vt:lpstr>4. Традиційні засоби підтримки національного товаровиробника у сфері міжнародної торгівлі: тарифно-нетарифне регулювання.</vt:lpstr>
      <vt:lpstr>Презентация PowerPoint</vt:lpstr>
      <vt:lpstr>5. Застосування митного тарифу: міжнародна практика та транзитивні реалізації.</vt:lpstr>
      <vt:lpstr>6. Застосування нетарифних інструментів та інтереси України.</vt:lpstr>
      <vt:lpstr>7. Сучасні форми протекціонізму: поняття анти імпортних адміністративних процедур.</vt:lpstr>
      <vt:lpstr>8. Добровільні обмеження експорту в  контексті антиімпортної політики.</vt:lpstr>
      <vt:lpstr>9. Антидемпінг як фактор у конкурентній боротьби.</vt:lpstr>
      <vt:lpstr>Презентация PowerPoint</vt:lpstr>
      <vt:lpstr>10. Оптимізація податкової системи.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ІНДИВІДУАЛЬНЕ СЕМЕСТРОВЕ ЗАВДАННЯ з МЕДУ на тему: «Регулювання міжнародної економічної діяльності в державі»</dc:title>
  <dc:creator>Olka</dc:creator>
  <cp:lastModifiedBy>Наташа</cp:lastModifiedBy>
  <cp:revision>15</cp:revision>
  <dcterms:created xsi:type="dcterms:W3CDTF">2015-05-13T07:50:50Z</dcterms:created>
  <dcterms:modified xsi:type="dcterms:W3CDTF">2020-01-20T11:26:02Z</dcterms:modified>
</cp:coreProperties>
</file>