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43"/>
  </p:notesMasterIdLst>
  <p:sldIdLst>
    <p:sldId id="256" r:id="rId2"/>
    <p:sldId id="379" r:id="rId3"/>
    <p:sldId id="380" r:id="rId4"/>
    <p:sldId id="348" r:id="rId5"/>
    <p:sldId id="349" r:id="rId6"/>
    <p:sldId id="352" r:id="rId7"/>
    <p:sldId id="381" r:id="rId8"/>
    <p:sldId id="385" r:id="rId9"/>
    <p:sldId id="389" r:id="rId10"/>
    <p:sldId id="390" r:id="rId11"/>
    <p:sldId id="360" r:id="rId12"/>
    <p:sldId id="400" r:id="rId13"/>
    <p:sldId id="399" r:id="rId14"/>
    <p:sldId id="386" r:id="rId15"/>
    <p:sldId id="393" r:id="rId16"/>
    <p:sldId id="383" r:id="rId17"/>
    <p:sldId id="387" r:id="rId18"/>
    <p:sldId id="408" r:id="rId19"/>
    <p:sldId id="409" r:id="rId20"/>
    <p:sldId id="410" r:id="rId21"/>
    <p:sldId id="382" r:id="rId22"/>
    <p:sldId id="395" r:id="rId23"/>
    <p:sldId id="404" r:id="rId24"/>
    <p:sldId id="405" r:id="rId25"/>
    <p:sldId id="401" r:id="rId26"/>
    <p:sldId id="402" r:id="rId27"/>
    <p:sldId id="403" r:id="rId28"/>
    <p:sldId id="406" r:id="rId29"/>
    <p:sldId id="407" r:id="rId30"/>
    <p:sldId id="396" r:id="rId31"/>
    <p:sldId id="397" r:id="rId32"/>
    <p:sldId id="391" r:id="rId33"/>
    <p:sldId id="388" r:id="rId34"/>
    <p:sldId id="398" r:id="rId35"/>
    <p:sldId id="394" r:id="rId36"/>
    <p:sldId id="375" r:id="rId37"/>
    <p:sldId id="370" r:id="rId38"/>
    <p:sldId id="378" r:id="rId39"/>
    <p:sldId id="376" r:id="rId40"/>
    <p:sldId id="412" r:id="rId41"/>
    <p:sldId id="411" r:id="rId4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2" autoAdjust="0"/>
    <p:restoredTop sz="94712" autoAdjust="0"/>
  </p:normalViewPr>
  <p:slideViewPr>
    <p:cSldViewPr snapToGrid="0">
      <p:cViewPr>
        <p:scale>
          <a:sx n="100" d="100"/>
          <a:sy n="100" d="100"/>
        </p:scale>
        <p:origin x="-774" y="-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3ACCC06-C0F1-4307-964E-A20B8D0B4A8E}" type="datetimeFigureOut">
              <a:rPr lang="ru-RU"/>
              <a:pPr>
                <a:defRPr/>
              </a:pPr>
              <a:t>01.03.2021</a:t>
            </a:fld>
            <a:endParaRPr lang="ru-RU"/>
          </a:p>
        </p:txBody>
      </p:sp>
      <p:sp>
        <p:nvSpPr>
          <p:cNvPr id="14340" name="Rectangle 4"/>
          <p:cNvSpPr>
            <a:spLocks noGrp="1"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9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B31DD2D-F123-4FEF-A69A-3F01A55790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2E9A81-E3C2-4C2F-BE8B-7C2EB2234AAF}" type="datetimeFigureOut">
              <a:rPr lang="ru-RU"/>
              <a:pPr>
                <a:defRPr/>
              </a:pPr>
              <a:t>01.03.2021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918A16-DA66-45E5-A584-EC669D07AC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6762E-BBCE-4E27-9581-8FAC3D4FCEC4}" type="datetimeFigureOut">
              <a:rPr lang="ru-RU"/>
              <a:pPr>
                <a:defRPr/>
              </a:pPr>
              <a:t>01.03.2021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A2F75D-C190-46D5-9596-5688ECE651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C87A58-D42E-4450-ACA4-F6B129B1F104}" type="datetimeFigureOut">
              <a:rPr lang="ru-RU"/>
              <a:pPr>
                <a:defRPr/>
              </a:pPr>
              <a:t>01.03.2021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EEC4D-044D-41CF-853C-8536133FCB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9323A3-A10E-4699-8708-36086838D516}" type="datetimeFigureOut">
              <a:rPr lang="ru-RU"/>
              <a:pPr>
                <a:defRPr/>
              </a:pPr>
              <a:t>01.03.2021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A5D405-5E9B-4A35-BA9A-C8D3F8466D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FD30F5-0F62-476C-9F79-2F30A9841464}" type="datetimeFigureOut">
              <a:rPr lang="ru-RU"/>
              <a:pPr>
                <a:defRPr/>
              </a:pPr>
              <a:t>01.03.2021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D99979-16C3-4D49-BE59-2F75EDB6E5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51BF6-70AF-41A2-B82C-93AB9BBE92E6}" type="datetimeFigureOut">
              <a:rPr lang="ru-RU"/>
              <a:pPr>
                <a:defRPr/>
              </a:pPr>
              <a:t>01.03.2021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1C2A9-04FC-467C-A285-A5B303052A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CBC33-0182-4EBF-B601-F08943A86D8E}" type="datetimeFigureOut">
              <a:rPr lang="ru-RU"/>
              <a:pPr>
                <a:defRPr/>
              </a:pPr>
              <a:t>01.03.2021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A6DEEE-4EA4-4742-9C4B-BB1A04DF89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59AC1-C42D-4611-AE73-2609DA40CEFC}" type="datetimeFigureOut">
              <a:rPr lang="ru-RU"/>
              <a:pPr>
                <a:defRPr/>
              </a:pPr>
              <a:t>01.03.2021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5F32A9-41D7-43FB-8FA2-172CB41FC2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29184-5151-431A-8675-8E0840901FAB}" type="datetimeFigureOut">
              <a:rPr lang="ru-RU"/>
              <a:pPr>
                <a:defRPr/>
              </a:pPr>
              <a:t>01.03.2021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82833-DBBC-4329-B892-D114BA6A73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50FE4D-6983-40CA-926E-A2387EEAFD07}" type="datetimeFigureOut">
              <a:rPr lang="ru-RU"/>
              <a:pPr>
                <a:defRPr/>
              </a:pPr>
              <a:t>01.03.2021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223801-A5E8-45D1-87DD-42B7D3CCBE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A18203-B632-44A9-B832-F649C526FA0A}" type="datetimeFigureOut">
              <a:rPr lang="ru-RU"/>
              <a:pPr>
                <a:defRPr/>
              </a:pPr>
              <a:t>01.03.2021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19A8A-952A-4DF3-BC26-CA51C901E0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5C528-1CE5-4682-9FB1-28F049AE8D24}" type="datetimeFigureOut">
              <a:rPr lang="ru-RU"/>
              <a:pPr>
                <a:defRPr/>
              </a:pPr>
              <a:t>01.03.2021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AD3661-6944-4304-8376-389C0731EC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07F4FFE-9F86-41B3-86C8-97563D5CC466}" type="datetimeFigureOut">
              <a:rPr lang="ru-RU"/>
              <a:pPr>
                <a:defRPr/>
              </a:pPr>
              <a:t>01.03.2021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5A51A7C-ABCF-4E57-9A69-29C1334CB0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4" r:id="rId2"/>
    <p:sldLayoutId id="2147483673" r:id="rId3"/>
    <p:sldLayoutId id="2147483672" r:id="rId4"/>
    <p:sldLayoutId id="2147483671" r:id="rId5"/>
    <p:sldLayoutId id="2147483670" r:id="rId6"/>
    <p:sldLayoutId id="2147483669" r:id="rId7"/>
    <p:sldLayoutId id="2147483668" r:id="rId8"/>
    <p:sldLayoutId id="2147483667" r:id="rId9"/>
    <p:sldLayoutId id="2147483666" r:id="rId10"/>
    <p:sldLayoutId id="2147483665" r:id="rId11"/>
    <p:sldLayoutId id="2147483664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290513"/>
            <a:ext cx="9144000" cy="1362075"/>
          </a:xfrm>
        </p:spPr>
        <p:txBody>
          <a:bodyPr anchor="b"/>
          <a:lstStyle/>
          <a:p>
            <a:pPr algn="ctr" eaLnBrk="1" hangingPunct="1">
              <a:lnSpc>
                <a:spcPct val="75000"/>
              </a:lnSpc>
            </a:pPr>
            <a:r>
              <a:rPr lang="uk-UA" sz="3200" b="1" u="sng" smtClean="0"/>
              <a:t>Вікові морфофункціональні особливості пасивної частини опорно-рухового апарату дитини.</a:t>
            </a:r>
            <a:r>
              <a:rPr lang="uk-UA" sz="4000" smtClean="0"/>
              <a:t> </a:t>
            </a:r>
            <a:endParaRPr lang="ru-RU" sz="4000" smtClean="0"/>
          </a:p>
        </p:txBody>
      </p:sp>
      <p:sp>
        <p:nvSpPr>
          <p:cNvPr id="15362" name="Rectangle 9"/>
          <p:cNvSpPr>
            <a:spLocks noChangeArrowheads="1"/>
          </p:cNvSpPr>
          <p:nvPr/>
        </p:nvSpPr>
        <p:spPr bwMode="auto">
          <a:xfrm>
            <a:off x="4427538" y="1625600"/>
            <a:ext cx="4716462" cy="4875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 algn="ctr"/>
            <a:r>
              <a:rPr lang="uk-UA" sz="2800">
                <a:solidFill>
                  <a:schemeClr val="tx1"/>
                </a:solidFill>
              </a:rPr>
              <a:t>План</a:t>
            </a:r>
          </a:p>
          <a:p>
            <a:pPr indent="449263">
              <a:lnSpc>
                <a:spcPct val="85000"/>
              </a:lnSpc>
              <a:buFontTx/>
              <a:buAutoNum type="arabicPeriod"/>
            </a:pPr>
            <a:r>
              <a:rPr lang="uk-UA" sz="2400">
                <a:solidFill>
                  <a:schemeClr val="tx1"/>
                </a:solidFill>
              </a:rPr>
              <a:t>Біологічне  значення  опорно-рухової  системи.  </a:t>
            </a:r>
          </a:p>
          <a:p>
            <a:pPr indent="449263">
              <a:lnSpc>
                <a:spcPct val="85000"/>
              </a:lnSpc>
              <a:buFontTx/>
              <a:buAutoNum type="arabicPeriod"/>
            </a:pPr>
            <a:r>
              <a:rPr lang="uk-UA" sz="2400">
                <a:solidFill>
                  <a:schemeClr val="tx1"/>
                </a:solidFill>
              </a:rPr>
              <a:t>Загальні  відомості  про скелет: форма, з’єднання, будова і хімічний склад кісток, ріст кісток, частини скелета. </a:t>
            </a:r>
          </a:p>
          <a:p>
            <a:pPr indent="449263">
              <a:lnSpc>
                <a:spcPct val="85000"/>
              </a:lnSpc>
              <a:buFontTx/>
              <a:buAutoNum type="arabicPeriod"/>
            </a:pPr>
            <a:r>
              <a:rPr lang="uk-UA" sz="2400">
                <a:solidFill>
                  <a:schemeClr val="tx1"/>
                </a:solidFill>
              </a:rPr>
              <a:t>Вікові особливості кісток та скелета. </a:t>
            </a:r>
          </a:p>
          <a:p>
            <a:pPr indent="449263">
              <a:lnSpc>
                <a:spcPct val="85000"/>
              </a:lnSpc>
              <a:buFontTx/>
              <a:buAutoNum type="arabicPeriod"/>
            </a:pPr>
            <a:r>
              <a:rPr lang="uk-UA" sz="2400">
                <a:solidFill>
                  <a:schemeClr val="tx1"/>
                </a:solidFill>
              </a:rPr>
              <a:t>Основні види сполучень кісток.</a:t>
            </a:r>
          </a:p>
          <a:p>
            <a:pPr indent="449263">
              <a:lnSpc>
                <a:spcPct val="85000"/>
              </a:lnSpc>
              <a:buFontTx/>
              <a:buAutoNum type="arabicPeriod"/>
            </a:pPr>
            <a:r>
              <a:rPr lang="uk-UA" sz="2400">
                <a:solidFill>
                  <a:schemeClr val="tx1"/>
                </a:solidFill>
              </a:rPr>
              <a:t>Будова суглобу, його основні і допоміжні елементи. Вікові особливості</a:t>
            </a:r>
            <a:r>
              <a:rPr lang="uk-UA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" y="1804988"/>
            <a:ext cx="4010025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2400"/>
            <a:ext cx="9144000" cy="659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225" y="314325"/>
            <a:ext cx="8658225" cy="626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50" y="285750"/>
            <a:ext cx="8705850" cy="645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28650" y="365125"/>
            <a:ext cx="7886700" cy="568325"/>
          </a:xfrm>
        </p:spPr>
        <p:txBody>
          <a:bodyPr/>
          <a:lstStyle/>
          <a:p>
            <a:r>
              <a:rPr lang="uk-UA" sz="3200" smtClean="0"/>
              <a:t>Вікові особливості та ріст кісток</a:t>
            </a:r>
            <a:endParaRPr lang="ru-RU" sz="320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5876925"/>
            <a:ext cx="8229600" cy="792163"/>
          </a:xfrm>
        </p:spPr>
        <p:txBody>
          <a:bodyPr>
            <a:normAutofit/>
          </a:bodyPr>
          <a:lstStyle/>
          <a:p>
            <a:pPr algn="ctr">
              <a:lnSpc>
                <a:spcPct val="80000"/>
              </a:lnSpc>
              <a:buFont typeface="Arial" charset="0"/>
              <a:buNone/>
            </a:pPr>
            <a:r>
              <a:rPr lang="uk-UA" sz="2000" smtClean="0"/>
              <a:t>Хрящовий скелет ембріона (4-5 тижнів)</a:t>
            </a:r>
          </a:p>
          <a:p>
            <a:pPr algn="ctr">
              <a:lnSpc>
                <a:spcPct val="80000"/>
              </a:lnSpc>
              <a:buFont typeface="Arial" charset="0"/>
              <a:buNone/>
            </a:pPr>
            <a:r>
              <a:rPr lang="uk-UA" sz="2000" smtClean="0"/>
              <a:t>Формування кісток (3-й місяць)</a:t>
            </a:r>
            <a:endParaRPr lang="ru-RU" sz="2000" smtClean="0"/>
          </a:p>
        </p:txBody>
      </p:sp>
      <p:pic>
        <p:nvPicPr>
          <p:cNvPr id="53252" name="Picture 2" descr="Рис. 1. Схематическое изображение локализации предхрящевых скоплений мезенхимы у зародыша человека на 4—5-й неделе внутpиутpoбнoгo развития: 1 — хорда; 2 — затылочный комплекс; 3 — позвоночник; 4 — лопатка; 5 — закладка костей рук; 6 — ладонная пластинка; 7 — ребра; 8 — таз; 9 — закладка костей ног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828675"/>
            <a:ext cx="4537075" cy="505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3" name="Picture 4" descr="Рис. 2. Схематическое изображение локализации первичных точек окостенения в скелете зародыша человека на 3-м месяце виутриутробного развития: 1 — интерпариетальный центр; 2 — чешуйчатая часть височной кости; 3 — супраокципитальный центр; 4 — затылочная дуга; 5 — нервная дужка; 6 — ключица; 7 — лопатка; 8 — плечевая кость; 9 — ребра; 10 — подвздошная кость; 11 — бедренная кость; 12 — малоберцовая кость; 13 — большеберцовая кость; 14 — локтевая кость; 15 — лучевая кость; 16 — дистальная фаланга; 17 — верхняя челюсть; 18 — лобная кость; 19 — скуловая кость; 20 — нижняя челюсть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836613"/>
            <a:ext cx="4105275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550" y="223838"/>
            <a:ext cx="8743950" cy="648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52400"/>
            <a:ext cx="876300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28650" y="365125"/>
            <a:ext cx="7886700" cy="568325"/>
          </a:xfrm>
        </p:spPr>
        <p:txBody>
          <a:bodyPr/>
          <a:lstStyle/>
          <a:p>
            <a:r>
              <a:rPr lang="uk-UA" sz="3200" smtClean="0"/>
              <a:t>Вікові особливості та ріст кісток</a:t>
            </a:r>
            <a:endParaRPr lang="ru-RU" sz="320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5805488"/>
            <a:ext cx="8229600" cy="863600"/>
          </a:xfrm>
        </p:spPr>
        <p:txBody>
          <a:bodyPr>
            <a:normAutofit/>
          </a:bodyPr>
          <a:lstStyle/>
          <a:p>
            <a:pPr algn="ctr">
              <a:lnSpc>
                <a:spcPct val="75000"/>
              </a:lnSpc>
              <a:spcBef>
                <a:spcPct val="0"/>
              </a:spcBef>
              <a:buFont typeface="Arial" charset="0"/>
              <a:buNone/>
            </a:pPr>
            <a:r>
              <a:rPr lang="uk-UA" sz="2400" smtClean="0"/>
              <a:t>Кістка росте в довжину за рахунок хряща, </a:t>
            </a:r>
          </a:p>
          <a:p>
            <a:pPr algn="ctr">
              <a:lnSpc>
                <a:spcPct val="75000"/>
              </a:lnSpc>
              <a:spcBef>
                <a:spcPct val="0"/>
              </a:spcBef>
              <a:buFont typeface="Arial" charset="0"/>
              <a:buNone/>
            </a:pPr>
            <a:r>
              <a:rPr lang="uk-UA" sz="2400" smtClean="0"/>
              <a:t>в товщину – за рахунок окістя (також гоїться при переломі)</a:t>
            </a:r>
            <a:endParaRPr lang="ru-RU" sz="2400" smtClean="0"/>
          </a:p>
        </p:txBody>
      </p:sp>
      <p:pic>
        <p:nvPicPr>
          <p:cNvPr id="54276" name="Picture 2" descr="http://www.hudeika.ru/img/clip_image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26150" y="974725"/>
            <a:ext cx="2900363" cy="257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7" name="Picture 10" descr="http://www.kidport.com/reflib/science/HumanBody/SkeletalSystem/images/SkeletonAnterio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62350" y="920750"/>
            <a:ext cx="2520950" cy="466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8" name="Picture 12" descr="http://t1.gstatic.com/images?q=tbn:ANd9GcT-xzzW4DbI-6iVMZmXbE1mVd88fdaahZe7w90kOwaiAX-BZGID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903288"/>
            <a:ext cx="3790950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9" name="Прямоугольник 9"/>
          <p:cNvSpPr>
            <a:spLocks noChangeArrowheads="1"/>
          </p:cNvSpPr>
          <p:nvPr/>
        </p:nvSpPr>
        <p:spPr bwMode="auto">
          <a:xfrm>
            <a:off x="6002338" y="3789363"/>
            <a:ext cx="31750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2400" b="0">
                <a:solidFill>
                  <a:schemeClr val="tx1"/>
                </a:solidFill>
                <a:latin typeface="Calibri" pitchFamily="34" charset="0"/>
              </a:rPr>
              <a:t>Ріст кісток закінчується</a:t>
            </a:r>
          </a:p>
          <a:p>
            <a:pPr algn="ctr"/>
            <a:r>
              <a:rPr lang="uk-UA" sz="2400" b="0">
                <a:solidFill>
                  <a:schemeClr val="tx1"/>
                </a:solidFill>
                <a:latin typeface="Calibri" pitchFamily="34" charset="0"/>
              </a:rPr>
              <a:t> в 25 років. </a:t>
            </a:r>
          </a:p>
        </p:txBody>
      </p:sp>
      <p:sp>
        <p:nvSpPr>
          <p:cNvPr id="54280" name="Прямоугольник 10"/>
          <p:cNvSpPr>
            <a:spLocks noChangeArrowheads="1"/>
          </p:cNvSpPr>
          <p:nvPr/>
        </p:nvSpPr>
        <p:spPr bwMode="auto">
          <a:xfrm>
            <a:off x="5003800" y="4797425"/>
            <a:ext cx="2808288" cy="85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</a:pPr>
            <a:r>
              <a:rPr lang="uk-UA" sz="2400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Скостеніння скелета </a:t>
            </a:r>
          </a:p>
          <a:p>
            <a:pPr algn="ctr">
              <a:lnSpc>
                <a:spcPct val="70000"/>
              </a:lnSpc>
            </a:pPr>
            <a:r>
              <a:rPr lang="uk-UA" sz="2400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триває все життя.</a:t>
            </a:r>
            <a:endParaRPr lang="ru-RU" sz="2400" b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813" y="188913"/>
            <a:ext cx="6261100" cy="666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7" name="Rectangle 3"/>
          <p:cNvSpPr>
            <a:spLocks noChangeArrowheads="1"/>
          </p:cNvSpPr>
          <p:nvPr/>
        </p:nvSpPr>
        <p:spPr bwMode="auto">
          <a:xfrm>
            <a:off x="6423025" y="717550"/>
            <a:ext cx="2720975" cy="578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>
                <a:solidFill>
                  <a:schemeClr val="tx1"/>
                </a:solidFill>
              </a:rPr>
              <a:t>У дітей трубчасті кістки ростуть у довжину за рахунок хрящів між кінцями кісток (епіфізами) і їх тілом (діафізом), а у товщину — за рахунок поверхневої тканини — окістя. Плоскі кістки ростуть у всіх напрямках тільки за рахунок окістя. </a:t>
            </a:r>
          </a:p>
          <a:p>
            <a:pPr>
              <a:lnSpc>
                <a:spcPct val="90000"/>
              </a:lnSpc>
            </a:pPr>
            <a:r>
              <a:rPr lang="ru-RU">
                <a:solidFill>
                  <a:schemeClr val="tx1"/>
                </a:solidFill>
              </a:rPr>
              <a:t>На момент закінчення росту тіла людини хрящі у багатьох кістках замінюються на кісткову тканину. Розвиток скелету у чоловіків закінчується у 20-24 роки, а у жінок — у 17-21 рік.</a:t>
            </a:r>
          </a:p>
        </p:txBody>
      </p:sp>
      <p:pic>
        <p:nvPicPr>
          <p:cNvPr id="778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41675" y="0"/>
            <a:ext cx="3171825" cy="666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813" y="188913"/>
            <a:ext cx="6261100" cy="666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1" name="Rectangle 3"/>
          <p:cNvSpPr>
            <a:spLocks noChangeArrowheads="1"/>
          </p:cNvSpPr>
          <p:nvPr/>
        </p:nvSpPr>
        <p:spPr bwMode="auto">
          <a:xfrm>
            <a:off x="6423025" y="407988"/>
            <a:ext cx="2720975" cy="640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>
                <a:solidFill>
                  <a:schemeClr val="tx1"/>
                </a:solidFill>
              </a:rPr>
              <a:t>У дітей трубчасті кістки ростуть у довжину за рахунок хрящів між кінцями кісток (епіфізами) і їх тілом (діафізом), а у товщину — за рахунок поверхневої тканини — окістя. Плоскі кістки ростуть у всіх напрямках тільки за рахунок окістя. На момент закінчення росту тіла людини хрящі у багатьох кістках замінюються на кісткову тканину. Розвиток скелету у чоловіків закінчується у 20-24 роки, а у жінок — у 17-21 рік.</a:t>
            </a:r>
          </a:p>
        </p:txBody>
      </p:sp>
      <p:pic>
        <p:nvPicPr>
          <p:cNvPr id="788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41675" y="0"/>
            <a:ext cx="3171825" cy="666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457200"/>
            <a:ext cx="8191500" cy="597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338" y="188913"/>
            <a:ext cx="6261100" cy="666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5" name="Rectangle 3"/>
          <p:cNvSpPr>
            <a:spLocks noChangeArrowheads="1"/>
          </p:cNvSpPr>
          <p:nvPr/>
        </p:nvSpPr>
        <p:spPr bwMode="auto">
          <a:xfrm>
            <a:off x="6423025" y="717550"/>
            <a:ext cx="2720975" cy="578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>
                <a:solidFill>
                  <a:schemeClr val="tx1"/>
                </a:solidFill>
              </a:rPr>
              <a:t>У дітей трубчасті кістки ростуть у довжину за рахунок хрящів між кінцями кісток (епіфізами) і їх тілом (діафізом), а у товщину — за рахунок поверхневої тканини — окістя. Пласкі кістки ростуть у всіх напрямках тільки за рахунок окістя. На момент закінчення росту тіла людини хрящі у багатьох кістках замінюються на кісткову тканину. Розвиток скелету у чоловіків закінчується у 20-24 роки, а у жінок — у 17-21 рік.</a:t>
            </a:r>
          </a:p>
        </p:txBody>
      </p:sp>
      <p:pic>
        <p:nvPicPr>
          <p:cNvPr id="798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41675" y="0"/>
            <a:ext cx="3171825" cy="666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7" name="Rectangle 5"/>
          <p:cNvSpPr>
            <a:spLocks noChangeArrowheads="1"/>
          </p:cNvSpPr>
          <p:nvPr/>
        </p:nvSpPr>
        <p:spPr bwMode="auto">
          <a:xfrm>
            <a:off x="2449513" y="0"/>
            <a:ext cx="36480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uk-UA">
                <a:solidFill>
                  <a:schemeClr val="tx1"/>
                </a:solidFill>
              </a:rPr>
              <a:t>█████████████████████</a:t>
            </a:r>
            <a:r>
              <a:rPr lang="ru-RU"/>
              <a:t>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/>
          </p:cNvSpPr>
          <p:nvPr>
            <p:ph type="body" idx="1"/>
          </p:nvPr>
        </p:nvSpPr>
        <p:spPr>
          <a:xfrm>
            <a:off x="0" y="438150"/>
            <a:ext cx="9144000" cy="6191250"/>
          </a:xfrm>
        </p:spPr>
        <p:txBody>
          <a:bodyPr/>
          <a:lstStyle/>
          <a:p>
            <a:pPr>
              <a:lnSpc>
                <a:spcPct val="75000"/>
              </a:lnSpc>
              <a:spcBef>
                <a:spcPts val="600"/>
              </a:spcBef>
            </a:pPr>
            <a:r>
              <a:rPr lang="ru-RU" b="1" smtClean="0"/>
              <a:t>Окостеніння починається із середньої частини діафізу, де утвориться завдяки діяльності остебластів кісткова манжетка. </a:t>
            </a:r>
          </a:p>
          <a:p>
            <a:pPr>
              <a:lnSpc>
                <a:spcPct val="75000"/>
              </a:lnSpc>
              <a:spcBef>
                <a:spcPts val="600"/>
              </a:spcBef>
            </a:pPr>
            <a:r>
              <a:rPr lang="ru-RU" b="1" smtClean="0"/>
              <a:t>Кісткова манжетка росте в напрямку до епіфізів. Разом з тим відбувається збільшення її товщини за рахунок утворення все нових і нових шарів кісткової тканини. </a:t>
            </a:r>
          </a:p>
          <a:p>
            <a:pPr>
              <a:lnSpc>
                <a:spcPct val="75000"/>
              </a:lnSpc>
              <a:spcBef>
                <a:spcPts val="600"/>
              </a:spcBef>
            </a:pPr>
            <a:r>
              <a:rPr lang="ru-RU" b="1" smtClean="0"/>
              <a:t>Одночасно усередині відбувається розсмоктування хрящової і кісткової тканин, при цьому формується косткомозкова порожнина. Таким чином, зовні відбувається все нові нашарування шарів кісткової тканини, а зсередини руйнування залишків хрящової і кісткової тканин. За рахунок цього кістка росте в товщину. </a:t>
            </a:r>
          </a:p>
          <a:p>
            <a:pPr>
              <a:lnSpc>
                <a:spcPct val="75000"/>
              </a:lnSpc>
              <a:spcBef>
                <a:spcPts val="600"/>
              </a:spcBef>
            </a:pPr>
            <a:r>
              <a:rPr lang="ru-RU" b="1" smtClean="0"/>
              <a:t>На визначеному етапі ембріонального розвитку з’являються вогнища окостеніння в епіфізах. Однак тривалий час на межі діафізу й епіфізу зберігається хрящова зона – пластинка росту, що обумовлює здатність росту кісток у довжину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9625" y="0"/>
            <a:ext cx="75819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075" y="257175"/>
            <a:ext cx="8705850" cy="631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276225"/>
            <a:ext cx="8696325" cy="631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6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314325"/>
            <a:ext cx="8648700" cy="635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25" y="247650"/>
            <a:ext cx="8715375" cy="642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" y="228600"/>
            <a:ext cx="8772525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8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14325"/>
            <a:ext cx="8601075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" y="285750"/>
            <a:ext cx="8658225" cy="625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04800"/>
            <a:ext cx="861060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4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4963" y="219075"/>
            <a:ext cx="5753100" cy="644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9688" y="166688"/>
            <a:ext cx="6515100" cy="652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658813"/>
          </a:xfrm>
        </p:spPr>
        <p:txBody>
          <a:bodyPr/>
          <a:lstStyle/>
          <a:p>
            <a:r>
              <a:rPr lang="ru-RU" sz="3600" smtClean="0"/>
              <a:t>Вікові особливості кісток</a:t>
            </a:r>
          </a:p>
        </p:txBody>
      </p:sp>
      <p:pic>
        <p:nvPicPr>
          <p:cNvPr id="58370" name="Picture 2"/>
          <p:cNvPicPr>
            <a:picLocks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223963"/>
            <a:ext cx="9144000" cy="53943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28650" y="365125"/>
            <a:ext cx="7886700" cy="568325"/>
          </a:xfrm>
        </p:spPr>
        <p:txBody>
          <a:bodyPr/>
          <a:lstStyle/>
          <a:p>
            <a:r>
              <a:rPr lang="uk-UA" sz="3200" smtClean="0"/>
              <a:t>Вікові особливості та ріст кісток</a:t>
            </a:r>
            <a:endParaRPr lang="ru-RU" sz="320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5805488"/>
            <a:ext cx="8229600" cy="863600"/>
          </a:xfrm>
        </p:spPr>
        <p:txBody>
          <a:bodyPr>
            <a:normAutofit/>
          </a:bodyPr>
          <a:lstStyle/>
          <a:p>
            <a:pPr algn="ctr">
              <a:buFont typeface="Arial" charset="0"/>
              <a:buNone/>
            </a:pPr>
            <a:r>
              <a:rPr lang="uk-UA" sz="2000" smtClean="0"/>
              <a:t>Ріст кісток регулюється гормоном росту, </a:t>
            </a:r>
          </a:p>
          <a:p>
            <a:pPr algn="ctr">
              <a:buFont typeface="Arial" charset="0"/>
              <a:buNone/>
            </a:pPr>
            <a:r>
              <a:rPr lang="uk-UA" sz="2000" smtClean="0"/>
              <a:t>залежить від обміну Са і Р, вітамінів </a:t>
            </a:r>
            <a:r>
              <a:rPr lang="en-US" sz="2000" smtClean="0"/>
              <a:t>D</a:t>
            </a:r>
            <a:r>
              <a:rPr lang="uk-UA" sz="2000" smtClean="0"/>
              <a:t> (недостача – рахіт) і А</a:t>
            </a:r>
          </a:p>
        </p:txBody>
      </p:sp>
      <p:pic>
        <p:nvPicPr>
          <p:cNvPr id="55300" name="Picture 2" descr="http://www.yourhormones.info/repository/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3575" y="2133600"/>
            <a:ext cx="28575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1" name="AutoShape 4" descr="http://mygazeta.com/i/2010/11/Explore-the-World-of-Vitamin-D.jpe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b="0">
              <a:solidFill>
                <a:schemeClr val="tx1"/>
              </a:solidFill>
              <a:latin typeface="Calibri" pitchFamily="34" charset="0"/>
            </a:endParaRPr>
          </a:p>
        </p:txBody>
      </p:sp>
      <p:pic>
        <p:nvPicPr>
          <p:cNvPr id="55302" name="Picture 6" descr="http://mygazeta.com/i/2010/11/Explore-the-World-of-Vitamin-D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908050"/>
            <a:ext cx="2984500" cy="198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3" name="Picture 8" descr="http://pics.kstati.net/2012/08/stein_vit_D_im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43663" y="4076700"/>
            <a:ext cx="2270125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4" name="Picture 12" descr="http://img1.liveinternet.ru/images/attach/c/5/86/560/86560879_vitamin_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56325" y="2205038"/>
            <a:ext cx="2816225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5" name="Picture 14" descr="http://mama.ru/images/object_4161.111608556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00788" y="787400"/>
            <a:ext cx="2478087" cy="138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6" name="Picture 16" descr="http://static.medportal.ru/pic/common/hash/5/b/5b58322f-0ef9-44ee-8be0-e9bce6aa2be6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95288" y="4156075"/>
            <a:ext cx="2447925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7" name="Picture 10" descr="http://www.a-b-v.ru/wp-content/uploads/2010/06/vitamin-d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84213" y="2924175"/>
            <a:ext cx="2022475" cy="106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8" name="Прямоугольник 14"/>
          <p:cNvSpPr>
            <a:spLocks noChangeArrowheads="1"/>
          </p:cNvSpPr>
          <p:nvPr/>
        </p:nvSpPr>
        <p:spPr bwMode="auto">
          <a:xfrm>
            <a:off x="2700338" y="4437063"/>
            <a:ext cx="8159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0" b="0">
                <a:solidFill>
                  <a:schemeClr val="tx1"/>
                </a:solidFill>
                <a:latin typeface="Calibri" pitchFamily="34" charset="0"/>
              </a:rPr>
              <a:t>D</a:t>
            </a:r>
            <a:endParaRPr lang="ru-RU" sz="8000" b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55309" name="Прямоугольник 15"/>
          <p:cNvSpPr>
            <a:spLocks noChangeArrowheads="1"/>
          </p:cNvSpPr>
          <p:nvPr/>
        </p:nvSpPr>
        <p:spPr bwMode="auto">
          <a:xfrm>
            <a:off x="5867400" y="4437063"/>
            <a:ext cx="7778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8000" b="0">
                <a:solidFill>
                  <a:schemeClr val="tx1"/>
                </a:solidFill>
                <a:latin typeface="Calibri" pitchFamily="34" charset="0"/>
              </a:rPr>
              <a:t>А</a:t>
            </a:r>
            <a:endParaRPr lang="ru-RU" sz="8000" b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55310" name="Прямоугольник 16"/>
          <p:cNvSpPr>
            <a:spLocks noChangeArrowheads="1"/>
          </p:cNvSpPr>
          <p:nvPr/>
        </p:nvSpPr>
        <p:spPr bwMode="auto">
          <a:xfrm>
            <a:off x="3419475" y="765175"/>
            <a:ext cx="2490788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8800" b="0">
                <a:solidFill>
                  <a:schemeClr val="tx1"/>
                </a:solidFill>
                <a:latin typeface="Calibri" pitchFamily="34" charset="0"/>
              </a:rPr>
              <a:t>Са </a:t>
            </a:r>
            <a:r>
              <a:rPr lang="uk-UA" sz="2400" b="0">
                <a:solidFill>
                  <a:schemeClr val="tx1"/>
                </a:solidFill>
                <a:latin typeface="Calibri" pitchFamily="34" charset="0"/>
              </a:rPr>
              <a:t>і</a:t>
            </a:r>
            <a:r>
              <a:rPr lang="uk-UA" sz="8800" b="0">
                <a:solidFill>
                  <a:schemeClr val="tx1"/>
                </a:solidFill>
                <a:latin typeface="Calibri" pitchFamily="34" charset="0"/>
              </a:rPr>
              <a:t> Р</a:t>
            </a:r>
            <a:endParaRPr lang="ru-RU" sz="8800" b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55311" name="Прямоугольник 17"/>
          <p:cNvSpPr>
            <a:spLocks noChangeArrowheads="1"/>
          </p:cNvSpPr>
          <p:nvPr/>
        </p:nvSpPr>
        <p:spPr bwMode="auto">
          <a:xfrm>
            <a:off x="4067175" y="5013325"/>
            <a:ext cx="10064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b="0">
                <a:solidFill>
                  <a:schemeClr val="tx1"/>
                </a:solidFill>
                <a:latin typeface="Calibri" pitchFamily="34" charset="0"/>
              </a:rPr>
              <a:t>вітаміни</a:t>
            </a:r>
            <a:endParaRPr lang="ru-RU" b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550" y="390525"/>
            <a:ext cx="8677275" cy="622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5" y="985838"/>
            <a:ext cx="8582025" cy="466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176213"/>
            <a:ext cx="8877300" cy="651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952875"/>
            <a:ext cx="9144000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3"/>
          <p:cNvSpPr>
            <a:spLocks noGrp="1"/>
          </p:cNvSpPr>
          <p:nvPr>
            <p:ph type="body" idx="1"/>
          </p:nvPr>
        </p:nvSpPr>
        <p:spPr>
          <a:xfrm>
            <a:off x="628650" y="549275"/>
            <a:ext cx="7886700" cy="562768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uk-UA" sz="3200" b="1" smtClean="0"/>
              <a:t>Суглоби</a:t>
            </a:r>
            <a:r>
              <a:rPr lang="uk-UA" sz="3200" smtClean="0"/>
              <a:t> – рухомі сполучення між кістками, які з’єднуються. Між кістками є щілина. В кожному суглобі є: </a:t>
            </a:r>
          </a:p>
          <a:p>
            <a:r>
              <a:rPr lang="uk-UA" sz="3200" b="1" smtClean="0"/>
              <a:t>основні  елементи суглоба</a:t>
            </a:r>
            <a:r>
              <a:rPr lang="uk-UA" sz="3200" smtClean="0"/>
              <a:t>: суглобові поверхні кісток, що з’єднуються; суглобова капсула (сумка); суглобова порожнина;  міжсуглобові хрящі; суглобова (синовіальна) рідина;</a:t>
            </a:r>
          </a:p>
          <a:p>
            <a:r>
              <a:rPr lang="uk-UA" sz="3200" b="1" smtClean="0"/>
              <a:t>допоміжні утворення</a:t>
            </a:r>
            <a:r>
              <a:rPr lang="uk-UA" sz="3200" smtClean="0"/>
              <a:t> суглобів: диски, меніски, суглобові губи, сезамоподібні кістки, зв’язки та інш.</a:t>
            </a:r>
            <a:endParaRPr lang="ru-RU" sz="3200" smtClean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5" descr="З'єднання кісток, види. Будова суглоба, допоміжний апарат суглоба.  Класифікація суглобів, види рухів у суглобах. — Wik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9575" y="176213"/>
            <a:ext cx="7991475" cy="637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/>
          </p:cNvSpPr>
          <p:nvPr>
            <p:ph type="body" idx="1"/>
          </p:nvPr>
        </p:nvSpPr>
        <p:spPr>
          <a:xfrm>
            <a:off x="200025" y="396875"/>
            <a:ext cx="8763000" cy="6332538"/>
          </a:xfrm>
        </p:spPr>
        <p:txBody>
          <a:bodyPr/>
          <a:lstStyle/>
          <a:p>
            <a:r>
              <a:rPr lang="ru-RU" b="1" smtClean="0"/>
              <a:t>ОСТЕОЛО́ГІЯ</a:t>
            </a:r>
            <a:r>
              <a:rPr lang="ru-RU" smtClean="0"/>
              <a:t> - розділ анатомії, що вивчає форму і будову кісток у взаємозв’язку з їхньою функцією. </a:t>
            </a:r>
          </a:p>
        </p:txBody>
      </p:sp>
      <p:pic>
        <p:nvPicPr>
          <p:cNvPr id="1638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1390650"/>
            <a:ext cx="8829675" cy="526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3" name="Rectangle 3"/>
          <p:cNvSpPr>
            <a:spLocks noGrp="1"/>
          </p:cNvSpPr>
          <p:nvPr>
            <p:ph type="body" idx="1"/>
          </p:nvPr>
        </p:nvSpPr>
        <p:spPr>
          <a:xfrm>
            <a:off x="0" y="320675"/>
            <a:ext cx="9144000" cy="6537325"/>
          </a:xfrm>
        </p:spPr>
        <p:txBody>
          <a:bodyPr/>
          <a:lstStyle/>
          <a:p>
            <a:pPr>
              <a:lnSpc>
                <a:spcPct val="75000"/>
              </a:lnSpc>
              <a:spcBef>
                <a:spcPts val="800"/>
              </a:spcBef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У новонародженого майже немає повністю сформованих кісток. Фіброзні з’єднання представлені синдесмозами і швами.</a:t>
            </a:r>
          </a:p>
          <a:p>
            <a:pPr>
              <a:lnSpc>
                <a:spcPct val="75000"/>
              </a:lnSpc>
              <a:spcBef>
                <a:spcPts val="800"/>
              </a:spcBef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Зв’язки сформовані лише в основних рисах. Вони пухкі, відносно тонкі і слабенькі. Основні великі зв’язки суглобів виражені досить добре, ряд дрібних, допоміжних – не повністю диференційовані чи не виражені. </a:t>
            </a:r>
          </a:p>
          <a:p>
            <a:pPr>
              <a:lnSpc>
                <a:spcPct val="75000"/>
              </a:lnSpc>
              <a:spcBef>
                <a:spcPts val="800"/>
              </a:spcBef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Зубчасті і лускаті шви у новонародженого відсутні. На їх місці наявні фіброзні пластинки, які досягають у місцях несформованих кутів покривних кісток значної величини (тім’ячка). </a:t>
            </a:r>
          </a:p>
          <a:p>
            <a:pPr>
              <a:lnSpc>
                <a:spcPct val="75000"/>
              </a:lnSpc>
              <a:spcBef>
                <a:spcPts val="800"/>
              </a:spcBef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Вклинення практично відсутні, зачатки молочних зубів знаходяться в альвеолярній борозні вільно, оскільки міжальвеоральні перегородки не розвинуті.</a:t>
            </a:r>
          </a:p>
          <a:p>
            <a:pPr>
              <a:lnSpc>
                <a:spcPct val="75000"/>
              </a:lnSpc>
              <a:spcBef>
                <a:spcPts val="800"/>
              </a:spcBef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Хрящові з’єднання представлені широко. В місцях, де у дорослих знаходяться синхондрози, у новонародженого розташовуються значні прошарки хрящової тканини. </a:t>
            </a:r>
          </a:p>
          <a:p>
            <a:pPr>
              <a:lnSpc>
                <a:spcPct val="75000"/>
              </a:lnSpc>
              <a:spcBef>
                <a:spcPts val="800"/>
              </a:spcBef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Лобковий симфіз, ручка грудини і міжхребцеві симфізи ще не сформовані.</a:t>
            </a:r>
          </a:p>
          <a:p>
            <a:pPr>
              <a:lnSpc>
                <a:spcPct val="75000"/>
              </a:lnSpc>
              <a:spcBef>
                <a:spcPts val="800"/>
              </a:spcBef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Синовіальні з’єднання, чи суглоби, у новонародженого, в основному, сформовані і мають всі три компоненти – суглобову капсулу, суглобові поверхні кісток і суглобову щілину (порожнину). Рельєф суглобових поверхонь у багатьох суглобах виражений не чітко, ряд суглобів має неконгруентні суглобові поверхні. Суглобові диски, суглобові губи і меніски тоненькі, сформовані не повністю.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9" name="Rectangle 3"/>
          <p:cNvSpPr>
            <a:spLocks noGrp="1"/>
          </p:cNvSpPr>
          <p:nvPr>
            <p:ph type="body" idx="1"/>
          </p:nvPr>
        </p:nvSpPr>
        <p:spPr>
          <a:xfrm>
            <a:off x="0" y="304800"/>
            <a:ext cx="9144000" cy="6553200"/>
          </a:xfrm>
        </p:spPr>
        <p:txBody>
          <a:bodyPr/>
          <a:lstStyle/>
          <a:p>
            <a:pPr>
              <a:lnSpc>
                <a:spcPct val="75000"/>
              </a:lnSpc>
              <a:spcBef>
                <a:spcPts val="700"/>
              </a:spcBef>
            </a:pPr>
            <a:r>
              <a:rPr lang="ru-RU" smtClean="0"/>
              <a:t>Інтенсивний  розвиток  суглобів  відбувається  у  2-3  роки.  </a:t>
            </a:r>
          </a:p>
          <a:p>
            <a:pPr>
              <a:lnSpc>
                <a:spcPct val="75000"/>
              </a:lnSpc>
              <a:spcBef>
                <a:spcPts val="700"/>
              </a:spcBef>
            </a:pPr>
            <a:r>
              <a:rPr lang="ru-RU" smtClean="0"/>
              <a:t>Інтенсивна колагенізація  капсул  і  зв’язок  –  з  3  до  8  років. У фіброзній мембрані суглобової капсули у дітей з 3 до 6 років збільшується кількість колагенових волокон, які сильно потовщуються, забезпечуючи її міцність. </a:t>
            </a:r>
          </a:p>
          <a:p>
            <a:pPr>
              <a:lnSpc>
                <a:spcPct val="75000"/>
              </a:lnSpc>
              <a:spcBef>
                <a:spcPts val="700"/>
              </a:spcBef>
            </a:pPr>
            <a:r>
              <a:rPr lang="ru-RU" smtClean="0"/>
              <a:t>У віці 6-10 років спостерігається ускладнення в будові суглобової капсули, збільшується кількість ворсинок і складок синовіальної мембрани, відбувається формування судинних сіток і нервових закінчень синовіальної мембрани. </a:t>
            </a:r>
          </a:p>
          <a:p>
            <a:pPr>
              <a:lnSpc>
                <a:spcPct val="75000"/>
              </a:lnSpc>
              <a:spcBef>
                <a:spcPts val="700"/>
              </a:spcBef>
            </a:pPr>
            <a:r>
              <a:rPr lang="ru-RU" smtClean="0"/>
              <a:t>Кінцеве формування усіх елементів суглобів закінчується у віці 13-16 років. </a:t>
            </a:r>
          </a:p>
          <a:p>
            <a:pPr>
              <a:lnSpc>
                <a:spcPct val="75000"/>
              </a:lnSpc>
              <a:spcBef>
                <a:spcPts val="700"/>
              </a:spcBef>
            </a:pPr>
            <a:r>
              <a:rPr lang="ru-RU" smtClean="0"/>
              <a:t>Плечовий суглоб має пласку суглобову западину. ЇЇ форма встановлюється у 4-7 років. Суглобова губа невисока. Капсула суглоба і дзьобо-плечочова зв’язка  зрощені. Капсула натягнута. Зв’язка міцна, але коротка.  Рухи обмежені.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075" y="252413"/>
            <a:ext cx="8715375" cy="633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362200" y="279400"/>
            <a:ext cx="6619875" cy="568325"/>
          </a:xfrm>
        </p:spPr>
        <p:txBody>
          <a:bodyPr/>
          <a:lstStyle/>
          <a:p>
            <a:r>
              <a:rPr lang="uk-UA" sz="3200" smtClean="0"/>
              <a:t>Анатомічна будова кісток</a:t>
            </a:r>
            <a:endParaRPr lang="ru-RU" sz="3200" smtClean="0"/>
          </a:p>
        </p:txBody>
      </p:sp>
      <p:sp>
        <p:nvSpPr>
          <p:cNvPr id="52227" name="Содержимое 2"/>
          <p:cNvSpPr>
            <a:spLocks noGrp="1"/>
          </p:cNvSpPr>
          <p:nvPr>
            <p:ph idx="4294967295"/>
          </p:nvPr>
        </p:nvSpPr>
        <p:spPr>
          <a:xfrm>
            <a:off x="457200" y="6092825"/>
            <a:ext cx="8229600" cy="576263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uk-UA" sz="2400" smtClean="0"/>
              <a:t>Трубчасті кістки (кістки кінцівок) </a:t>
            </a:r>
            <a:endParaRPr lang="ru-RU" sz="2400" smtClean="0"/>
          </a:p>
        </p:txBody>
      </p:sp>
      <p:pic>
        <p:nvPicPr>
          <p:cNvPr id="52228" name="Picture 2" descr="http://www.kgau.ru/distance/resources/turitcyna/img/Image2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27075"/>
            <a:ext cx="4284663" cy="539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9" name="Picture 4" descr="http://www.mysportphysio.com/media/img/346190/anatomy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19588" y="1052513"/>
            <a:ext cx="4824412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0" name="Picture 6" descr="http://t1.gstatic.com/images?q=tbn:ANd9GcTFH0Gr8vTIKwUwOjGHEZLN0Ts1q4Qxoc8U2LiW6dji3jDfqyGMy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4711997">
            <a:off x="4261644" y="2386807"/>
            <a:ext cx="2990850" cy="169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1" name="Picture 8" descr="http://t1.gstatic.com/images?q=tbn:ANd9GcTFH0Gr8vTIKwUwOjGHEZLN0Ts1q4Qxoc8U2LiW6dji3jDfqyGMy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4752993">
            <a:off x="6284119" y="2861469"/>
            <a:ext cx="2916238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2" name="Picture 10" descr="http://t1.gstatic.com/images?q=tbn:ANd9GcTFH0Gr8vTIKwUwOjGHEZLN0Ts1q4Qxoc8U2LiW6dji3jDfqyGMy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61225" y="1125538"/>
            <a:ext cx="1882775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3" name="Picture 12" descr="http://t1.gstatic.com/images?q=tbn:ANd9GcTFH0Gr8vTIKwUwOjGHEZLN0Ts1q4Qxoc8U2LiW6dji3jDfqyGMy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19250" y="765175"/>
            <a:ext cx="2100263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4" name="Picture 14" descr="http://t1.gstatic.com/images?q=tbn:ANd9GcTFH0Gr8vTIKwUwOjGHEZLN0Ts1q4Qxoc8U2LiW6dji3jDfqyGMy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1550" y="692150"/>
            <a:ext cx="1223963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5" name="Picture 16" descr="http://t1.gstatic.com/images?q=tbn:ANd9GcTFH0Gr8vTIKwUwOjGHEZLN0Ts1q4Qxoc8U2LiW6dji3jDfqyGMy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3452020">
            <a:off x="3516313" y="990600"/>
            <a:ext cx="1250950" cy="120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6" name="Picture 18" descr="http://t1.gstatic.com/images?q=tbn:ANd9GcTFH0Gr8vTIKwUwOjGHEZLN0Ts1q4Qxoc8U2LiW6dji3jDfqyGMy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981759">
            <a:off x="2238375" y="5408613"/>
            <a:ext cx="1873250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7" name="Picture 20" descr="http://t1.gstatic.com/images?q=tbn:ANd9GcTFH0Gr8vTIKwUwOjGHEZLN0Ts1q4Qxoc8U2LiW6dji3jDfqyGMy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32138" y="5516563"/>
            <a:ext cx="938212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8" name="Прямоугольник 13"/>
          <p:cNvSpPr>
            <a:spLocks noChangeArrowheads="1"/>
          </p:cNvSpPr>
          <p:nvPr/>
        </p:nvSpPr>
        <p:spPr bwMode="auto">
          <a:xfrm>
            <a:off x="468313" y="1052513"/>
            <a:ext cx="12652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b="0">
                <a:solidFill>
                  <a:schemeClr val="tx1"/>
                </a:solidFill>
                <a:latin typeface="Calibri" pitchFamily="34" charset="0"/>
              </a:rPr>
              <a:t>Окістя↘</a:t>
            </a:r>
            <a:endParaRPr lang="ru-RU" sz="2400" b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52239" name="Прямоугольник 14"/>
          <p:cNvSpPr>
            <a:spLocks noChangeArrowheads="1"/>
          </p:cNvSpPr>
          <p:nvPr/>
        </p:nvSpPr>
        <p:spPr bwMode="auto">
          <a:xfrm>
            <a:off x="3276600" y="836613"/>
            <a:ext cx="3001963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uk-UA" sz="2400" b="0">
                <a:solidFill>
                  <a:schemeClr val="tx1"/>
                </a:solidFill>
                <a:latin typeface="Calibri" pitchFamily="34" charset="0"/>
              </a:rPr>
              <a:t>Компактна (щільна) </a:t>
            </a:r>
          </a:p>
          <a:p>
            <a:pPr>
              <a:lnSpc>
                <a:spcPct val="80000"/>
              </a:lnSpc>
            </a:pPr>
            <a:r>
              <a:rPr lang="uk-UA" sz="2400" b="0">
                <a:solidFill>
                  <a:schemeClr val="tx1"/>
                </a:solidFill>
                <a:latin typeface="Calibri" pitchFamily="34" charset="0"/>
              </a:rPr>
              <a:t>↙кісткова тканина</a:t>
            </a:r>
            <a:endParaRPr lang="ru-RU" sz="2400" b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52240" name="Прямоугольник 15"/>
          <p:cNvSpPr>
            <a:spLocks noChangeArrowheads="1"/>
          </p:cNvSpPr>
          <p:nvPr/>
        </p:nvSpPr>
        <p:spPr bwMode="auto">
          <a:xfrm>
            <a:off x="2987675" y="5229225"/>
            <a:ext cx="380206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 b="0">
                <a:solidFill>
                  <a:schemeClr val="tx1"/>
                </a:solidFill>
                <a:latin typeface="Calibri" pitchFamily="34" charset="0"/>
              </a:rPr>
              <a:t>↖Губчаста </a:t>
            </a:r>
          </a:p>
          <a:p>
            <a:r>
              <a:rPr lang="uk-UA" sz="2400" b="0">
                <a:solidFill>
                  <a:schemeClr val="tx1"/>
                </a:solidFill>
                <a:latin typeface="Calibri" pitchFamily="34" charset="0"/>
              </a:rPr>
              <a:t>кісткова тканина</a:t>
            </a:r>
            <a:endParaRPr lang="ru-RU" sz="2400" b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52241" name="Прямоугольник 16"/>
          <p:cNvSpPr>
            <a:spLocks noChangeArrowheads="1"/>
          </p:cNvSpPr>
          <p:nvPr/>
        </p:nvSpPr>
        <p:spPr bwMode="auto">
          <a:xfrm>
            <a:off x="7308850" y="1268413"/>
            <a:ext cx="11922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b="0">
                <a:solidFill>
                  <a:schemeClr val="tx1"/>
                </a:solidFill>
                <a:latin typeface="Calibri" pitchFamily="34" charset="0"/>
              </a:rPr>
              <a:t>Головка</a:t>
            </a:r>
            <a:endParaRPr lang="ru-RU" sz="2400" b="0">
              <a:solidFill>
                <a:schemeClr val="tx1"/>
              </a:solidFill>
              <a:latin typeface="Calibri" pitchFamily="34" charset="0"/>
            </a:endParaRPr>
          </a:p>
        </p:txBody>
      </p:sp>
      <p:pic>
        <p:nvPicPr>
          <p:cNvPr id="52242" name="Picture 22" descr="http://t1.gstatic.com/images?q=tbn:ANd9GcTFH0Gr8vTIKwUwOjGHEZLN0Ts1q4Qxoc8U2LiW6dji3jDfqyGMy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67625" y="5661025"/>
            <a:ext cx="81438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43" name="Прямоугольник 19"/>
          <p:cNvSpPr>
            <a:spLocks noChangeArrowheads="1"/>
          </p:cNvSpPr>
          <p:nvPr/>
        </p:nvSpPr>
        <p:spPr bwMode="auto">
          <a:xfrm>
            <a:off x="7740650" y="5300663"/>
            <a:ext cx="11922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b="0">
                <a:solidFill>
                  <a:schemeClr val="tx1"/>
                </a:solidFill>
                <a:latin typeface="Calibri" pitchFamily="34" charset="0"/>
              </a:rPr>
              <a:t>Головка</a:t>
            </a:r>
            <a:endParaRPr lang="ru-RU" sz="2400" b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52244" name="Прямоугольник 20"/>
          <p:cNvSpPr>
            <a:spLocks noChangeArrowheads="1"/>
          </p:cNvSpPr>
          <p:nvPr/>
        </p:nvSpPr>
        <p:spPr bwMode="auto">
          <a:xfrm>
            <a:off x="7092950" y="3213100"/>
            <a:ext cx="7239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b="0">
                <a:solidFill>
                  <a:schemeClr val="tx1"/>
                </a:solidFill>
                <a:latin typeface="Calibri" pitchFamily="34" charset="0"/>
              </a:rPr>
              <a:t>Тіло</a:t>
            </a:r>
            <a:endParaRPr lang="ru-RU" sz="2400" b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52245" name="Прямоугольник 21"/>
          <p:cNvSpPr>
            <a:spLocks noChangeArrowheads="1"/>
          </p:cNvSpPr>
          <p:nvPr/>
        </p:nvSpPr>
        <p:spPr bwMode="auto">
          <a:xfrm>
            <a:off x="7019925" y="836613"/>
            <a:ext cx="1154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b="0">
                <a:solidFill>
                  <a:schemeClr val="tx1"/>
                </a:solidFill>
                <a:latin typeface="Calibri" pitchFamily="34" charset="0"/>
              </a:rPr>
              <a:t>↙Хрящ</a:t>
            </a:r>
            <a:endParaRPr lang="ru-RU" sz="2400" b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52246" name="Прямоугольник 22"/>
          <p:cNvSpPr>
            <a:spLocks noChangeArrowheads="1"/>
          </p:cNvSpPr>
          <p:nvPr/>
        </p:nvSpPr>
        <p:spPr bwMode="auto">
          <a:xfrm>
            <a:off x="5940425" y="5445125"/>
            <a:ext cx="1162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b="0">
                <a:solidFill>
                  <a:schemeClr val="tx1"/>
                </a:solidFill>
                <a:latin typeface="Calibri" pitchFamily="34" charset="0"/>
              </a:rPr>
              <a:t>Хрящ→</a:t>
            </a:r>
            <a:endParaRPr lang="ru-RU" sz="2400" b="0">
              <a:solidFill>
                <a:schemeClr val="tx1"/>
              </a:solidFill>
              <a:latin typeface="Calibri" pitchFamily="34" charset="0"/>
            </a:endParaRPr>
          </a:p>
        </p:txBody>
      </p:sp>
      <p:pic>
        <p:nvPicPr>
          <p:cNvPr id="52247" name="Picture 24" descr="http://artroskop.ru/uploads/posts/2012-02/1329052874_hrash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8263" y="4149725"/>
            <a:ext cx="1258887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48" name="Прямоугольник 24"/>
          <p:cNvSpPr>
            <a:spLocks noChangeArrowheads="1"/>
          </p:cNvSpPr>
          <p:nvPr/>
        </p:nvSpPr>
        <p:spPr bwMode="auto">
          <a:xfrm>
            <a:off x="5219700" y="5157788"/>
            <a:ext cx="138271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b="0">
                <a:solidFill>
                  <a:schemeClr val="tx1"/>
                </a:solidFill>
                <a:latin typeface="Calibri" pitchFamily="34" charset="0"/>
              </a:rPr>
              <a:t>Хондроцити</a:t>
            </a:r>
            <a:endParaRPr lang="ru-RU" b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52249" name="Прямоугольник 25"/>
          <p:cNvSpPr>
            <a:spLocks noChangeArrowheads="1"/>
          </p:cNvSpPr>
          <p:nvPr/>
        </p:nvSpPr>
        <p:spPr bwMode="auto">
          <a:xfrm>
            <a:off x="3563938" y="1700213"/>
            <a:ext cx="177641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b="0">
                <a:solidFill>
                  <a:schemeClr val="tx1"/>
                </a:solidFill>
                <a:latin typeface="Calibri" pitchFamily="34" charset="0"/>
              </a:rPr>
              <a:t>↙Тут червоний </a:t>
            </a:r>
          </a:p>
          <a:p>
            <a:r>
              <a:rPr lang="uk-UA" b="0">
                <a:solidFill>
                  <a:schemeClr val="tx1"/>
                </a:solidFill>
                <a:latin typeface="Calibri" pitchFamily="34" charset="0"/>
              </a:rPr>
              <a:t>кістковий мозок</a:t>
            </a:r>
            <a:endParaRPr lang="ru-RU" b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52250" name="Прямоугольник 26"/>
          <p:cNvSpPr>
            <a:spLocks noChangeArrowheads="1"/>
          </p:cNvSpPr>
          <p:nvPr/>
        </p:nvSpPr>
        <p:spPr bwMode="auto">
          <a:xfrm>
            <a:off x="5292725" y="1557338"/>
            <a:ext cx="19431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0">
                <a:solidFill>
                  <a:schemeClr val="tx1"/>
                </a:solidFill>
                <a:latin typeface="Calibri" pitchFamily="34" charset="0"/>
              </a:rPr>
              <a:t>Тут червоний ↗ </a:t>
            </a:r>
          </a:p>
          <a:p>
            <a:r>
              <a:rPr lang="uk-UA" b="0">
                <a:solidFill>
                  <a:schemeClr val="tx1"/>
                </a:solidFill>
                <a:latin typeface="Calibri" pitchFamily="34" charset="0"/>
              </a:rPr>
              <a:t>кістковий мозок</a:t>
            </a:r>
            <a:endParaRPr lang="ru-RU" b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52251" name="Прямоугольник 27"/>
          <p:cNvSpPr>
            <a:spLocks noChangeArrowheads="1"/>
          </p:cNvSpPr>
          <p:nvPr/>
        </p:nvSpPr>
        <p:spPr bwMode="auto">
          <a:xfrm>
            <a:off x="4427538" y="2924175"/>
            <a:ext cx="27178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0">
                <a:solidFill>
                  <a:schemeClr val="tx1"/>
                </a:solidFill>
                <a:latin typeface="Calibri" pitchFamily="34" charset="0"/>
              </a:rPr>
              <a:t>Тут у дітей червоний </a:t>
            </a:r>
          </a:p>
          <a:p>
            <a:r>
              <a:rPr lang="uk-UA" b="0">
                <a:solidFill>
                  <a:schemeClr val="tx1"/>
                </a:solidFill>
                <a:latin typeface="Calibri" pitchFamily="34" charset="0"/>
              </a:rPr>
              <a:t>кістковий мозок, а в → дорослих – жовтий </a:t>
            </a:r>
            <a:endParaRPr lang="ru-RU" b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52252" name="Прямоугольник 28"/>
          <p:cNvSpPr>
            <a:spLocks noChangeArrowheads="1"/>
          </p:cNvSpPr>
          <p:nvPr/>
        </p:nvSpPr>
        <p:spPr bwMode="auto">
          <a:xfrm>
            <a:off x="7181850" y="4365625"/>
            <a:ext cx="1962150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0">
                <a:solidFill>
                  <a:schemeClr val="tx1"/>
                </a:solidFill>
                <a:latin typeface="Calibri" pitchFamily="34" charset="0"/>
              </a:rPr>
              <a:t>Тут червоний  кістковий       </a:t>
            </a:r>
          </a:p>
          <a:p>
            <a:r>
              <a:rPr lang="uk-UA" b="0">
                <a:solidFill>
                  <a:schemeClr val="tx1"/>
                </a:solidFill>
                <a:latin typeface="Calibri" pitchFamily="34" charset="0"/>
              </a:rPr>
              <a:t>↓ мозок</a:t>
            </a:r>
            <a:endParaRPr lang="ru-RU" b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38125"/>
            <a:ext cx="9144000" cy="661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2589</TotalTime>
  <Words>783</Words>
  <Application>Microsoft Office PowerPoint</Application>
  <PresentationFormat>Экран (4:3)</PresentationFormat>
  <Paragraphs>71</Paragraphs>
  <Slides>41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6" baseType="lpstr">
      <vt:lpstr>Arial</vt:lpstr>
      <vt:lpstr>Calibri Light</vt:lpstr>
      <vt:lpstr>Calibri</vt:lpstr>
      <vt:lpstr>Times New Roman</vt:lpstr>
      <vt:lpstr>Тема Office</vt:lpstr>
      <vt:lpstr>Вікові морфофункціональні особливості пасивної частини опорно-рухового апарату дитини. </vt:lpstr>
      <vt:lpstr>Слайд 2</vt:lpstr>
      <vt:lpstr>Слайд 3</vt:lpstr>
      <vt:lpstr>Слайд 4</vt:lpstr>
      <vt:lpstr>Слайд 5</vt:lpstr>
      <vt:lpstr>Слайд 6</vt:lpstr>
      <vt:lpstr>Слайд 7</vt:lpstr>
      <vt:lpstr>Анатомічна будова кісток</vt:lpstr>
      <vt:lpstr>Слайд 9</vt:lpstr>
      <vt:lpstr>Слайд 10</vt:lpstr>
      <vt:lpstr>Слайд 11</vt:lpstr>
      <vt:lpstr>Слайд 12</vt:lpstr>
      <vt:lpstr>Слайд 13</vt:lpstr>
      <vt:lpstr>Вікові особливості та ріст кісток</vt:lpstr>
      <vt:lpstr>Слайд 15</vt:lpstr>
      <vt:lpstr>Слайд 16</vt:lpstr>
      <vt:lpstr>Вікові особливості та ріст кісток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Вікові особливості кісток</vt:lpstr>
      <vt:lpstr>Вікові особливості та ріст кісток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Windows User</dc:creator>
  <cp:lastModifiedBy>1</cp:lastModifiedBy>
  <cp:revision>43</cp:revision>
  <dcterms:created xsi:type="dcterms:W3CDTF">2016-11-12T15:02:45Z</dcterms:created>
  <dcterms:modified xsi:type="dcterms:W3CDTF">2021-03-01T20:09:45Z</dcterms:modified>
</cp:coreProperties>
</file>