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5334000"/>
            <a:ext cx="103632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20800" y="5867400"/>
            <a:ext cx="103632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339582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554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34400" y="1417638"/>
            <a:ext cx="24384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417638"/>
            <a:ext cx="7112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041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243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94083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438400"/>
            <a:ext cx="47752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438400"/>
            <a:ext cx="47752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19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37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203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2369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121641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10971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417638"/>
            <a:ext cx="97536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  <a:endParaRPr lang="en-US" altLang="uk-UA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438400"/>
            <a:ext cx="97536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  <a:endParaRPr lang="en-US" altLang="uk-UA" smtClean="0"/>
          </a:p>
        </p:txBody>
      </p:sp>
    </p:spTree>
    <p:extLst>
      <p:ext uri="{BB962C8B-B14F-4D97-AF65-F5344CB8AC3E}">
        <p14:creationId xmlns:p14="http://schemas.microsoft.com/office/powerpoint/2010/main" val="3060851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4300" y="2659380"/>
            <a:ext cx="10363200" cy="704850"/>
          </a:xfrm>
        </p:spPr>
        <p:txBody>
          <a:bodyPr/>
          <a:lstStyle/>
          <a:p>
            <a:pPr algn="ctr"/>
            <a:r>
              <a:rPr lang="uk-UA" sz="5400" dirty="0" smtClean="0">
                <a:solidFill>
                  <a:schemeClr val="accent1">
                    <a:lumMod val="50000"/>
                  </a:schemeClr>
                </a:solidFill>
              </a:rPr>
              <a:t>ЕКОТЕХНОЛОГІЯ</a:t>
            </a:r>
            <a:endParaRPr lang="uk-UA" sz="5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11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7210" y="712470"/>
            <a:ext cx="11167110" cy="4191000"/>
          </a:xfrm>
        </p:spPr>
        <p:txBody>
          <a:bodyPr/>
          <a:lstStyle/>
          <a:p>
            <a:pPr marL="0" indent="0" algn="just">
              <a:buNone/>
            </a:pPr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uk-UA" dirty="0" err="1" smtClean="0">
                <a:solidFill>
                  <a:schemeClr val="accent1">
                    <a:lumMod val="50000"/>
                  </a:schemeClr>
                </a:solidFill>
              </a:rPr>
              <a:t>Екотехнологія</a:t>
            </a:r>
            <a:r>
              <a:rPr lang="uk-UA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</a:rPr>
              <a:t>– розділ екології, який вивчає питання еволюції природного середовища під впливом технічної діяльності людини.</a:t>
            </a:r>
          </a:p>
          <a:p>
            <a:pPr marL="0" indent="0" algn="just">
              <a:buNone/>
            </a:pPr>
            <a:r>
              <a:rPr lang="uk-UA" dirty="0">
                <a:solidFill>
                  <a:schemeClr val="accent1">
                    <a:lumMod val="50000"/>
                  </a:schemeClr>
                </a:solidFill>
              </a:rPr>
              <a:t>У сучасному суспільстві різко зростає важливість ролі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</a:rPr>
              <a:t>екотехнології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</a:rPr>
              <a:t> та екологічної інженерії, які мають на меті оцінювати ступінь шкоди, завданий довкіллю різними галузями виробництва, розробляти і вдосконалювати інженерно-технічні засоби захисту навколишнього середовища, розвивати основи створення замкнених та безвідхідних технологічних циклів і виробництв із мінімізацією або й повним виключенням негативного впливу на довкілля.</a:t>
            </a:r>
          </a:p>
          <a:p>
            <a:pPr marL="0" indent="0" algn="just">
              <a:buNone/>
            </a:pPr>
            <a:endParaRPr lang="uk-UA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984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630" y="735330"/>
            <a:ext cx="11201400" cy="4191000"/>
          </a:xfrm>
        </p:spPr>
        <p:txBody>
          <a:bodyPr/>
          <a:lstStyle/>
          <a:p>
            <a:pPr marL="0" indent="0">
              <a:buNone/>
            </a:pPr>
            <a:r>
              <a:rPr lang="uk-UA" i="1" dirty="0">
                <a:solidFill>
                  <a:schemeClr val="accent1">
                    <a:lumMod val="50000"/>
                  </a:schemeClr>
                </a:solidFill>
              </a:rPr>
              <a:t>За підсумками вивчення курсу студент повинен знати:</a:t>
            </a:r>
            <a:endParaRPr lang="uk-UA" dirty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uk-UA" dirty="0">
                <a:solidFill>
                  <a:schemeClr val="accent1">
                    <a:lumMod val="50000"/>
                  </a:schemeClr>
                </a:solidFill>
              </a:rPr>
              <a:t>техногенез та його характерні риси;</a:t>
            </a:r>
          </a:p>
          <a:p>
            <a:pPr lvl="0"/>
            <a:r>
              <a:rPr lang="uk-UA" dirty="0">
                <a:solidFill>
                  <a:schemeClr val="accent1">
                    <a:lumMod val="50000"/>
                  </a:schemeClr>
                </a:solidFill>
              </a:rPr>
              <a:t>географію хімічної промисловості України та її основні показники;</a:t>
            </a:r>
          </a:p>
          <a:p>
            <a:pPr lvl="0"/>
            <a:r>
              <a:rPr lang="uk-UA" dirty="0">
                <a:solidFill>
                  <a:schemeClr val="accent1">
                    <a:lumMod val="50000"/>
                  </a:schemeClr>
                </a:solidFill>
              </a:rPr>
              <a:t>вплив хімічної промисловості на навколишнє природне середовище;</a:t>
            </a:r>
          </a:p>
          <a:p>
            <a:pPr lvl="0"/>
            <a:r>
              <a:rPr lang="uk-UA" dirty="0">
                <a:solidFill>
                  <a:schemeClr val="accent1">
                    <a:lumMod val="50000"/>
                  </a:schemeClr>
                </a:solidFill>
              </a:rPr>
              <a:t>екологічні нормативи та стандарти якості навколишнього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</a:rPr>
              <a:t>середовиша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lvl="0"/>
            <a:r>
              <a:rPr lang="uk-UA" dirty="0">
                <a:solidFill>
                  <a:schemeClr val="accent1">
                    <a:lumMod val="50000"/>
                  </a:schemeClr>
                </a:solidFill>
              </a:rPr>
              <a:t>методи очищення стічних вод хімічної промисловості;</a:t>
            </a:r>
          </a:p>
          <a:p>
            <a:pPr lvl="0"/>
            <a:r>
              <a:rPr lang="uk-UA" dirty="0">
                <a:solidFill>
                  <a:schemeClr val="accent1">
                    <a:lumMod val="50000"/>
                  </a:schemeClr>
                </a:solidFill>
              </a:rPr>
              <a:t>альтернативні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</a:rPr>
              <a:t>екологобезпечні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</a:rPr>
              <a:t> технології.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78407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2940" y="701040"/>
            <a:ext cx="11269980" cy="4191000"/>
          </a:xfrm>
        </p:spPr>
        <p:txBody>
          <a:bodyPr/>
          <a:lstStyle/>
          <a:p>
            <a:pPr marL="0" indent="0">
              <a:buNone/>
            </a:pPr>
            <a:r>
              <a:rPr lang="uk-UA" sz="2800" dirty="0">
                <a:solidFill>
                  <a:schemeClr val="accent1">
                    <a:lumMod val="50000"/>
                  </a:schemeClr>
                </a:solidFill>
              </a:rPr>
              <a:t>Згідно з вимогами освітньо-професійної програми студенти повинні досягти таких </a:t>
            </a:r>
            <a:r>
              <a:rPr lang="uk-UA" sz="2800" i="1" dirty="0">
                <a:solidFill>
                  <a:schemeClr val="accent1">
                    <a:lumMod val="50000"/>
                  </a:schemeClr>
                </a:solidFill>
              </a:rPr>
              <a:t>результатів навчання (</a:t>
            </a:r>
            <a:r>
              <a:rPr lang="uk-UA" sz="2800" i="1" dirty="0" err="1">
                <a:solidFill>
                  <a:schemeClr val="accent1">
                    <a:lumMod val="50000"/>
                  </a:schemeClr>
                </a:solidFill>
              </a:rPr>
              <a:t>компетентностей</a:t>
            </a:r>
            <a:r>
              <a:rPr lang="uk-UA" sz="2800" i="1" dirty="0" smtClean="0">
                <a:solidFill>
                  <a:schemeClr val="accent1">
                    <a:lumMod val="50000"/>
                  </a:schemeClr>
                </a:solidFill>
              </a:rPr>
              <a:t>):</a:t>
            </a:r>
            <a:endParaRPr lang="uk-UA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uk-UA" sz="2800" dirty="0">
                <a:solidFill>
                  <a:schemeClr val="accent1">
                    <a:lumMod val="50000"/>
                  </a:schemeClr>
                </a:solidFill>
              </a:rPr>
              <a:t>класифікувати техногенні забруднення за ступенем небезпечності;</a:t>
            </a:r>
          </a:p>
          <a:p>
            <a:pPr lvl="0"/>
            <a:r>
              <a:rPr lang="uk-UA" sz="2800" dirty="0">
                <a:solidFill>
                  <a:schemeClr val="accent1">
                    <a:lumMod val="50000"/>
                  </a:schemeClr>
                </a:solidFill>
              </a:rPr>
              <a:t>класифікувати ресурси, необхідні для хімічної промисловості;</a:t>
            </a:r>
          </a:p>
          <a:p>
            <a:pPr lvl="0"/>
            <a:r>
              <a:rPr lang="uk-UA" sz="2800" dirty="0">
                <a:solidFill>
                  <a:schemeClr val="accent1">
                    <a:lumMod val="50000"/>
                  </a:schemeClr>
                </a:solidFill>
              </a:rPr>
              <a:t>аналізувати методи захисту природного середовища від шкідливого впливу хімічних та металургійних підприємств;</a:t>
            </a:r>
          </a:p>
          <a:p>
            <a:pPr lvl="0"/>
            <a:r>
              <a:rPr lang="uk-UA" sz="2800" dirty="0">
                <a:solidFill>
                  <a:schemeClr val="accent1">
                    <a:lumMod val="50000"/>
                  </a:schemeClr>
                </a:solidFill>
              </a:rPr>
              <a:t>розробляти шляхи подолання екологічного забруднення основних хімічних виробництв;</a:t>
            </a:r>
          </a:p>
          <a:p>
            <a:r>
              <a:rPr lang="uk-UA" sz="2800" smtClean="0">
                <a:solidFill>
                  <a:schemeClr val="accent1">
                    <a:lumMod val="50000"/>
                  </a:schemeClr>
                </a:solidFill>
              </a:rPr>
              <a:t>приймати </a:t>
            </a:r>
            <a:r>
              <a:rPr lang="uk-UA" sz="2800" dirty="0">
                <a:solidFill>
                  <a:schemeClr val="accent1">
                    <a:lumMod val="50000"/>
                  </a:schemeClr>
                </a:solidFill>
              </a:rPr>
              <a:t>обґрунтовані рішення щодо покращення технологій виробництв.</a:t>
            </a:r>
          </a:p>
          <a:p>
            <a:pPr marL="0" indent="0">
              <a:buNone/>
            </a:pPr>
            <a:endParaRPr lang="uk-UA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5944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3">
  <a:themeElements>
    <a:clrScheme name="">
      <a:dk1>
        <a:srgbClr val="808080"/>
      </a:dk1>
      <a:lt1>
        <a:srgbClr val="FFFFFF"/>
      </a:lt1>
      <a:dk2>
        <a:srgbClr val="808080"/>
      </a:dk2>
      <a:lt2>
        <a:srgbClr val="005800"/>
      </a:lt2>
      <a:accent1>
        <a:srgbClr val="008000"/>
      </a:accent1>
      <a:accent2>
        <a:srgbClr val="00A400"/>
      </a:accent2>
      <a:accent3>
        <a:srgbClr val="FFFFFF"/>
      </a:accent3>
      <a:accent4>
        <a:srgbClr val="6C6C6C"/>
      </a:accent4>
      <a:accent5>
        <a:srgbClr val="AAC0AA"/>
      </a:accent5>
      <a:accent6>
        <a:srgbClr val="009400"/>
      </a:accent6>
      <a:hlink>
        <a:srgbClr val="33CC33"/>
      </a:hlink>
      <a:folHlink>
        <a:srgbClr val="808080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Тема13" id="{884262A7-2810-450C-A836-858EF69DC930}" vid="{5E429385-4B0F-4796-B3BA-F668E1BC4A7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Тема13</Template>
  <TotalTime>9</TotalTime>
  <Words>110</Words>
  <Application>Microsoft Office PowerPoint</Application>
  <PresentationFormat>Широкоэкранный</PresentationFormat>
  <Paragraphs>16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Microsoft Sans Serif</vt:lpstr>
      <vt:lpstr>Тема13</vt:lpstr>
      <vt:lpstr>ЕКОТЕХНОЛОГІЯ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ЕКОТЕХНОЛОГІЯ</dc:title>
  <dc:creator>Yulia Petrusha</dc:creator>
  <cp:lastModifiedBy>Yulia Petrusha</cp:lastModifiedBy>
  <cp:revision>7</cp:revision>
  <dcterms:created xsi:type="dcterms:W3CDTF">2021-01-12T09:56:20Z</dcterms:created>
  <dcterms:modified xsi:type="dcterms:W3CDTF">2021-01-12T10:05:34Z</dcterms:modified>
</cp:coreProperties>
</file>