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7" r:id="rId8"/>
    <p:sldId id="278" r:id="rId9"/>
    <p:sldId id="261" r:id="rId10"/>
    <p:sldId id="276" r:id="rId11"/>
    <p:sldId id="263" r:id="rId12"/>
    <p:sldId id="262" r:id="rId13"/>
    <p:sldId id="265" r:id="rId14"/>
    <p:sldId id="266" r:id="rId15"/>
    <p:sldId id="267" r:id="rId16"/>
    <p:sldId id="268" r:id="rId17"/>
    <p:sldId id="270" r:id="rId18"/>
    <p:sldId id="302" r:id="rId19"/>
    <p:sldId id="269" r:id="rId20"/>
    <p:sldId id="298" r:id="rId21"/>
    <p:sldId id="299" r:id="rId22"/>
    <p:sldId id="300" r:id="rId23"/>
    <p:sldId id="301" r:id="rId24"/>
    <p:sldId id="303" r:id="rId25"/>
    <p:sldId id="312" r:id="rId26"/>
    <p:sldId id="297" r:id="rId27"/>
    <p:sldId id="296" r:id="rId28"/>
    <p:sldId id="319" r:id="rId29"/>
    <p:sldId id="306" r:id="rId30"/>
    <p:sldId id="307" r:id="rId31"/>
    <p:sldId id="314" r:id="rId32"/>
    <p:sldId id="315" r:id="rId33"/>
    <p:sldId id="308" r:id="rId34"/>
    <p:sldId id="316" r:id="rId35"/>
    <p:sldId id="321" r:id="rId36"/>
    <p:sldId id="317" r:id="rId37"/>
    <p:sldId id="318" r:id="rId38"/>
    <p:sldId id="322" r:id="rId39"/>
    <p:sldId id="283" r:id="rId40"/>
    <p:sldId id="284" r:id="rId41"/>
    <p:sldId id="285" r:id="rId42"/>
    <p:sldId id="286" r:id="rId43"/>
    <p:sldId id="287" r:id="rId44"/>
    <p:sldId id="281" r:id="rId45"/>
    <p:sldId id="282" r:id="rId46"/>
    <p:sldId id="288" r:id="rId47"/>
    <p:sldId id="289" r:id="rId48"/>
    <p:sldId id="290" r:id="rId49"/>
    <p:sldId id="304" r:id="rId50"/>
    <p:sldId id="305" r:id="rId51"/>
    <p:sldId id="309" r:id="rId52"/>
    <p:sldId id="320" r:id="rId53"/>
    <p:sldId id="310" r:id="rId54"/>
    <p:sldId id="311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експорт, млрд. дол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80</c:v>
                </c:pt>
                <c:pt idx="1">
                  <c:v>75</c:v>
                </c:pt>
                <c:pt idx="2">
                  <c:v>65</c:v>
                </c:pt>
                <c:pt idx="3">
                  <c:v>48</c:v>
                </c:pt>
                <c:pt idx="4">
                  <c:v>45</c:v>
                </c:pt>
                <c:pt idx="5">
                  <c:v>52</c:v>
                </c:pt>
                <c:pt idx="6">
                  <c:v>47</c:v>
                </c:pt>
                <c:pt idx="7">
                  <c:v>50.1</c:v>
                </c:pt>
                <c:pt idx="8">
                  <c:v>49.2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імпорт, млрд дол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89.7</c:v>
                </c:pt>
                <c:pt idx="1">
                  <c:v>83.3</c:v>
                </c:pt>
                <c:pt idx="2">
                  <c:v>60.8</c:v>
                </c:pt>
                <c:pt idx="3">
                  <c:v>43</c:v>
                </c:pt>
                <c:pt idx="4">
                  <c:v>44.6</c:v>
                </c:pt>
                <c:pt idx="5">
                  <c:v>55.1</c:v>
                </c:pt>
                <c:pt idx="6">
                  <c:v>57</c:v>
                </c:pt>
                <c:pt idx="7">
                  <c:v>60.1</c:v>
                </c:pt>
                <c:pt idx="8">
                  <c:v>54.2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660672"/>
        <c:axId val="155662208"/>
      </c:barChart>
      <c:catAx>
        <c:axId val="15566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662208"/>
        <c:crosses val="autoZero"/>
        <c:auto val="1"/>
        <c:lblAlgn val="ctr"/>
        <c:lblOffset val="100"/>
        <c:noMultiLvlLbl val="0"/>
      </c:catAx>
      <c:valAx>
        <c:axId val="155662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6606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5.4278996375453067E-2"/>
          <c:y val="0.10996429678302706"/>
          <c:w val="0.90399774547412348"/>
          <c:h val="0.7477295019397476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.</c:v>
                </c:pt>
              </c:strCache>
            </c:strRef>
          </c:tx>
          <c:spPr>
            <a:ln cap="flat"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pPr>
              <a:solidFill>
                <a:schemeClr val="accent1">
                  <a:lumMod val="50000"/>
                </a:schemeClr>
              </a:solidFill>
            </c:spPr>
          </c:marker>
          <c:dLbls>
            <c:dLbl>
              <c:idx val="7"/>
              <c:layout>
                <c:manualLayout>
                  <c:x val="-1.0683760683760684E-2"/>
                  <c:y val="3.4188034188034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7777777777777776E-2"/>
                  <c:y val="-2.9914529914529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Лист1!$A$2:$A$17</c:f>
              <c:numCache>
                <c:formatCode>General</c:formatCode>
                <c:ptCount val="1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</c:numCache>
            </c:num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79.5</c:v>
                </c:pt>
                <c:pt idx="1">
                  <c:v>94.3</c:v>
                </c:pt>
                <c:pt idx="2">
                  <c:v>123.9</c:v>
                </c:pt>
                <c:pt idx="3">
                  <c:v>170.8</c:v>
                </c:pt>
                <c:pt idx="4">
                  <c:v>99.9</c:v>
                </c:pt>
                <c:pt idx="5">
                  <c:v>129.4</c:v>
                </c:pt>
                <c:pt idx="6">
                  <c:v>171</c:v>
                </c:pt>
                <c:pt idx="7">
                  <c:v>173.7</c:v>
                </c:pt>
                <c:pt idx="8">
                  <c:v>162.69999999999999</c:v>
                </c:pt>
                <c:pt idx="9">
                  <c:v>108.3</c:v>
                </c:pt>
                <c:pt idx="10">
                  <c:v>75.2</c:v>
                </c:pt>
                <c:pt idx="11">
                  <c:v>75.61</c:v>
                </c:pt>
                <c:pt idx="12">
                  <c:v>107.3</c:v>
                </c:pt>
                <c:pt idx="13">
                  <c:v>119.5</c:v>
                </c:pt>
                <c:pt idx="14">
                  <c:v>110.5</c:v>
                </c:pt>
                <c:pt idx="15">
                  <c:v>103.4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993792"/>
        <c:axId val="152994944"/>
      </c:lineChart>
      <c:catAx>
        <c:axId val="15299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2994944"/>
        <c:crosses val="autoZero"/>
        <c:auto val="1"/>
        <c:lblAlgn val="ctr"/>
        <c:lblOffset val="100"/>
        <c:noMultiLvlLbl val="0"/>
      </c:catAx>
      <c:valAx>
        <c:axId val="152994944"/>
        <c:scaling>
          <c:orientation val="minMax"/>
          <c:max val="200"/>
          <c:min val="0"/>
        </c:scaling>
        <c:delete val="0"/>
        <c:axPos val="l"/>
        <c:majorGridlines/>
        <c:numFmt formatCode="General" sourceLinked="1"/>
        <c:majorTickMark val="out"/>
        <c:minorTickMark val="in"/>
        <c:tickLblPos val="nextTo"/>
        <c:crossAx val="152993792"/>
        <c:crossesAt val="1"/>
        <c:crossBetween val="midCat"/>
        <c:majorUnit val="40"/>
      </c:valAx>
    </c:plotArea>
    <c:plotVisOnly val="1"/>
    <c:dispBlanksAs val="zero"/>
    <c:showDLblsOverMax val="0"/>
  </c:chart>
  <c:txPr>
    <a:bodyPr/>
    <a:lstStyle/>
    <a:p>
      <a:pPr>
        <a:defRPr sz="1100">
          <a:solidFill>
            <a:sysClr val="windowText" lastClr="000000"/>
          </a:solidFill>
          <a:latin typeface="Times New Roman" pitchFamily="18" charset="0"/>
          <a:cs typeface="Times New Roman" pitchFamily="18" charset="0"/>
        </a:defRPr>
      </a:pPr>
      <a:endParaRPr lang="uk-U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32F4D8-4E24-48D6-B43D-BED30434B85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08E76F71-C384-47DE-B382-4E8C825A08DB}">
      <dgm:prSet phldrT="[Текст]"/>
      <dgm:spPr/>
      <dgm:t>
        <a:bodyPr/>
        <a:lstStyle/>
        <a:p>
          <a:r>
            <a:rPr lang="uk-UA" dirty="0" smtClean="0"/>
            <a:t>.</a:t>
          </a:r>
          <a:endParaRPr lang="uk-UA" dirty="0"/>
        </a:p>
      </dgm:t>
    </dgm:pt>
    <dgm:pt modelId="{074EBAE7-2E51-4062-8463-59CEE91B2096}" type="parTrans" cxnId="{1B26302C-1D78-4B68-9F89-58C2DD17C779}">
      <dgm:prSet/>
      <dgm:spPr/>
      <dgm:t>
        <a:bodyPr/>
        <a:lstStyle/>
        <a:p>
          <a:endParaRPr lang="uk-UA"/>
        </a:p>
      </dgm:t>
    </dgm:pt>
    <dgm:pt modelId="{2E97C55F-93D2-4105-8E3F-72DD253C9C73}" type="sibTrans" cxnId="{1B26302C-1D78-4B68-9F89-58C2DD17C779}">
      <dgm:prSet/>
      <dgm:spPr/>
      <dgm:t>
        <a:bodyPr/>
        <a:lstStyle/>
        <a:p>
          <a:endParaRPr lang="uk-UA"/>
        </a:p>
      </dgm:t>
    </dgm:pt>
    <dgm:pt modelId="{5E1B26A6-6CC0-4570-9975-49B97668703E}">
      <dgm:prSet phldrT="[Текст]" custT="1"/>
      <dgm:spPr/>
      <dgm:t>
        <a:bodyPr/>
        <a:lstStyle/>
        <a:p>
          <a:r>
            <a:rPr lang="ru-RU" sz="1800" dirty="0" err="1" smtClean="0"/>
            <a:t>поглиблення</a:t>
          </a:r>
          <a:r>
            <a:rPr lang="ru-RU" sz="1800" dirty="0" smtClean="0"/>
            <a:t> </a:t>
          </a:r>
          <a:r>
            <a:rPr lang="ru-RU" sz="1800" dirty="0" err="1" smtClean="0"/>
            <a:t>міжнародного</a:t>
          </a:r>
          <a:r>
            <a:rPr lang="ru-RU" sz="1800" dirty="0" smtClean="0"/>
            <a:t> </a:t>
          </a:r>
          <a:r>
            <a:rPr lang="ru-RU" sz="1800" dirty="0" err="1" smtClean="0"/>
            <a:t>поділу</a:t>
          </a:r>
          <a:r>
            <a:rPr lang="ru-RU" sz="1800" dirty="0" smtClean="0"/>
            <a:t> </a:t>
          </a:r>
          <a:r>
            <a:rPr lang="ru-RU" sz="1800" dirty="0" err="1" smtClean="0"/>
            <a:t>праці</a:t>
          </a:r>
          <a:r>
            <a:rPr lang="ru-RU" sz="1800" dirty="0" smtClean="0"/>
            <a:t> та </a:t>
          </a:r>
          <a:r>
            <a:rPr lang="ru-RU" sz="1800" dirty="0" err="1" smtClean="0"/>
            <a:t>інтернаціоналізація</a:t>
          </a:r>
          <a:r>
            <a:rPr lang="ru-RU" sz="1800" dirty="0" smtClean="0"/>
            <a:t> </a:t>
          </a:r>
          <a:r>
            <a:rPr lang="ru-RU" sz="1800" dirty="0" err="1" smtClean="0"/>
            <a:t>виробництва</a:t>
          </a:r>
          <a:r>
            <a:rPr lang="ru-RU" sz="1800" dirty="0" smtClean="0"/>
            <a:t> </a:t>
          </a:r>
          <a:r>
            <a:rPr lang="ru-RU" sz="1800" dirty="0" err="1" smtClean="0"/>
            <a:t>індустріальних</a:t>
          </a:r>
          <a:r>
            <a:rPr lang="ru-RU" sz="1800" dirty="0" smtClean="0"/>
            <a:t> держав</a:t>
          </a:r>
          <a:endParaRPr lang="uk-UA" sz="1800" dirty="0"/>
        </a:p>
      </dgm:t>
    </dgm:pt>
    <dgm:pt modelId="{21AD38C4-4229-49A9-B506-D3F7039DC4B6}" type="parTrans" cxnId="{D8880327-D3C5-4562-A9F2-DE0045CF6F20}">
      <dgm:prSet/>
      <dgm:spPr/>
      <dgm:t>
        <a:bodyPr/>
        <a:lstStyle/>
        <a:p>
          <a:endParaRPr lang="uk-UA"/>
        </a:p>
      </dgm:t>
    </dgm:pt>
    <dgm:pt modelId="{4A006675-42C2-49A3-AFB4-8049017A9624}" type="sibTrans" cxnId="{D8880327-D3C5-4562-A9F2-DE0045CF6F20}">
      <dgm:prSet/>
      <dgm:spPr/>
      <dgm:t>
        <a:bodyPr/>
        <a:lstStyle/>
        <a:p>
          <a:endParaRPr lang="uk-UA"/>
        </a:p>
      </dgm:t>
    </dgm:pt>
    <dgm:pt modelId="{050C8C16-1207-4345-BFA3-D0C334660685}">
      <dgm:prSet phldrT="[Текст]"/>
      <dgm:spPr/>
      <dgm:t>
        <a:bodyPr/>
        <a:lstStyle/>
        <a:p>
          <a:r>
            <a:rPr lang="uk-UA" dirty="0" smtClean="0"/>
            <a:t>.</a:t>
          </a:r>
          <a:endParaRPr lang="uk-UA" dirty="0"/>
        </a:p>
      </dgm:t>
    </dgm:pt>
    <dgm:pt modelId="{B80E8B5F-0680-4359-BABE-3BFD8A792D62}" type="parTrans" cxnId="{D1EC3F31-A45B-4A84-831D-DF955670538B}">
      <dgm:prSet/>
      <dgm:spPr/>
      <dgm:t>
        <a:bodyPr/>
        <a:lstStyle/>
        <a:p>
          <a:endParaRPr lang="uk-UA"/>
        </a:p>
      </dgm:t>
    </dgm:pt>
    <dgm:pt modelId="{53716997-8B49-4FDF-8849-5329BFBA28C3}" type="sibTrans" cxnId="{D1EC3F31-A45B-4A84-831D-DF955670538B}">
      <dgm:prSet/>
      <dgm:spPr/>
      <dgm:t>
        <a:bodyPr/>
        <a:lstStyle/>
        <a:p>
          <a:endParaRPr lang="uk-UA"/>
        </a:p>
      </dgm:t>
    </dgm:pt>
    <dgm:pt modelId="{EE61125C-3717-41C8-94EF-69352BEF38AE}">
      <dgm:prSet phldrT="[Текст]" custT="1"/>
      <dgm:spPr/>
      <dgm:t>
        <a:bodyPr/>
        <a:lstStyle/>
        <a:p>
          <a:r>
            <a:rPr lang="ru-RU" sz="1800" dirty="0" err="1" smtClean="0"/>
            <a:t>активізація</a:t>
          </a:r>
          <a:r>
            <a:rPr lang="ru-RU" sz="1800" dirty="0" smtClean="0"/>
            <a:t> </a:t>
          </a:r>
          <a:r>
            <a:rPr lang="ru-RU" sz="1800" dirty="0" err="1" smtClean="0"/>
            <a:t>діяльності</a:t>
          </a:r>
          <a:r>
            <a:rPr lang="ru-RU" sz="1800" dirty="0" smtClean="0"/>
            <a:t> </a:t>
          </a:r>
          <a:r>
            <a:rPr lang="ru-RU" sz="1800" dirty="0" err="1" smtClean="0"/>
            <a:t>транснаціональних</a:t>
          </a:r>
          <a:r>
            <a:rPr lang="ru-RU" sz="1800" dirty="0" smtClean="0"/>
            <a:t> </a:t>
          </a:r>
          <a:r>
            <a:rPr lang="ru-RU" sz="1800" dirty="0" err="1" smtClean="0"/>
            <a:t>корпорацій</a:t>
          </a:r>
          <a:r>
            <a:rPr lang="ru-RU" sz="1800" dirty="0" smtClean="0"/>
            <a:t> на </a:t>
          </a:r>
          <a:r>
            <a:rPr lang="ru-RU" sz="1800" dirty="0" err="1" smtClean="0"/>
            <a:t>світовому</a:t>
          </a:r>
          <a:r>
            <a:rPr lang="ru-RU" sz="1800" dirty="0" smtClean="0"/>
            <a:t> ринку</a:t>
          </a:r>
          <a:endParaRPr lang="uk-UA" sz="1800" dirty="0"/>
        </a:p>
      </dgm:t>
    </dgm:pt>
    <dgm:pt modelId="{CC119496-826F-40B0-9188-3E057D6AD292}" type="parTrans" cxnId="{1489D340-AEBF-4EE8-BCAD-368F21B6C535}">
      <dgm:prSet/>
      <dgm:spPr/>
      <dgm:t>
        <a:bodyPr/>
        <a:lstStyle/>
        <a:p>
          <a:endParaRPr lang="uk-UA"/>
        </a:p>
      </dgm:t>
    </dgm:pt>
    <dgm:pt modelId="{057FC973-D9DF-4C75-A87F-A01CA00FAA1A}" type="sibTrans" cxnId="{1489D340-AEBF-4EE8-BCAD-368F21B6C535}">
      <dgm:prSet/>
      <dgm:spPr/>
      <dgm:t>
        <a:bodyPr/>
        <a:lstStyle/>
        <a:p>
          <a:endParaRPr lang="uk-UA"/>
        </a:p>
      </dgm:t>
    </dgm:pt>
    <dgm:pt modelId="{079039FA-B2B2-49FE-8274-2895215B56F0}">
      <dgm:prSet phldrT="[Текст]"/>
      <dgm:spPr/>
      <dgm:t>
        <a:bodyPr/>
        <a:lstStyle/>
        <a:p>
          <a:r>
            <a:rPr lang="uk-UA" dirty="0" smtClean="0"/>
            <a:t>.</a:t>
          </a:r>
          <a:endParaRPr lang="uk-UA" dirty="0"/>
        </a:p>
      </dgm:t>
    </dgm:pt>
    <dgm:pt modelId="{4A1D995F-5BD8-4A1D-A7EB-09C2D4D51E5D}" type="parTrans" cxnId="{D306B970-6316-4734-A3D0-7E6B03F7F4A5}">
      <dgm:prSet/>
      <dgm:spPr/>
      <dgm:t>
        <a:bodyPr/>
        <a:lstStyle/>
        <a:p>
          <a:endParaRPr lang="uk-UA"/>
        </a:p>
      </dgm:t>
    </dgm:pt>
    <dgm:pt modelId="{11024BF1-C748-4215-AE07-D329FBF57478}" type="sibTrans" cxnId="{D306B970-6316-4734-A3D0-7E6B03F7F4A5}">
      <dgm:prSet/>
      <dgm:spPr/>
      <dgm:t>
        <a:bodyPr/>
        <a:lstStyle/>
        <a:p>
          <a:endParaRPr lang="uk-UA"/>
        </a:p>
      </dgm:t>
    </dgm:pt>
    <dgm:pt modelId="{C08D43F7-1BA7-4400-92E8-E2C96EF9B92D}">
      <dgm:prSet phldrT="[Текст]" custT="1"/>
      <dgm:spPr/>
      <dgm:t>
        <a:bodyPr/>
        <a:lstStyle/>
        <a:p>
          <a:r>
            <a:rPr lang="ru-RU" sz="1800" dirty="0" err="1" smtClean="0"/>
            <a:t>лібералізація</a:t>
          </a:r>
          <a:r>
            <a:rPr lang="ru-RU" sz="1800" dirty="0" smtClean="0"/>
            <a:t> </a:t>
          </a:r>
          <a:r>
            <a:rPr lang="ru-RU" sz="1800" dirty="0" err="1" smtClean="0"/>
            <a:t>міжнародної</a:t>
          </a:r>
          <a:r>
            <a:rPr lang="ru-RU" sz="1800" dirty="0" smtClean="0"/>
            <a:t> </a:t>
          </a:r>
          <a:r>
            <a:rPr lang="ru-RU" sz="1800" dirty="0" err="1" smtClean="0"/>
            <a:t>торгівлі</a:t>
          </a:r>
          <a:r>
            <a:rPr lang="ru-RU" sz="1800" dirty="0" smtClean="0"/>
            <a:t> на </a:t>
          </a:r>
          <a:r>
            <a:rPr lang="ru-RU" sz="1800" dirty="0" err="1" smtClean="0"/>
            <a:t>дво</a:t>
          </a:r>
          <a:r>
            <a:rPr lang="ru-RU" sz="1800" dirty="0" smtClean="0"/>
            <a:t>- і </a:t>
          </a:r>
          <a:r>
            <a:rPr lang="ru-RU" sz="1800" dirty="0" err="1" smtClean="0"/>
            <a:t>багатосторонній</a:t>
          </a:r>
          <a:r>
            <a:rPr lang="ru-RU" sz="1800" dirty="0" smtClean="0"/>
            <a:t> </a:t>
          </a:r>
          <a:r>
            <a:rPr lang="ru-RU" sz="1800" dirty="0" err="1" smtClean="0"/>
            <a:t>основі</a:t>
          </a:r>
          <a:endParaRPr lang="uk-UA" sz="1800" dirty="0"/>
        </a:p>
      </dgm:t>
    </dgm:pt>
    <dgm:pt modelId="{A7161513-8FA6-45D7-9EAA-E4DEFCCE7170}" type="parTrans" cxnId="{E553A6AC-998F-48B7-8AC0-88DF975090AC}">
      <dgm:prSet/>
      <dgm:spPr/>
      <dgm:t>
        <a:bodyPr/>
        <a:lstStyle/>
        <a:p>
          <a:endParaRPr lang="uk-UA"/>
        </a:p>
      </dgm:t>
    </dgm:pt>
    <dgm:pt modelId="{AE7543B1-0704-4BD1-B62A-A861F36E3314}" type="sibTrans" cxnId="{E553A6AC-998F-48B7-8AC0-88DF975090AC}">
      <dgm:prSet/>
      <dgm:spPr/>
      <dgm:t>
        <a:bodyPr/>
        <a:lstStyle/>
        <a:p>
          <a:endParaRPr lang="uk-UA"/>
        </a:p>
      </dgm:t>
    </dgm:pt>
    <dgm:pt modelId="{89FDE1D9-BA95-4539-B546-75018117E993}">
      <dgm:prSet phldrT="[Текст]"/>
      <dgm:spPr/>
      <dgm:t>
        <a:bodyPr/>
        <a:lstStyle/>
        <a:p>
          <a:r>
            <a:rPr lang="uk-UA" dirty="0" smtClean="0"/>
            <a:t>.</a:t>
          </a:r>
          <a:endParaRPr lang="uk-UA" dirty="0"/>
        </a:p>
      </dgm:t>
    </dgm:pt>
    <dgm:pt modelId="{5343F9A6-B18A-47D5-AEBC-F1B6F019257A}" type="parTrans" cxnId="{ADC739DD-D89B-488D-9D96-B57464C98899}">
      <dgm:prSet/>
      <dgm:spPr/>
      <dgm:t>
        <a:bodyPr/>
        <a:lstStyle/>
        <a:p>
          <a:endParaRPr lang="uk-UA"/>
        </a:p>
      </dgm:t>
    </dgm:pt>
    <dgm:pt modelId="{5902BE8D-65E7-47E8-B64F-DA769E16389C}" type="sibTrans" cxnId="{ADC739DD-D89B-488D-9D96-B57464C98899}">
      <dgm:prSet/>
      <dgm:spPr/>
      <dgm:t>
        <a:bodyPr/>
        <a:lstStyle/>
        <a:p>
          <a:endParaRPr lang="uk-UA"/>
        </a:p>
      </dgm:t>
    </dgm:pt>
    <dgm:pt modelId="{EF59A399-7EAF-43F2-8CB1-7D19364C12E0}">
      <dgm:prSet custT="1"/>
      <dgm:spPr/>
      <dgm:t>
        <a:bodyPr/>
        <a:lstStyle/>
        <a:p>
          <a:r>
            <a:rPr lang="uk-UA" sz="1800" dirty="0" smtClean="0"/>
            <a:t>розвиток торговельно-економічної інтеграції за допомогою створення зон вільної торгівлі, запровадження єдиного тарифу щодо країн, які не беруть участі в економічних угрупованнях, формування спільних ринків і валютно-економічних союзів</a:t>
          </a:r>
          <a:endParaRPr lang="uk-UA" sz="1800" dirty="0"/>
        </a:p>
      </dgm:t>
    </dgm:pt>
    <dgm:pt modelId="{AE91582D-F1E2-4768-9261-D4EC66F34B23}" type="parTrans" cxnId="{AE961A84-D7BB-4AF3-BFC9-228871B1F6F9}">
      <dgm:prSet/>
      <dgm:spPr/>
      <dgm:t>
        <a:bodyPr/>
        <a:lstStyle/>
        <a:p>
          <a:endParaRPr lang="uk-UA"/>
        </a:p>
      </dgm:t>
    </dgm:pt>
    <dgm:pt modelId="{467CB6AA-4C5A-4FAD-A732-1343FA500B61}" type="sibTrans" cxnId="{AE961A84-D7BB-4AF3-BFC9-228871B1F6F9}">
      <dgm:prSet/>
      <dgm:spPr/>
      <dgm:t>
        <a:bodyPr/>
        <a:lstStyle/>
        <a:p>
          <a:endParaRPr lang="uk-UA"/>
        </a:p>
      </dgm:t>
    </dgm:pt>
    <dgm:pt modelId="{78CAEA40-B1EF-4ECA-A66C-69EE0975DA6B}" type="pres">
      <dgm:prSet presAssocID="{B732F4D8-4E24-48D6-B43D-BED30434B85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3EF2629-A73C-4806-B409-8EBA30FD9E95}" type="pres">
      <dgm:prSet presAssocID="{08E76F71-C384-47DE-B382-4E8C825A08DB}" presName="composite" presStyleCnt="0"/>
      <dgm:spPr/>
    </dgm:pt>
    <dgm:pt modelId="{7CAEE769-C63C-46B4-888E-C9EA0D25BA38}" type="pres">
      <dgm:prSet presAssocID="{08E76F71-C384-47DE-B382-4E8C825A08D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D0D74A7-3273-487D-B4BF-5A686148DD8A}" type="pres">
      <dgm:prSet presAssocID="{08E76F71-C384-47DE-B382-4E8C825A08D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8B0251D-5F24-444A-B19A-F75B6100862E}" type="pres">
      <dgm:prSet presAssocID="{2E97C55F-93D2-4105-8E3F-72DD253C9C73}" presName="sp" presStyleCnt="0"/>
      <dgm:spPr/>
    </dgm:pt>
    <dgm:pt modelId="{8C0EF57E-027B-4630-AD57-53E19FC62CA3}" type="pres">
      <dgm:prSet presAssocID="{050C8C16-1207-4345-BFA3-D0C334660685}" presName="composite" presStyleCnt="0"/>
      <dgm:spPr/>
    </dgm:pt>
    <dgm:pt modelId="{7794E366-CC5F-4102-8DED-0015B8B065C2}" type="pres">
      <dgm:prSet presAssocID="{050C8C16-1207-4345-BFA3-D0C33466068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72DE5E-9B21-4A60-AFF5-CFDEA9AF029C}" type="pres">
      <dgm:prSet presAssocID="{050C8C16-1207-4345-BFA3-D0C33466068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F795DE-D26F-4684-935E-B4C3C2F501D1}" type="pres">
      <dgm:prSet presAssocID="{53716997-8B49-4FDF-8849-5329BFBA28C3}" presName="sp" presStyleCnt="0"/>
      <dgm:spPr/>
    </dgm:pt>
    <dgm:pt modelId="{82C07C49-3B7F-480A-B92F-41C97FC0571B}" type="pres">
      <dgm:prSet presAssocID="{079039FA-B2B2-49FE-8274-2895215B56F0}" presName="composite" presStyleCnt="0"/>
      <dgm:spPr/>
    </dgm:pt>
    <dgm:pt modelId="{221D9D5A-A15C-4B29-88B9-98732352260D}" type="pres">
      <dgm:prSet presAssocID="{079039FA-B2B2-49FE-8274-2895215B56F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2731CDB-CA9B-49B5-9953-D49F6A982817}" type="pres">
      <dgm:prSet presAssocID="{079039FA-B2B2-49FE-8274-2895215B56F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1F42959-5246-4A13-8750-BE6FD47D1711}" type="pres">
      <dgm:prSet presAssocID="{11024BF1-C748-4215-AE07-D329FBF57478}" presName="sp" presStyleCnt="0"/>
      <dgm:spPr/>
    </dgm:pt>
    <dgm:pt modelId="{3F71C1A2-8275-492E-A85A-1E84BCCF9B93}" type="pres">
      <dgm:prSet presAssocID="{89FDE1D9-BA95-4539-B546-75018117E993}" presName="composite" presStyleCnt="0"/>
      <dgm:spPr/>
    </dgm:pt>
    <dgm:pt modelId="{C113740C-B9A3-427E-815D-357F344DFF54}" type="pres">
      <dgm:prSet presAssocID="{89FDE1D9-BA95-4539-B546-75018117E99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ADE2FA5-A360-4192-8586-78C23F150BA7}" type="pres">
      <dgm:prSet presAssocID="{89FDE1D9-BA95-4539-B546-75018117E99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8880327-D3C5-4562-A9F2-DE0045CF6F20}" srcId="{08E76F71-C384-47DE-B382-4E8C825A08DB}" destId="{5E1B26A6-6CC0-4570-9975-49B97668703E}" srcOrd="0" destOrd="0" parTransId="{21AD38C4-4229-49A9-B506-D3F7039DC4B6}" sibTransId="{4A006675-42C2-49A3-AFB4-8049017A9624}"/>
    <dgm:cxn modelId="{F861E85D-11D6-438E-B65E-07AA1FF27AEB}" type="presOf" srcId="{5E1B26A6-6CC0-4570-9975-49B97668703E}" destId="{3D0D74A7-3273-487D-B4BF-5A686148DD8A}" srcOrd="0" destOrd="0" presId="urn:microsoft.com/office/officeart/2005/8/layout/chevron2"/>
    <dgm:cxn modelId="{33B8D8F4-7C8E-4D3B-93A0-E316E8B707C8}" type="presOf" srcId="{B732F4D8-4E24-48D6-B43D-BED30434B85D}" destId="{78CAEA40-B1EF-4ECA-A66C-69EE0975DA6B}" srcOrd="0" destOrd="0" presId="urn:microsoft.com/office/officeart/2005/8/layout/chevron2"/>
    <dgm:cxn modelId="{D1EC3F31-A45B-4A84-831D-DF955670538B}" srcId="{B732F4D8-4E24-48D6-B43D-BED30434B85D}" destId="{050C8C16-1207-4345-BFA3-D0C334660685}" srcOrd="1" destOrd="0" parTransId="{B80E8B5F-0680-4359-BABE-3BFD8A792D62}" sibTransId="{53716997-8B49-4FDF-8849-5329BFBA28C3}"/>
    <dgm:cxn modelId="{EB87D5E6-87CD-4C0B-A69B-A5A393972525}" type="presOf" srcId="{079039FA-B2B2-49FE-8274-2895215B56F0}" destId="{221D9D5A-A15C-4B29-88B9-98732352260D}" srcOrd="0" destOrd="0" presId="urn:microsoft.com/office/officeart/2005/8/layout/chevron2"/>
    <dgm:cxn modelId="{5140CCA7-0E87-4444-9FAF-251A19B5147C}" type="presOf" srcId="{89FDE1D9-BA95-4539-B546-75018117E993}" destId="{C113740C-B9A3-427E-815D-357F344DFF54}" srcOrd="0" destOrd="0" presId="urn:microsoft.com/office/officeart/2005/8/layout/chevron2"/>
    <dgm:cxn modelId="{1B26302C-1D78-4B68-9F89-58C2DD17C779}" srcId="{B732F4D8-4E24-48D6-B43D-BED30434B85D}" destId="{08E76F71-C384-47DE-B382-4E8C825A08DB}" srcOrd="0" destOrd="0" parTransId="{074EBAE7-2E51-4062-8463-59CEE91B2096}" sibTransId="{2E97C55F-93D2-4105-8E3F-72DD253C9C73}"/>
    <dgm:cxn modelId="{D306B970-6316-4734-A3D0-7E6B03F7F4A5}" srcId="{B732F4D8-4E24-48D6-B43D-BED30434B85D}" destId="{079039FA-B2B2-49FE-8274-2895215B56F0}" srcOrd="2" destOrd="0" parTransId="{4A1D995F-5BD8-4A1D-A7EB-09C2D4D51E5D}" sibTransId="{11024BF1-C748-4215-AE07-D329FBF57478}"/>
    <dgm:cxn modelId="{0A59C834-D00A-4D39-B315-E010C3CAAFF7}" type="presOf" srcId="{C08D43F7-1BA7-4400-92E8-E2C96EF9B92D}" destId="{72731CDB-CA9B-49B5-9953-D49F6A982817}" srcOrd="0" destOrd="0" presId="urn:microsoft.com/office/officeart/2005/8/layout/chevron2"/>
    <dgm:cxn modelId="{9C67C4A8-FE98-4166-8F11-E5C02F12877A}" type="presOf" srcId="{050C8C16-1207-4345-BFA3-D0C334660685}" destId="{7794E366-CC5F-4102-8DED-0015B8B065C2}" srcOrd="0" destOrd="0" presId="urn:microsoft.com/office/officeart/2005/8/layout/chevron2"/>
    <dgm:cxn modelId="{E553A6AC-998F-48B7-8AC0-88DF975090AC}" srcId="{079039FA-B2B2-49FE-8274-2895215B56F0}" destId="{C08D43F7-1BA7-4400-92E8-E2C96EF9B92D}" srcOrd="0" destOrd="0" parTransId="{A7161513-8FA6-45D7-9EAA-E4DEFCCE7170}" sibTransId="{AE7543B1-0704-4BD1-B62A-A861F36E3314}"/>
    <dgm:cxn modelId="{B8FF12F8-CFF6-45FA-9FC1-216CC45D13BA}" type="presOf" srcId="{EF59A399-7EAF-43F2-8CB1-7D19364C12E0}" destId="{3ADE2FA5-A360-4192-8586-78C23F150BA7}" srcOrd="0" destOrd="0" presId="urn:microsoft.com/office/officeart/2005/8/layout/chevron2"/>
    <dgm:cxn modelId="{AE961A84-D7BB-4AF3-BFC9-228871B1F6F9}" srcId="{89FDE1D9-BA95-4539-B546-75018117E993}" destId="{EF59A399-7EAF-43F2-8CB1-7D19364C12E0}" srcOrd="0" destOrd="0" parTransId="{AE91582D-F1E2-4768-9261-D4EC66F34B23}" sibTransId="{467CB6AA-4C5A-4FAD-A732-1343FA500B61}"/>
    <dgm:cxn modelId="{7475DB3E-8A80-4478-A4A4-8D1737E1CC5A}" type="presOf" srcId="{EE61125C-3717-41C8-94EF-69352BEF38AE}" destId="{3472DE5E-9B21-4A60-AFF5-CFDEA9AF029C}" srcOrd="0" destOrd="0" presId="urn:microsoft.com/office/officeart/2005/8/layout/chevron2"/>
    <dgm:cxn modelId="{EC6FA2A2-2294-4921-B09D-11CB10150719}" type="presOf" srcId="{08E76F71-C384-47DE-B382-4E8C825A08DB}" destId="{7CAEE769-C63C-46B4-888E-C9EA0D25BA38}" srcOrd="0" destOrd="0" presId="urn:microsoft.com/office/officeart/2005/8/layout/chevron2"/>
    <dgm:cxn modelId="{1489D340-AEBF-4EE8-BCAD-368F21B6C535}" srcId="{050C8C16-1207-4345-BFA3-D0C334660685}" destId="{EE61125C-3717-41C8-94EF-69352BEF38AE}" srcOrd="0" destOrd="0" parTransId="{CC119496-826F-40B0-9188-3E057D6AD292}" sibTransId="{057FC973-D9DF-4C75-A87F-A01CA00FAA1A}"/>
    <dgm:cxn modelId="{ADC739DD-D89B-488D-9D96-B57464C98899}" srcId="{B732F4D8-4E24-48D6-B43D-BED30434B85D}" destId="{89FDE1D9-BA95-4539-B546-75018117E993}" srcOrd="3" destOrd="0" parTransId="{5343F9A6-B18A-47D5-AEBC-F1B6F019257A}" sibTransId="{5902BE8D-65E7-47E8-B64F-DA769E16389C}"/>
    <dgm:cxn modelId="{306C93DF-CD95-4CEE-84BC-EFAFC3BB1316}" type="presParOf" srcId="{78CAEA40-B1EF-4ECA-A66C-69EE0975DA6B}" destId="{B3EF2629-A73C-4806-B409-8EBA30FD9E95}" srcOrd="0" destOrd="0" presId="urn:microsoft.com/office/officeart/2005/8/layout/chevron2"/>
    <dgm:cxn modelId="{F4B1E09B-238C-405B-BC5C-2899C3B2037A}" type="presParOf" srcId="{B3EF2629-A73C-4806-B409-8EBA30FD9E95}" destId="{7CAEE769-C63C-46B4-888E-C9EA0D25BA38}" srcOrd="0" destOrd="0" presId="urn:microsoft.com/office/officeart/2005/8/layout/chevron2"/>
    <dgm:cxn modelId="{0ED5D2C5-BE7A-4CD7-A584-DD1F4E8F6AAD}" type="presParOf" srcId="{B3EF2629-A73C-4806-B409-8EBA30FD9E95}" destId="{3D0D74A7-3273-487D-B4BF-5A686148DD8A}" srcOrd="1" destOrd="0" presId="urn:microsoft.com/office/officeart/2005/8/layout/chevron2"/>
    <dgm:cxn modelId="{27AD335B-1A21-47B4-9E56-0BDF5175E031}" type="presParOf" srcId="{78CAEA40-B1EF-4ECA-A66C-69EE0975DA6B}" destId="{38B0251D-5F24-444A-B19A-F75B6100862E}" srcOrd="1" destOrd="0" presId="urn:microsoft.com/office/officeart/2005/8/layout/chevron2"/>
    <dgm:cxn modelId="{ED15C277-860D-42D6-8482-89DC3DA5F798}" type="presParOf" srcId="{78CAEA40-B1EF-4ECA-A66C-69EE0975DA6B}" destId="{8C0EF57E-027B-4630-AD57-53E19FC62CA3}" srcOrd="2" destOrd="0" presId="urn:microsoft.com/office/officeart/2005/8/layout/chevron2"/>
    <dgm:cxn modelId="{DEA7C6F6-F6A2-4F94-9987-3044B599CA36}" type="presParOf" srcId="{8C0EF57E-027B-4630-AD57-53E19FC62CA3}" destId="{7794E366-CC5F-4102-8DED-0015B8B065C2}" srcOrd="0" destOrd="0" presId="urn:microsoft.com/office/officeart/2005/8/layout/chevron2"/>
    <dgm:cxn modelId="{94F1B6F1-1CE8-4CC4-A477-DAF972B01E57}" type="presParOf" srcId="{8C0EF57E-027B-4630-AD57-53E19FC62CA3}" destId="{3472DE5E-9B21-4A60-AFF5-CFDEA9AF029C}" srcOrd="1" destOrd="0" presId="urn:microsoft.com/office/officeart/2005/8/layout/chevron2"/>
    <dgm:cxn modelId="{1662A9D6-C8B0-4C57-9BE3-705D6647C148}" type="presParOf" srcId="{78CAEA40-B1EF-4ECA-A66C-69EE0975DA6B}" destId="{06F795DE-D26F-4684-935E-B4C3C2F501D1}" srcOrd="3" destOrd="0" presId="urn:microsoft.com/office/officeart/2005/8/layout/chevron2"/>
    <dgm:cxn modelId="{343DCB74-33D2-45C5-9455-C4FA3D7693EF}" type="presParOf" srcId="{78CAEA40-B1EF-4ECA-A66C-69EE0975DA6B}" destId="{82C07C49-3B7F-480A-B92F-41C97FC0571B}" srcOrd="4" destOrd="0" presId="urn:microsoft.com/office/officeart/2005/8/layout/chevron2"/>
    <dgm:cxn modelId="{ECB61893-776A-4B9C-A0D8-1B7DEAE20097}" type="presParOf" srcId="{82C07C49-3B7F-480A-B92F-41C97FC0571B}" destId="{221D9D5A-A15C-4B29-88B9-98732352260D}" srcOrd="0" destOrd="0" presId="urn:microsoft.com/office/officeart/2005/8/layout/chevron2"/>
    <dgm:cxn modelId="{BEBDC051-4BC3-49F0-8F12-B88808628DDC}" type="presParOf" srcId="{82C07C49-3B7F-480A-B92F-41C97FC0571B}" destId="{72731CDB-CA9B-49B5-9953-D49F6A982817}" srcOrd="1" destOrd="0" presId="urn:microsoft.com/office/officeart/2005/8/layout/chevron2"/>
    <dgm:cxn modelId="{E564B028-E03C-4D64-92F6-3EAD0F57E044}" type="presParOf" srcId="{78CAEA40-B1EF-4ECA-A66C-69EE0975DA6B}" destId="{11F42959-5246-4A13-8750-BE6FD47D1711}" srcOrd="5" destOrd="0" presId="urn:microsoft.com/office/officeart/2005/8/layout/chevron2"/>
    <dgm:cxn modelId="{CB0A5E8C-0DEB-45B6-B2B0-F8BC6AE99C99}" type="presParOf" srcId="{78CAEA40-B1EF-4ECA-A66C-69EE0975DA6B}" destId="{3F71C1A2-8275-492E-A85A-1E84BCCF9B93}" srcOrd="6" destOrd="0" presId="urn:microsoft.com/office/officeart/2005/8/layout/chevron2"/>
    <dgm:cxn modelId="{40E5C596-A0D9-4753-8D1D-50605B32EE98}" type="presParOf" srcId="{3F71C1A2-8275-492E-A85A-1E84BCCF9B93}" destId="{C113740C-B9A3-427E-815D-357F344DFF54}" srcOrd="0" destOrd="0" presId="urn:microsoft.com/office/officeart/2005/8/layout/chevron2"/>
    <dgm:cxn modelId="{BD2029C4-5B97-4F74-A57A-1112F26DC6DC}" type="presParOf" srcId="{3F71C1A2-8275-492E-A85A-1E84BCCF9B93}" destId="{3ADE2FA5-A360-4192-8586-78C23F150B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175351" cy="4304769"/>
          </a:xfrm>
        </p:spPr>
        <p:txBody>
          <a:bodyPr/>
          <a:lstStyle/>
          <a:p>
            <a:pPr marL="182880" indent="0" algn="ctr">
              <a:buNone/>
            </a:pPr>
            <a:r>
              <a:rPr lang="uk-UA" dirty="0">
                <a:solidFill>
                  <a:schemeClr val="tx1"/>
                </a:solidFill>
                <a:effectLst/>
              </a:rPr>
              <a:t>Україна в міжнародній торгівлі товарами: загальний </a:t>
            </a:r>
            <a:r>
              <a:rPr lang="uk-UA" dirty="0" smtClean="0">
                <a:solidFill>
                  <a:schemeClr val="tx1"/>
                </a:solidFill>
                <a:effectLst/>
              </a:rPr>
              <a:t>режим.</a:t>
            </a:r>
            <a:br>
              <a:rPr lang="uk-UA" dirty="0" smtClean="0">
                <a:solidFill>
                  <a:schemeClr val="tx1"/>
                </a:solidFill>
                <a:effectLst/>
              </a:rPr>
            </a:br>
            <a:r>
              <a:rPr lang="uk-UA" dirty="0" smtClean="0">
                <a:solidFill>
                  <a:schemeClr val="tx1"/>
                </a:solidFill>
                <a:effectLst/>
              </a:rPr>
              <a:t> 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280920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2800" dirty="0">
                <a:solidFill>
                  <a:schemeClr val="tx1"/>
                </a:solidFill>
              </a:rPr>
              <a:t>Для економіки України зовнішня торгівля має вагоме значення. </a:t>
            </a:r>
            <a:endParaRPr lang="uk-UA" sz="28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uk-UA" sz="28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Потенціал </a:t>
            </a:r>
            <a:r>
              <a:rPr lang="uk-UA" sz="2800" dirty="0">
                <a:solidFill>
                  <a:schemeClr val="tx1"/>
                </a:solidFill>
              </a:rPr>
              <a:t>її розвитку не менш суттєвий: відкриття нових ринків та включення у нові міжнародні ланцюги створення доданої вартості спроможні урізноманітнити економіку України та пришвидшити її зростання.</a:t>
            </a:r>
          </a:p>
        </p:txBody>
      </p:sp>
    </p:spTree>
    <p:extLst>
      <p:ext uri="{BB962C8B-B14F-4D97-AF65-F5344CB8AC3E}">
        <p14:creationId xmlns:p14="http://schemas.microsoft.com/office/powerpoint/2010/main" val="418478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80920" cy="620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err="1">
                <a:solidFill>
                  <a:schemeClr val="tx1"/>
                </a:solidFill>
                <a:effectLst/>
              </a:rPr>
              <a:t>Визначення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терміну</a:t>
            </a:r>
            <a:r>
              <a:rPr lang="ru-RU" sz="2400" dirty="0">
                <a:solidFill>
                  <a:schemeClr val="tx1"/>
                </a:solidFill>
                <a:effectLst/>
              </a:rPr>
              <a:t> «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міжнародна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торгівля</a:t>
            </a:r>
            <a:r>
              <a:rPr lang="ru-RU" sz="2400" dirty="0">
                <a:solidFill>
                  <a:schemeClr val="tx1"/>
                </a:solidFill>
                <a:effectLst/>
              </a:rPr>
              <a:t>»</a:t>
            </a:r>
            <a:endParaRPr lang="uk-UA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6036175"/>
              </p:ext>
            </p:extLst>
          </p:nvPr>
        </p:nvGraphicFramePr>
        <p:xfrm>
          <a:off x="0" y="692696"/>
          <a:ext cx="9144001" cy="53601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6724"/>
                <a:gridCol w="5733765"/>
                <a:gridCol w="2803512"/>
              </a:tblGrid>
              <a:tr h="1065718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№ п/</a:t>
                      </a:r>
                      <a:r>
                        <a:rPr lang="uk-UA" sz="1600" dirty="0" err="1">
                          <a:effectLst/>
                        </a:rPr>
                        <a:t>п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" algn="ctr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Визначення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450215" algn="ctr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>
                          <a:effectLst/>
                        </a:rPr>
                        <a:t>Джерело</a:t>
                      </a:r>
                      <a:endParaRPr lang="uk-UA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776197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1.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 dirty="0">
                          <a:effectLst/>
                        </a:rPr>
                        <a:t>Міжнародна торгівля 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специфічна сфера, що об'єднує зовнішньоторговельні сектори національних економік. Вона пов'язана з світовим ринком і регулюється міжнародними економічними організаціями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 err="1">
                          <a:effectLst/>
                        </a:rPr>
                        <a:t>Кісельов</a:t>
                      </a:r>
                      <a:r>
                        <a:rPr lang="uk-UA" sz="1600" dirty="0">
                          <a:effectLst/>
                        </a:rPr>
                        <a:t> А.П.</a:t>
                      </a:r>
                    </a:p>
                    <a:p>
                      <a:pPr indent="2159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Міжнародна торгівля: Підручник 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420958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2.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 dirty="0">
                          <a:effectLst/>
                        </a:rPr>
                        <a:t>Міжнародна торгівля 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це сфера міжнародних товарно-грошових відносин, специфічна форма обміну продуктами праці (товарами і послугами) між продавцями і покупцями різних країн. 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Кухарська Н.О.</a:t>
                      </a:r>
                    </a:p>
                    <a:p>
                      <a:pPr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Міжнародна економічна діяльність України 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065718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3.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 dirty="0">
                          <a:effectLst/>
                        </a:rPr>
                        <a:t>Міжнародна торгівля 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це торгівля між резидентами різних країн, якими можуть бути фізичні та юридичні особи, фірми, ТНК, некомерційні організації тощо. 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Козак Ю. Г. </a:t>
                      </a:r>
                    </a:p>
                    <a:p>
                      <a:pPr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Міжнародна торгівля: </a:t>
                      </a:r>
                      <a:r>
                        <a:rPr lang="uk-UA" sz="1600" dirty="0" err="1" smtClean="0">
                          <a:effectLst/>
                        </a:rPr>
                        <a:t>навч</a:t>
                      </a:r>
                      <a:r>
                        <a:rPr lang="uk-UA" sz="1600" dirty="0">
                          <a:effectLst/>
                        </a:rPr>
                        <a:t>. посібник 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8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80920" cy="6206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err="1">
                <a:solidFill>
                  <a:schemeClr val="tx1"/>
                </a:solidFill>
                <a:effectLst/>
              </a:rPr>
              <a:t>Визначення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терміну</a:t>
            </a:r>
            <a:r>
              <a:rPr lang="ru-RU" sz="2400" dirty="0">
                <a:solidFill>
                  <a:schemeClr val="tx1"/>
                </a:solidFill>
                <a:effectLst/>
              </a:rPr>
              <a:t> «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міжнародна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торгівля</a:t>
            </a:r>
            <a:r>
              <a:rPr lang="ru-RU" sz="2400" dirty="0">
                <a:solidFill>
                  <a:schemeClr val="tx1"/>
                </a:solidFill>
                <a:effectLst/>
              </a:rPr>
              <a:t>»</a:t>
            </a:r>
            <a:endParaRPr lang="uk-UA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64779195"/>
              </p:ext>
            </p:extLst>
          </p:nvPr>
        </p:nvGraphicFramePr>
        <p:xfrm>
          <a:off x="0" y="692696"/>
          <a:ext cx="8892480" cy="5616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035"/>
                <a:gridCol w="5576048"/>
                <a:gridCol w="2726397"/>
              </a:tblGrid>
              <a:tr h="816963"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№ п/</a:t>
                      </a:r>
                      <a:r>
                        <a:rPr lang="uk-UA" sz="1600" dirty="0" err="1">
                          <a:effectLst/>
                        </a:rPr>
                        <a:t>п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" algn="ctr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Визначення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450215" algn="ctr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>
                          <a:effectLst/>
                        </a:rPr>
                        <a:t>Джерело</a:t>
                      </a:r>
                      <a:endParaRPr lang="uk-UA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531807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4.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930" algn="just" fontAlgn="base" hangingPunct="0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Міжнародна торгівля — це первинна форма міжнародних економічних зв’язків, що являє собою обмін товарами, послугами між державно оформленими національними господарствами, тобто між державами.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Павленко І.І</a:t>
                      </a:r>
                    </a:p>
                    <a:p>
                      <a:pPr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Міжнародна торгівля та </a:t>
                      </a:r>
                      <a:r>
                        <a:rPr lang="uk-UA" sz="1600" dirty="0" smtClean="0">
                          <a:effectLst/>
                        </a:rPr>
                        <a:t>інвестиції: </a:t>
                      </a:r>
                      <a:r>
                        <a:rPr lang="uk-UA" sz="1600" dirty="0" err="1" smtClean="0">
                          <a:effectLst/>
                        </a:rPr>
                        <a:t>навч</a:t>
                      </a:r>
                      <a:r>
                        <a:rPr lang="uk-UA" sz="1600" dirty="0">
                          <a:effectLst/>
                        </a:rPr>
                        <a:t>. </a:t>
                      </a:r>
                      <a:r>
                        <a:rPr lang="uk-UA" sz="1600" dirty="0" err="1">
                          <a:effectLst/>
                        </a:rPr>
                        <a:t>посіб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225445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5.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/>
                      <a:r>
                        <a:rPr lang="uk-UA" sz="1800" dirty="0">
                          <a:effectLst/>
                        </a:rPr>
                        <a:t>Міжнародна торгівля 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це комерційна діяльність, що перетинає національні кордони. Вона включає переміщення майна, товарів, послуг, капіталу чи персоналу.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 err="1">
                          <a:effectLst/>
                        </a:rPr>
                        <a:t>Амеліна</a:t>
                      </a:r>
                      <a:r>
                        <a:rPr lang="uk-UA" sz="1600" dirty="0">
                          <a:effectLst/>
                        </a:rPr>
                        <a:t> І.В. </a:t>
                      </a:r>
                    </a:p>
                    <a:p>
                      <a:pPr indent="2159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>
                          <a:effectLst/>
                        </a:rPr>
                        <a:t>Міжнародні економічні відносини 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816963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6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/>
                      <a:r>
                        <a:rPr lang="uk-UA" sz="1800" dirty="0">
                          <a:effectLst/>
                        </a:rPr>
                        <a:t>«Міжнародна торгівля» 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сукупність зовнішньої торгівлі різних країн світу.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algn="just" fontAlgn="base" hangingPunct="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600" dirty="0" smtClean="0">
                          <a:effectLst/>
                        </a:rPr>
                        <a:t>Зовнішньоекономічний словник-довідник / за ред. А.С. </a:t>
                      </a:r>
                      <a:r>
                        <a:rPr lang="uk-UA" sz="1600" dirty="0" err="1" smtClean="0">
                          <a:effectLst/>
                        </a:rPr>
                        <a:t>Філіпенка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  <a:tr h="1225445">
                <a:tc>
                  <a:txBody>
                    <a:bodyPr/>
                    <a:lstStyle/>
                    <a:p>
                      <a:pPr marL="0" lvl="0" indent="0" algn="just" fontAlgn="base" hangingPunc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600" dirty="0" smtClean="0">
                          <a:effectLst/>
                        </a:rPr>
                        <a:t>7.</a:t>
                      </a:r>
                      <a:r>
                        <a:rPr lang="uk-UA" sz="1600" dirty="0">
                          <a:effectLst/>
                        </a:rPr>
                        <a:t> 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1295" algn="just" fontAlgn="base" hangingPunct="0"/>
                      <a:r>
                        <a:rPr lang="uk-UA" sz="1800" dirty="0">
                          <a:effectLst/>
                        </a:rPr>
                        <a:t>Міжнародна торгівля </a:t>
                      </a:r>
                      <a:r>
                        <a:rPr lang="uk-UA" sz="1800" dirty="0" smtClean="0">
                          <a:effectLst/>
                        </a:rPr>
                        <a:t>— </a:t>
                      </a:r>
                      <a:r>
                        <a:rPr lang="uk-UA" sz="1800" dirty="0">
                          <a:effectLst/>
                        </a:rPr>
                        <a:t>центральна ланка складної системи </a:t>
                      </a:r>
                      <a:r>
                        <a:rPr lang="uk-UA" sz="1800" dirty="0" err="1">
                          <a:effectLst/>
                        </a:rPr>
                        <a:t>світогосподарських</a:t>
                      </a:r>
                      <a:r>
                        <a:rPr lang="uk-UA" sz="1800" dirty="0">
                          <a:effectLst/>
                        </a:rPr>
                        <a:t> зв'язків, що об'єднує практично всі країни світу в єдину міжнародну економічну систему.</a:t>
                      </a:r>
                      <a:endParaRPr lang="uk-UA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  <a:tc>
                  <a:txBody>
                    <a:bodyPr/>
                    <a:lstStyle/>
                    <a:p>
                      <a:pPr indent="209550" fontAlgn="base" hangingPunct="0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І. І. Дахно. </a:t>
                      </a:r>
                    </a:p>
                    <a:p>
                      <a:pPr indent="209550" fontAlgn="base" hangingPunct="0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Міжнародна торгівля: </a:t>
                      </a:r>
                      <a:r>
                        <a:rPr lang="uk-UA" sz="1600" dirty="0" err="1" smtClean="0">
                          <a:effectLst/>
                        </a:rPr>
                        <a:t>навч</a:t>
                      </a:r>
                      <a:r>
                        <a:rPr lang="uk-UA" sz="1600" dirty="0">
                          <a:effectLst/>
                        </a:rPr>
                        <a:t>. </a:t>
                      </a:r>
                      <a:r>
                        <a:rPr lang="uk-UA" sz="1600" dirty="0" err="1" smtClean="0">
                          <a:effectLst/>
                        </a:rPr>
                        <a:t>посіб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39930" marR="399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0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648072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>
                <a:solidFill>
                  <a:schemeClr val="tx1"/>
                </a:solidFill>
                <a:effectLst/>
              </a:rPr>
              <a:t>Підходи до розуміння сутності міжнародної торгівлі</a:t>
            </a:r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28092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3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604867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19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30163"/>
            <a:ext cx="8136904" cy="691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99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>
                <a:solidFill>
                  <a:schemeClr val="tx1"/>
                </a:solidFill>
                <a:effectLst/>
              </a:rPr>
              <a:t>Основні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чинники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міжнародної</a:t>
            </a:r>
            <a:r>
              <a:rPr lang="ru-RU" sz="2400" dirty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err="1">
                <a:solidFill>
                  <a:schemeClr val="tx1"/>
                </a:solidFill>
                <a:effectLst/>
              </a:rPr>
              <a:t>торгівлі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65291679"/>
              </p:ext>
            </p:extLst>
          </p:nvPr>
        </p:nvGraphicFramePr>
        <p:xfrm>
          <a:off x="323528" y="692696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448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28800"/>
            <a:ext cx="6400800" cy="2577440"/>
          </a:xfrm>
        </p:spPr>
        <p:txBody>
          <a:bodyPr/>
          <a:lstStyle/>
          <a:p>
            <a:pPr marL="45720" lv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2. </a:t>
            </a:r>
            <a:r>
              <a:rPr lang="ru-RU" sz="3600" dirty="0" err="1">
                <a:solidFill>
                  <a:schemeClr val="tx1"/>
                </a:solidFill>
              </a:rPr>
              <a:t>Види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err="1">
                <a:solidFill>
                  <a:schemeClr val="tx1"/>
                </a:solidFill>
              </a:rPr>
              <a:t>міжнародних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err="1">
                <a:solidFill>
                  <a:schemeClr val="tx1"/>
                </a:solidFill>
              </a:rPr>
              <a:t>операцій</a:t>
            </a:r>
            <a:r>
              <a:rPr lang="ru-RU" sz="3600" dirty="0">
                <a:solidFill>
                  <a:schemeClr val="tx1"/>
                </a:solidFill>
              </a:rPr>
              <a:t> з </a:t>
            </a:r>
            <a:r>
              <a:rPr lang="ru-RU" sz="3600" dirty="0" err="1">
                <a:solidFill>
                  <a:schemeClr val="tx1"/>
                </a:solidFill>
              </a:rPr>
              <a:t>купівлі</a:t>
            </a:r>
            <a:r>
              <a:rPr lang="ru-RU" sz="3600" dirty="0">
                <a:solidFill>
                  <a:schemeClr val="tx1"/>
                </a:solidFill>
              </a:rPr>
              <a:t>-продажу </a:t>
            </a:r>
            <a:r>
              <a:rPr lang="ru-RU" sz="3600" dirty="0" err="1">
                <a:solidFill>
                  <a:schemeClr val="tx1"/>
                </a:solidFill>
              </a:rPr>
              <a:t>товарів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4853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err="1">
                <a:solidFill>
                  <a:schemeClr val="tx1"/>
                </a:solidFill>
              </a:rPr>
              <a:t>Виділяють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такі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види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операцій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купівлі</a:t>
            </a:r>
            <a:r>
              <a:rPr lang="ru-RU" sz="3200" dirty="0">
                <a:solidFill>
                  <a:schemeClr val="tx1"/>
                </a:solidFill>
              </a:rPr>
              <a:t>-продажу </a:t>
            </a:r>
            <a:r>
              <a:rPr lang="ru-RU" sz="3200" dirty="0" err="1">
                <a:solidFill>
                  <a:schemeClr val="tx1"/>
                </a:solidFill>
              </a:rPr>
              <a:t>товарів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55576" y="1772816"/>
            <a:ext cx="3934326" cy="107081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chemeClr val="tx1"/>
                </a:solidFill>
              </a:rPr>
              <a:t>експорт</a:t>
            </a:r>
            <a:endParaRPr lang="uk-UA" sz="4000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475656" y="2967574"/>
            <a:ext cx="3934326" cy="107081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chemeClr val="tx1"/>
                </a:solidFill>
              </a:rPr>
              <a:t>імпорт</a:t>
            </a:r>
            <a:endParaRPr lang="uk-UA" sz="4000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931270" y="4356010"/>
            <a:ext cx="3934326" cy="107081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chemeClr val="tx1"/>
                </a:solidFill>
              </a:rPr>
              <a:t>реекспорт</a:t>
            </a:r>
            <a:endParaRPr lang="uk-UA" sz="4000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870011" y="5445224"/>
            <a:ext cx="3934326" cy="107081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chemeClr val="tx1"/>
                </a:solidFill>
              </a:rPr>
              <a:t>реімпорт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71212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65805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Експорт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товарів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420888"/>
            <a:ext cx="7992888" cy="17853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— </a:t>
            </a:r>
            <a:r>
              <a:rPr lang="ru-RU" sz="2400" dirty="0" err="1">
                <a:solidFill>
                  <a:schemeClr val="tx1"/>
                </a:solidFill>
              </a:rPr>
              <a:t>це</a:t>
            </a:r>
            <a:r>
              <a:rPr lang="ru-RU" sz="2400" dirty="0">
                <a:solidFill>
                  <a:schemeClr val="tx1"/>
                </a:solidFill>
              </a:rPr>
              <a:t> продаж та </a:t>
            </a:r>
            <a:r>
              <a:rPr lang="ru-RU" sz="2400" dirty="0" err="1">
                <a:solidFill>
                  <a:schemeClr val="tx1"/>
                </a:solidFill>
              </a:rPr>
              <a:t>вивезення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товарів</a:t>
            </a:r>
            <a:r>
              <a:rPr lang="ru-RU" sz="2400" dirty="0">
                <a:solidFill>
                  <a:schemeClr val="tx1"/>
                </a:solidFill>
              </a:rPr>
              <a:t> за кордон з метою </a:t>
            </a:r>
            <a:r>
              <a:rPr lang="ru-RU" sz="2400" dirty="0" err="1">
                <a:solidFill>
                  <a:schemeClr val="tx1"/>
                </a:solidFill>
              </a:rPr>
              <a:t>їх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реалізації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зовнішніх</a:t>
            </a:r>
            <a:r>
              <a:rPr lang="ru-RU" sz="2400" dirty="0">
                <a:solidFill>
                  <a:schemeClr val="tx1"/>
                </a:solidFill>
              </a:rPr>
              <a:t> ринках через передання у </a:t>
            </a:r>
            <a:r>
              <a:rPr lang="ru-RU" sz="2400" dirty="0" err="1">
                <a:solidFill>
                  <a:schemeClr val="tx1"/>
                </a:solidFill>
              </a:rPr>
              <a:t>власність</a:t>
            </a:r>
            <a:r>
              <a:rPr lang="ru-RU" sz="2400" dirty="0">
                <a:solidFill>
                  <a:schemeClr val="tx1"/>
                </a:solidFill>
              </a:rPr>
              <a:t> контрагенту в </a:t>
            </a:r>
            <a:r>
              <a:rPr lang="ru-RU" sz="2400" dirty="0" err="1">
                <a:solidFill>
                  <a:schemeClr val="tx1"/>
                </a:solidFill>
              </a:rPr>
              <a:t>іншій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країні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endParaRPr lang="uk-UA" sz="2400" dirty="0">
              <a:solidFill>
                <a:schemeClr val="tx1"/>
              </a:solidFill>
            </a:endParaRPr>
          </a:p>
        </p:txBody>
      </p:sp>
      <p:sp>
        <p:nvSpPr>
          <p:cNvPr id="4" name="AutoShape 2" descr="Картинки по запросу &quot;експорт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3757959" cy="224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Картинки по запросу &quot;експорт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46630"/>
            <a:ext cx="3552329" cy="184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96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8496944" cy="4392488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r>
              <a:rPr lang="ru-RU" sz="2800" b="1" i="1" dirty="0" err="1" smtClean="0">
                <a:solidFill>
                  <a:schemeClr val="tx1"/>
                </a:solidFill>
              </a:rPr>
              <a:t>Чого</a:t>
            </a: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800" b="1" i="1" dirty="0">
                <a:solidFill>
                  <a:schemeClr val="tx1"/>
                </a:solidFill>
              </a:rPr>
              <a:t>нема — дорого; </a:t>
            </a:r>
            <a:r>
              <a:rPr lang="ru-RU" sz="2800" b="1" i="1" dirty="0" err="1">
                <a:solidFill>
                  <a:schemeClr val="tx1"/>
                </a:solidFill>
              </a:rPr>
              <a:t>чого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багато</a:t>
            </a:r>
            <a:r>
              <a:rPr lang="ru-RU" sz="2800" b="1" i="1" dirty="0">
                <a:solidFill>
                  <a:schemeClr val="tx1"/>
                </a:solidFill>
              </a:rPr>
              <a:t> — дешево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r">
              <a:buNone/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r>
              <a:rPr lang="ru-RU" sz="2800" b="1" i="1" dirty="0" err="1">
                <a:solidFill>
                  <a:schemeClr val="tx1"/>
                </a:solidFill>
              </a:rPr>
              <a:t>Хто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торгує</a:t>
            </a:r>
            <a:r>
              <a:rPr lang="ru-RU" sz="2800" b="1" i="1" dirty="0">
                <a:solidFill>
                  <a:schemeClr val="tx1"/>
                </a:solidFill>
              </a:rPr>
              <a:t>, той не </a:t>
            </a:r>
            <a:r>
              <a:rPr lang="ru-RU" sz="2800" b="1" i="1" dirty="0" err="1">
                <a:solidFill>
                  <a:schemeClr val="tx1"/>
                </a:solidFill>
              </a:rPr>
              <a:t>горює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r">
              <a:buNone/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r>
              <a:rPr lang="ru-RU" sz="2800" b="1" i="1" dirty="0" err="1">
                <a:solidFill>
                  <a:schemeClr val="tx1"/>
                </a:solidFill>
              </a:rPr>
              <a:t>Чи</a:t>
            </a:r>
            <a:r>
              <a:rPr lang="ru-RU" sz="2800" b="1" i="1" dirty="0">
                <a:solidFill>
                  <a:schemeClr val="tx1"/>
                </a:solidFill>
              </a:rPr>
              <a:t> купив, </a:t>
            </a:r>
            <a:r>
              <a:rPr lang="ru-RU" sz="2800" b="1" i="1" dirty="0" err="1">
                <a:solidFill>
                  <a:schemeClr val="tx1"/>
                </a:solidFill>
              </a:rPr>
              <a:t>чи</a:t>
            </a:r>
            <a:r>
              <a:rPr lang="ru-RU" sz="2800" b="1" i="1" dirty="0">
                <a:solidFill>
                  <a:schemeClr val="tx1"/>
                </a:solidFill>
              </a:rPr>
              <a:t> не купив, </a:t>
            </a:r>
            <a:r>
              <a:rPr lang="ru-RU" sz="2800" b="1" i="1" dirty="0" err="1">
                <a:solidFill>
                  <a:schemeClr val="tx1"/>
                </a:solidFill>
              </a:rPr>
              <a:t>аби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err="1">
                <a:solidFill>
                  <a:schemeClr val="tx1"/>
                </a:solidFill>
              </a:rPr>
              <a:t>поторгувався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r">
              <a:buNone/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err="1" smtClean="0">
                <a:solidFill>
                  <a:schemeClr val="tx1"/>
                </a:solidFill>
              </a:rPr>
              <a:t>народні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прислів’я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1026" name="Picture 2" descr="Картинки по запросу &quot;торгівл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65104"/>
            <a:ext cx="3423270" cy="231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8618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</a:rPr>
              <a:t>Імпорт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товарів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492896"/>
            <a:ext cx="7317432" cy="1713344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— </a:t>
            </a:r>
            <a:r>
              <a:rPr lang="ru-RU" sz="2400" dirty="0" err="1">
                <a:solidFill>
                  <a:schemeClr val="tx1"/>
                </a:solidFill>
              </a:rPr>
              <a:t>це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купівля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ввезення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товарної</a:t>
            </a:r>
            <a:r>
              <a:rPr lang="ru-RU" sz="2400" dirty="0">
                <a:solidFill>
                  <a:schemeClr val="tx1"/>
                </a:solidFill>
              </a:rPr>
              <a:t> продукції з-за кордону з метою </a:t>
            </a:r>
            <a:r>
              <a:rPr lang="ru-RU" sz="2400" dirty="0" err="1">
                <a:solidFill>
                  <a:schemeClr val="tx1"/>
                </a:solidFill>
              </a:rPr>
              <a:t>їх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реалізації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внутрішньому</a:t>
            </a:r>
            <a:r>
              <a:rPr lang="ru-RU" sz="2400" dirty="0">
                <a:solidFill>
                  <a:schemeClr val="tx1"/>
                </a:solidFill>
              </a:rPr>
              <a:t> ринку та </a:t>
            </a:r>
            <a:r>
              <a:rPr lang="ru-RU" sz="2400" dirty="0" err="1">
                <a:solidFill>
                  <a:schemeClr val="tx1"/>
                </a:solidFill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території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країни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4" name="AutoShape 2" descr="Картинки по запросу &quot;імпорт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05064"/>
            <a:ext cx="4320480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0" y="160338"/>
            <a:ext cx="3048081" cy="184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352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201000" cy="59378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2800" b="1" dirty="0">
                <a:solidFill>
                  <a:schemeClr val="tx1"/>
                </a:solidFill>
              </a:rPr>
              <a:t>Імпорт </a:t>
            </a:r>
            <a:r>
              <a:rPr lang="uk-UA" sz="2800" b="1" dirty="0" smtClean="0">
                <a:solidFill>
                  <a:schemeClr val="tx1"/>
                </a:solidFill>
              </a:rPr>
              <a:t>забезпечує </a:t>
            </a:r>
            <a:r>
              <a:rPr lang="uk-UA" sz="2800" b="1" dirty="0">
                <a:solidFill>
                  <a:schemeClr val="tx1"/>
                </a:solidFill>
              </a:rPr>
              <a:t>низку додаткових переваг та </a:t>
            </a:r>
            <a:r>
              <a:rPr lang="uk-UA" sz="2800" b="1" dirty="0" smtClean="0">
                <a:solidFill>
                  <a:schemeClr val="tx1"/>
                </a:solidFill>
              </a:rPr>
              <a:t>можливостей</a:t>
            </a:r>
            <a:r>
              <a:rPr lang="uk-UA" dirty="0" smtClean="0">
                <a:solidFill>
                  <a:schemeClr val="tx1"/>
                </a:solidFill>
              </a:rPr>
              <a:t>:</a:t>
            </a:r>
            <a:endParaRPr lang="uk-UA" dirty="0">
              <a:solidFill>
                <a:schemeClr val="tx1"/>
              </a:solidFill>
            </a:endParaRPr>
          </a:p>
          <a:p>
            <a:pPr lvl="0"/>
            <a:r>
              <a:rPr lang="uk-UA" dirty="0">
                <a:solidFill>
                  <a:schemeClr val="tx1"/>
                </a:solidFill>
              </a:rPr>
              <a:t>доступ до дешевших та більш якісних товарів — готових виробів, сировинних та інших матеріалів, вузлів та комплектуючих деталей;</a:t>
            </a:r>
          </a:p>
          <a:p>
            <a:pPr lvl="0"/>
            <a:r>
              <a:rPr lang="uk-UA" dirty="0">
                <a:solidFill>
                  <a:schemeClr val="tx1"/>
                </a:solidFill>
              </a:rPr>
              <a:t>наповнення ринку дефіцитними товарами або товарами, які взагалі не виробляються на національній території;</a:t>
            </a:r>
          </a:p>
          <a:p>
            <a:pPr lvl="0"/>
            <a:r>
              <a:rPr lang="uk-UA" dirty="0">
                <a:solidFill>
                  <a:schemeClr val="tx1"/>
                </a:solidFill>
              </a:rPr>
              <a:t>зростання конкуренції та стимулювання завдяки цьому оптимізації, підвищення виробництва на національній території;</a:t>
            </a:r>
          </a:p>
          <a:p>
            <a:pPr lvl="0"/>
            <a:r>
              <a:rPr lang="uk-UA" dirty="0">
                <a:solidFill>
                  <a:schemeClr val="tx1"/>
                </a:solidFill>
              </a:rPr>
              <a:t>налагодження сталих виробничих зв’язків щодо кооперування виробництва з </a:t>
            </a:r>
            <a:r>
              <a:rPr lang="uk-UA" dirty="0" smtClean="0">
                <a:solidFill>
                  <a:schemeClr val="tx1"/>
                </a:solidFill>
              </a:rPr>
              <a:t>іноземними </a:t>
            </a:r>
            <a:r>
              <a:rPr lang="uk-UA" dirty="0">
                <a:solidFill>
                  <a:schemeClr val="tx1"/>
                </a:solidFill>
              </a:rPr>
              <a:t>партнерами;</a:t>
            </a:r>
          </a:p>
          <a:p>
            <a:pPr lvl="0"/>
            <a:r>
              <a:rPr lang="uk-UA" dirty="0">
                <a:solidFill>
                  <a:schemeClr val="tx1"/>
                </a:solidFill>
              </a:rPr>
              <a:t>розвиток технології завдяки поширенню ввезення наукомістких товарів.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395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Реекспорт</a:t>
            </a:r>
            <a:r>
              <a:rPr lang="uk-UA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8280920" cy="22322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— </a:t>
            </a:r>
            <a:r>
              <a:rPr lang="uk-UA" sz="2400" dirty="0">
                <a:solidFill>
                  <a:schemeClr val="tx1"/>
                </a:solidFill>
              </a:rPr>
              <a:t>це продаж та вивезення до іншої країни товарів, які раніше були завезені ззовні, без їхнього перероблення.</a:t>
            </a:r>
          </a:p>
          <a:p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2276872"/>
            <a:ext cx="738187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8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Реімпорт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712968" cy="496855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800" dirty="0" smtClean="0">
                <a:solidFill>
                  <a:schemeClr val="tx1"/>
                </a:solidFill>
              </a:rPr>
              <a:t>є </a:t>
            </a:r>
            <a:r>
              <a:rPr lang="uk-UA" sz="2800" dirty="0">
                <a:solidFill>
                  <a:schemeClr val="tx1"/>
                </a:solidFill>
              </a:rPr>
              <a:t>ввезенням до країни товарів, які раніше були вивезені з неї за кордон та які не піддавалися там переробленню.</a:t>
            </a:r>
            <a:r>
              <a:rPr lang="uk-UA" sz="2800" b="1" dirty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Інакше кажучи, реімпорт — це завершення операцій експорту, які не відбулися як такі</a:t>
            </a:r>
            <a:r>
              <a:rPr lang="uk-UA" sz="2800" dirty="0" smtClean="0"/>
              <a:t>.</a:t>
            </a:r>
          </a:p>
          <a:p>
            <a:pPr>
              <a:buFontTx/>
              <a:buChar char="-"/>
            </a:pPr>
            <a:endParaRPr lang="uk-UA" sz="2400" dirty="0"/>
          </a:p>
          <a:p>
            <a:pPr marL="45720" indent="0" algn="just">
              <a:buNone/>
            </a:pPr>
            <a:r>
              <a:rPr lang="uk-UA" sz="2400" dirty="0">
                <a:solidFill>
                  <a:schemeClr val="tx1"/>
                </a:solidFill>
              </a:rPr>
              <a:t>На відміну від реекспорту, який може і не передбачати ввезення товару до </a:t>
            </a:r>
            <a:r>
              <a:rPr lang="uk-UA" sz="2400" dirty="0" err="1">
                <a:solidFill>
                  <a:schemeClr val="tx1"/>
                </a:solidFill>
              </a:rPr>
              <a:t>країни-реекспортера</a:t>
            </a:r>
            <a:r>
              <a:rPr lang="uk-UA" sz="2400" dirty="0">
                <a:solidFill>
                  <a:schemeClr val="tx1"/>
                </a:solidFill>
              </a:rPr>
              <a:t>, реімпорт має чітку ознаку: товар двічі перетинає кордон, під час вивезення, а також під час ввезення назад до країни.</a:t>
            </a:r>
          </a:p>
          <a:p>
            <a:pPr algn="just"/>
            <a:endParaRPr lang="uk-U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4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1700808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Україна </a:t>
            </a:r>
            <a:r>
              <a:rPr lang="uk-UA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процесах міжнародної торгівлі.</a:t>
            </a:r>
          </a:p>
        </p:txBody>
      </p:sp>
    </p:spTree>
    <p:extLst>
      <p:ext uri="{BB962C8B-B14F-4D97-AF65-F5344CB8AC3E}">
        <p14:creationId xmlns:p14="http://schemas.microsoft.com/office/powerpoint/2010/main" val="456981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022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6508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2909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err="1">
                <a:solidFill>
                  <a:schemeClr val="tx1"/>
                </a:solidFill>
              </a:rPr>
              <a:t>Динаміка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обсягів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експорту</a:t>
            </a:r>
            <a:r>
              <a:rPr lang="ru-RU" sz="2800" dirty="0">
                <a:solidFill>
                  <a:schemeClr val="tx1"/>
                </a:solidFill>
              </a:rPr>
              <a:t> та </a:t>
            </a:r>
            <a:r>
              <a:rPr lang="ru-RU" sz="2800" dirty="0" err="1">
                <a:solidFill>
                  <a:schemeClr val="tx1"/>
                </a:solidFill>
              </a:rPr>
              <a:t>імпорту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України</a:t>
            </a:r>
            <a:r>
              <a:rPr lang="ru-RU" sz="2800" dirty="0">
                <a:solidFill>
                  <a:schemeClr val="tx1"/>
                </a:solidFill>
              </a:rPr>
              <a:t> за </a:t>
            </a:r>
            <a:r>
              <a:rPr lang="ru-RU" sz="2800" dirty="0" smtClean="0">
                <a:solidFill>
                  <a:schemeClr val="tx1"/>
                </a:solidFill>
              </a:rPr>
              <a:t>2012-2020 </a:t>
            </a:r>
            <a:r>
              <a:rPr lang="ru-RU" sz="2800" dirty="0" err="1">
                <a:solidFill>
                  <a:schemeClr val="tx1"/>
                </a:solidFill>
              </a:rPr>
              <a:t>рр</a:t>
            </a:r>
            <a:r>
              <a:rPr lang="ru-RU" sz="2800" dirty="0"/>
              <a:t>. 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39486370"/>
              </p:ext>
            </p:extLst>
          </p:nvPr>
        </p:nvGraphicFramePr>
        <p:xfrm>
          <a:off x="1143000" y="731838"/>
          <a:ext cx="7389440" cy="348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799" y="55896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Імпорт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до </a:t>
            </a:r>
            <a:r>
              <a:rPr lang="ru-RU" dirty="0" err="1"/>
              <a:t>України</a:t>
            </a:r>
            <a:r>
              <a:rPr lang="ru-RU" dirty="0"/>
              <a:t> у 2020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склав</a:t>
            </a:r>
            <a:r>
              <a:rPr lang="ru-RU" dirty="0"/>
              <a:t> $54,2 млрд, </a:t>
            </a:r>
            <a:r>
              <a:rPr lang="ru-RU" dirty="0" err="1"/>
              <a:t>що</a:t>
            </a:r>
            <a:r>
              <a:rPr lang="ru-RU" dirty="0"/>
              <a:t> на 10,3%, або $6,2 млрд </a:t>
            </a:r>
            <a:r>
              <a:rPr lang="ru-RU" dirty="0" err="1"/>
              <a:t>менше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роком </a:t>
            </a:r>
            <a:r>
              <a:rPr lang="ru-RU" dirty="0" err="1"/>
              <a:t>раніше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83151" y="44033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Експорт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з </a:t>
            </a:r>
            <a:r>
              <a:rPr lang="ru-RU" dirty="0" err="1"/>
              <a:t>України</a:t>
            </a:r>
            <a:r>
              <a:rPr lang="ru-RU" dirty="0"/>
              <a:t> за 2020 </a:t>
            </a:r>
            <a:r>
              <a:rPr lang="ru-RU" dirty="0" err="1"/>
              <a:t>рік</a:t>
            </a:r>
            <a:r>
              <a:rPr lang="ru-RU" dirty="0"/>
              <a:t> становив 49,21 млрд дол., </a:t>
            </a:r>
            <a:r>
              <a:rPr lang="ru-RU" dirty="0" err="1"/>
              <a:t>що</a:t>
            </a:r>
            <a:r>
              <a:rPr lang="ru-RU" dirty="0"/>
              <a:t> на 1,7% </a:t>
            </a:r>
            <a:r>
              <a:rPr lang="ru-RU" dirty="0" err="1"/>
              <a:t>менше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за 2019 </a:t>
            </a:r>
            <a:r>
              <a:rPr lang="ru-RU" dirty="0" err="1"/>
              <a:t>рік</a:t>
            </a:r>
            <a:r>
              <a:rPr lang="ru-RU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54793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512511" cy="1143000"/>
          </a:xfrm>
        </p:spPr>
        <p:txBody>
          <a:bodyPr/>
          <a:lstStyle/>
          <a:p>
            <a:r>
              <a:rPr lang="uk-UA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Динаміка зовнішньоторговельного обороту України, 2005-2020 рр., млрд. дол. США 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20003635"/>
              </p:ext>
            </p:extLst>
          </p:nvPr>
        </p:nvGraphicFramePr>
        <p:xfrm>
          <a:off x="1259632" y="2636912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4646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Сальдо зовнішньої торгівлі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636912"/>
            <a:ext cx="6400800" cy="35283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2017 р.    -6,3 млрд</a:t>
            </a:r>
            <a:r>
              <a:rPr lang="uk-UA" sz="3200" dirty="0">
                <a:solidFill>
                  <a:schemeClr val="tx1"/>
                </a:solidFill>
              </a:rPr>
              <a:t>. </a:t>
            </a:r>
            <a:r>
              <a:rPr lang="uk-UA" sz="3200" dirty="0" err="1">
                <a:solidFill>
                  <a:schemeClr val="tx1"/>
                </a:solidFill>
              </a:rPr>
              <a:t>дол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2018 р.     -9,8 млрд</a:t>
            </a:r>
            <a:r>
              <a:rPr lang="uk-UA" sz="3200" dirty="0">
                <a:solidFill>
                  <a:schemeClr val="tx1"/>
                </a:solidFill>
              </a:rPr>
              <a:t>. </a:t>
            </a:r>
            <a:r>
              <a:rPr lang="uk-UA" sz="3200" dirty="0" err="1">
                <a:solidFill>
                  <a:schemeClr val="tx1"/>
                </a:solidFill>
              </a:rPr>
              <a:t>дол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2019 р</a:t>
            </a:r>
            <a:r>
              <a:rPr lang="uk-UA" sz="3200" dirty="0">
                <a:solidFill>
                  <a:schemeClr val="tx1"/>
                </a:solidFill>
              </a:rPr>
              <a:t>.</a:t>
            </a:r>
            <a:r>
              <a:rPr lang="uk-UA" sz="3200" dirty="0" smtClean="0">
                <a:solidFill>
                  <a:schemeClr val="tx1"/>
                </a:solidFill>
              </a:rPr>
              <a:t>  -10,4 млрд</a:t>
            </a:r>
            <a:r>
              <a:rPr lang="uk-UA" sz="3200" dirty="0">
                <a:solidFill>
                  <a:schemeClr val="tx1"/>
                </a:solidFill>
              </a:rPr>
              <a:t>. </a:t>
            </a:r>
            <a:r>
              <a:rPr lang="uk-UA" sz="3200" dirty="0" err="1" smtClean="0">
                <a:solidFill>
                  <a:schemeClr val="tx1"/>
                </a:solidFill>
              </a:rPr>
              <a:t>дол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2020 р.     -4,88 млрд. </a:t>
            </a:r>
            <a:r>
              <a:rPr lang="uk-UA" sz="3200" dirty="0" err="1" smtClean="0">
                <a:solidFill>
                  <a:schemeClr val="tx1"/>
                </a:solidFill>
              </a:rPr>
              <a:t>дол</a:t>
            </a:r>
            <a:endParaRPr lang="uk-UA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528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Мета: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568952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розглянути </a:t>
            </a:r>
            <a:r>
              <a:rPr lang="uk-UA" sz="2400" dirty="0">
                <a:solidFill>
                  <a:schemeClr val="tx1"/>
                </a:solidFill>
              </a:rPr>
              <a:t>сутність міжнародної торгівлі </a:t>
            </a:r>
            <a:r>
              <a:rPr lang="uk-UA" sz="2400" dirty="0" smtClean="0">
                <a:solidFill>
                  <a:schemeClr val="tx1"/>
                </a:solidFill>
              </a:rPr>
              <a:t>товарами; </a:t>
            </a:r>
          </a:p>
          <a:p>
            <a:pPr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ознайомитись </a:t>
            </a:r>
            <a:r>
              <a:rPr lang="uk-UA" sz="2400" dirty="0">
                <a:solidFill>
                  <a:schemeClr val="tx1"/>
                </a:solidFill>
              </a:rPr>
              <a:t>з формами міжнародної торгівлі; </a:t>
            </a:r>
            <a:endParaRPr lang="uk-UA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проаналізувати </a:t>
            </a:r>
            <a:r>
              <a:rPr lang="uk-UA" sz="2400" dirty="0">
                <a:solidFill>
                  <a:schemeClr val="tx1"/>
                </a:solidFill>
              </a:rPr>
              <a:t>стан </a:t>
            </a:r>
            <a:r>
              <a:rPr lang="uk-UA" sz="2400" dirty="0" smtClean="0">
                <a:solidFill>
                  <a:schemeClr val="tx1"/>
                </a:solidFill>
              </a:rPr>
              <a:t>зовнішньої </a:t>
            </a:r>
            <a:r>
              <a:rPr lang="uk-UA" sz="2400" dirty="0">
                <a:solidFill>
                  <a:schemeClr val="tx1"/>
                </a:solidFill>
              </a:rPr>
              <a:t>торгівлі в Україні; </a:t>
            </a:r>
            <a:endParaRPr lang="uk-UA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пояснити </a:t>
            </a:r>
            <a:r>
              <a:rPr lang="uk-UA" sz="2400" dirty="0">
                <a:solidFill>
                  <a:schemeClr val="tx1"/>
                </a:solidFill>
              </a:rPr>
              <a:t>особливості торгівлі товарами України з регіонами світу</a:t>
            </a:r>
            <a:r>
              <a:rPr lang="uk-UA" sz="2400" dirty="0" smtClean="0">
                <a:solidFill>
                  <a:schemeClr val="tx1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>
                <a:solidFill>
                  <a:schemeClr val="tx1"/>
                </a:solidFill>
              </a:rPr>
              <a:t>виявити вплив міжнародної торгівлі на розвиток національної економіки.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148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548680"/>
            <a:ext cx="6400800" cy="21453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err="1">
                <a:solidFill>
                  <a:schemeClr val="tx1"/>
                </a:solidFill>
              </a:rPr>
              <a:t>Зовнішньоторговельні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операції</a:t>
            </a:r>
            <a:r>
              <a:rPr lang="ru-RU" sz="2800" dirty="0">
                <a:solidFill>
                  <a:schemeClr val="tx1"/>
                </a:solidFill>
              </a:rPr>
              <a:t> проводились </a:t>
            </a:r>
            <a:r>
              <a:rPr lang="ru-RU" sz="2800" dirty="0" err="1">
                <a:solidFill>
                  <a:schemeClr val="tx1"/>
                </a:solidFill>
              </a:rPr>
              <a:t>із</a:t>
            </a:r>
            <a:r>
              <a:rPr lang="ru-RU" sz="2800" dirty="0">
                <a:solidFill>
                  <a:schemeClr val="tx1"/>
                </a:solidFill>
              </a:rPr>
              <a:t> партнерами </a:t>
            </a:r>
            <a:r>
              <a:rPr lang="ru-RU" sz="2800" dirty="0" err="1">
                <a:solidFill>
                  <a:schemeClr val="tx1"/>
                </a:solidFill>
              </a:rPr>
              <a:t>із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234 </a:t>
            </a:r>
            <a:r>
              <a:rPr lang="ru-RU" sz="2800" dirty="0" err="1">
                <a:solidFill>
                  <a:schemeClr val="tx1"/>
                </a:solidFill>
              </a:rPr>
              <a:t>країн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світу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Картинки по запросу &quot;торгівл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48883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0728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2656"/>
            <a:ext cx="9144000" cy="599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121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8163"/>
            <a:ext cx="8712968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41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40960" cy="573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3178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8640960" cy="607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8995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s://images.weserv.nl/?q=85&amp;output=jpg&amp;bg=white&amp;url=https://nv.ua/system/MediaInfographic/images/000/004/906/original/891e72ee04cad6d730a39aa7e3aae1c0.png?stamp=202101121715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7241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1296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9851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96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6407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https://images.weserv.nl/?q=85&amp;output=jpg&amp;bg=white&amp;url=https://nv.ua/system/MediaInfographic/images/000/004/905/original/0e1d661913046fa9e172e9f1251db2e7.png?stamp=20210112171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6563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0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План</a:t>
            </a:r>
            <a:br>
              <a:rPr lang="uk-UA" dirty="0">
                <a:solidFill>
                  <a:schemeClr val="tx1"/>
                </a:solidFill>
              </a:rPr>
            </a:b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7776864" cy="4392488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1. Торгівля </a:t>
            </a:r>
            <a:r>
              <a:rPr lang="uk-UA" sz="2800" dirty="0">
                <a:solidFill>
                  <a:schemeClr val="tx1"/>
                </a:solidFill>
              </a:rPr>
              <a:t>товарами в системі міжнародної економічної діяльності.</a:t>
            </a:r>
          </a:p>
          <a:p>
            <a:pPr marL="45720" lvl="0" indent="0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2. </a:t>
            </a:r>
            <a:r>
              <a:rPr lang="ru-RU" sz="2800" dirty="0" err="1">
                <a:solidFill>
                  <a:schemeClr val="tx1"/>
                </a:solidFill>
              </a:rPr>
              <a:t>Види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міжнародних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операцій</a:t>
            </a:r>
            <a:r>
              <a:rPr lang="ru-RU" sz="2800" dirty="0">
                <a:solidFill>
                  <a:schemeClr val="tx1"/>
                </a:solidFill>
              </a:rPr>
              <a:t> з </a:t>
            </a:r>
            <a:r>
              <a:rPr lang="ru-RU" sz="2800" dirty="0" err="1">
                <a:solidFill>
                  <a:schemeClr val="tx1"/>
                </a:solidFill>
              </a:rPr>
              <a:t>купівлі</a:t>
            </a:r>
            <a:r>
              <a:rPr lang="ru-RU" sz="2800" dirty="0">
                <a:solidFill>
                  <a:schemeClr val="tx1"/>
                </a:solidFill>
              </a:rPr>
              <a:t>-продажу </a:t>
            </a:r>
            <a:r>
              <a:rPr lang="ru-RU" sz="2800" dirty="0" err="1" smtClean="0">
                <a:solidFill>
                  <a:schemeClr val="tx1"/>
                </a:solidFill>
              </a:rPr>
              <a:t>товарів</a:t>
            </a:r>
            <a:r>
              <a:rPr lang="uk-UA" sz="2800" dirty="0" smtClean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r>
              <a:rPr lang="uk-UA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3. Україна в процесах міжнародної торгівлі</a:t>
            </a:r>
            <a:r>
              <a:rPr lang="uk-U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lvl="0" indent="0">
              <a:buNone/>
            </a:pPr>
            <a:endParaRPr lang="uk-UA" sz="2800" dirty="0">
              <a:solidFill>
                <a:schemeClr val="tx1"/>
              </a:solidFill>
            </a:endParaRPr>
          </a:p>
          <a:p>
            <a:endParaRPr lang="uk-U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3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964488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6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903649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3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3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81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0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36495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1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6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5" cy="65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46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3649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47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81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solidFill>
                  <a:schemeClr val="tx1"/>
                </a:solidFill>
                <a:effectLst/>
              </a:rPr>
              <a:t>Географія торгівлі України товарами, </a:t>
            </a:r>
            <a:r>
              <a:rPr lang="uk-UA" sz="2400" dirty="0" smtClean="0">
                <a:solidFill>
                  <a:schemeClr val="tx1"/>
                </a:solidFill>
                <a:effectLst/>
              </a:rPr>
              <a:t>2015-2019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pic>
        <p:nvPicPr>
          <p:cNvPr id="4" name="Объект 3" descr=" 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09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8352928" cy="3168352"/>
          </a:xfrm>
        </p:spPr>
        <p:txBody>
          <a:bodyPr/>
          <a:lstStyle/>
          <a:p>
            <a:pPr marL="45720" lvl="0" indent="0" algn="ctr">
              <a:lnSpc>
                <a:spcPct val="150000"/>
              </a:lnSpc>
              <a:buNone/>
            </a:pPr>
            <a:r>
              <a:rPr lang="uk-UA" sz="4000" dirty="0">
                <a:solidFill>
                  <a:schemeClr val="tx1"/>
                </a:solidFill>
              </a:rPr>
              <a:t>1. Торгівля товарами в системі міжнародної економічної діяльності.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1855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856984" cy="936104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</a:rPr>
              <a:t>Експорт та імпорт товарів України за окремими торговельними партнерами, </a:t>
            </a:r>
            <a:r>
              <a:rPr lang="uk-UA" sz="2400" dirty="0" smtClean="0">
                <a:effectLst/>
              </a:rPr>
              <a:t>2015-2019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pic>
        <p:nvPicPr>
          <p:cNvPr id="4" name="Рисунок 3" descr=" 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892480" cy="4752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98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24936" cy="619268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Велика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частка українського  експорту – це сировинні товари, насамперед аграрна продукція та метали, ціни на які можуть змінюватися залежно від ситуації на світових ринках. В таких умовах країна з «малою відкритою економікою», якою є Україна потребує змін відповідно до наявних трендів світової економіки та розширення кола торгівельних партнерів з тим, щоб диверсифікувати ризики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Попри зростання обсягів зовнішньої торгівлі, проблема сальдо зовнішньоторговельного балансу залишається нерозв’язаною. Навіть більше, дефіцит балансу з кожним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періодом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зростає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третьому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країн-постачальників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агропродукції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ЄС. За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листопада 2018 року по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листопад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року до ЄС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експортовано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продовольства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7,3 млрд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євро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торгівельної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війни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глобальної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рецесії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уповільнилась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світова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торгівля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стало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відчутним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промислове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падіння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економіках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провідних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торгівельних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партнерів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істотно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відбилося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сальдо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торгівельного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балансу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Промислове виробництво в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листопаді скоротилося на 7,5% в порівнянні з аналогічним періодом 2018 року. Падіння промисловості набуло системного характеру і потребує швидких дій держави, як коментують ситуацію в  Міністерстві розвитку економіки, торгівлі та сільського господарства в Україні.</a:t>
            </a:r>
          </a:p>
          <a:p>
            <a:pPr marL="45720" indent="0" algn="just"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Відтак, експортно-орієнтований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металургічний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сектор, внаслідок зниження цін та світового попиту через торговельні війни за цей період втратив близько $900 млн.</a:t>
            </a:r>
          </a:p>
          <a:p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949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60648"/>
            <a:ext cx="8424936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5818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08912" cy="1008112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Основні інструменти </a:t>
            </a:r>
            <a:r>
              <a:rPr lang="uk-UA" sz="2800" dirty="0">
                <a:solidFill>
                  <a:schemeClr val="tx1"/>
                </a:solidFill>
              </a:rPr>
              <a:t>підтримки експорту з території України на сучасному етапі </a:t>
            </a:r>
            <a:r>
              <a:rPr lang="uk-UA" sz="2800" dirty="0" smtClean="0">
                <a:solidFill>
                  <a:schemeClr val="tx1"/>
                </a:solidFill>
              </a:rPr>
              <a:t>:</a:t>
            </a:r>
            <a:r>
              <a:rPr lang="uk-UA" sz="2800" dirty="0">
                <a:solidFill>
                  <a:schemeClr val="tx1"/>
                </a:solidFill>
              </a:rPr>
              <a:t/>
            </a:r>
            <a:br>
              <a:rPr lang="uk-UA" sz="2800" dirty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268760"/>
            <a:ext cx="9036496" cy="547260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uk-UA" sz="3300" dirty="0" smtClean="0">
                <a:solidFill>
                  <a:schemeClr val="tx1"/>
                </a:solidFill>
              </a:rPr>
              <a:t>стимулювання </a:t>
            </a:r>
            <a:r>
              <a:rPr lang="uk-UA" sz="3300" dirty="0">
                <a:solidFill>
                  <a:schemeClr val="tx1"/>
                </a:solidFill>
              </a:rPr>
              <a:t>виробництва експортної продукції, зокрема продукції високого ступеня обробки, а також наукомісткої високотехнологічної продукції;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сприяння модернізації та технічному переозброєнню </a:t>
            </a:r>
            <a:r>
              <a:rPr lang="uk-UA" sz="3300" dirty="0" err="1">
                <a:solidFill>
                  <a:schemeClr val="tx1"/>
                </a:solidFill>
              </a:rPr>
              <a:t>експортоорієнтованих</a:t>
            </a:r>
            <a:r>
              <a:rPr lang="uk-UA" sz="3300" dirty="0">
                <a:solidFill>
                  <a:schemeClr val="tx1"/>
                </a:solidFill>
              </a:rPr>
              <a:t> виробничих потужностей;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оптимізація національного правового та нормативно-інсти­туційного режиму здійснення експортних операцій;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удосконалення механізму фінансування та кредитування виробництв, які здійснюють експорт;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налагодження ефективної системи страхування експортних операцій;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забезпечення достатньої правової підтримки національного виробника, зокрема при проведенні судово-арбітражних розглядів, антидемпінгових процесів;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забезпечення отримання сертифікатів на продукцію вітчизняного виробництва, відповідності метрологічного та </a:t>
            </a:r>
            <a:r>
              <a:rPr lang="uk-UA" sz="3300" dirty="0" err="1">
                <a:solidFill>
                  <a:schemeClr val="tx1"/>
                </a:solidFill>
              </a:rPr>
              <a:t>стандартизацій­ного</a:t>
            </a:r>
            <a:r>
              <a:rPr lang="uk-UA" sz="3300" dirty="0">
                <a:solidFill>
                  <a:schemeClr val="tx1"/>
                </a:solidFill>
              </a:rPr>
              <a:t> оформлення вітчизняної продукції вимогам західних ринків;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стимулювання інвестиційної діяльності як національних, так і іноземних фізичних та юридичних осіб в </a:t>
            </a:r>
            <a:r>
              <a:rPr lang="uk-UA" sz="3300" dirty="0" err="1">
                <a:solidFill>
                  <a:schemeClr val="tx1"/>
                </a:solidFill>
              </a:rPr>
              <a:t>експортоорієнтованому</a:t>
            </a:r>
            <a:r>
              <a:rPr lang="uk-UA" sz="3300" dirty="0">
                <a:solidFill>
                  <a:schemeClr val="tx1"/>
                </a:solidFill>
              </a:rPr>
              <a:t> секторі економіки за допомогою податкових, усього широкого спектра фінансових та організаційних механізмів;</a:t>
            </a:r>
          </a:p>
          <a:p>
            <a:pPr lvl="0"/>
            <a:r>
              <a:rPr lang="uk-UA" sz="3300" dirty="0">
                <a:solidFill>
                  <a:schemeClr val="tx1"/>
                </a:solidFill>
              </a:rPr>
              <a:t>вироблення системи національних пріоритетів у міжнародній торгівлі та їх практична імплементація засобами державного регулювання.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75291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0485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50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8352928" cy="58326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2800" b="1" dirty="0">
                <a:solidFill>
                  <a:schemeClr val="tx1"/>
                </a:solidFill>
              </a:rPr>
              <a:t>Торгівля</a:t>
            </a:r>
            <a:r>
              <a:rPr lang="uk-UA" sz="2400" dirty="0">
                <a:solidFill>
                  <a:schemeClr val="tx1"/>
                </a:solidFill>
              </a:rPr>
              <a:t> — основа економічних взаємовідносин між громадянами. Чим вона жвавіша, чим більше різноманітних учасників на ринку, тим ефективнішим є ринок — як для покупців, так і для продавців. </a:t>
            </a:r>
            <a:endParaRPr lang="uk-UA" sz="2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uk-UA" sz="24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uk-UA" sz="2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uk-UA" sz="2400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uk-UA" sz="2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uk-UA" sz="2800" b="1" dirty="0" smtClean="0">
                <a:solidFill>
                  <a:schemeClr val="tx1"/>
                </a:solidFill>
              </a:rPr>
              <a:t>Міжнародна </a:t>
            </a:r>
            <a:r>
              <a:rPr lang="uk-UA" sz="2800" b="1" dirty="0">
                <a:solidFill>
                  <a:schemeClr val="tx1"/>
                </a:solidFill>
              </a:rPr>
              <a:t>торгівля </a:t>
            </a: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дозволяє </a:t>
            </a:r>
            <a:r>
              <a:rPr lang="uk-UA" sz="2400" dirty="0">
                <a:solidFill>
                  <a:schemeClr val="tx1"/>
                </a:solidFill>
              </a:rPr>
              <a:t>розширити коло гравців ринку на весь світ і надає країнам можливість обмінюватися унікальними навичками та </a:t>
            </a:r>
            <a:r>
              <a:rPr lang="uk-UA" sz="2400" dirty="0" err="1">
                <a:solidFill>
                  <a:schemeClr val="tx1"/>
                </a:solidFill>
              </a:rPr>
              <a:t>компетенціями</a:t>
            </a:r>
            <a:r>
              <a:rPr lang="uk-UA" sz="2400" dirty="0">
                <a:solidFill>
                  <a:schemeClr val="tx1"/>
                </a:solidFill>
              </a:rPr>
              <a:t>, спеціалізуватися у конкретних сферах та досягати результатів, які були б неможливі без неї</a:t>
            </a:r>
            <a:r>
              <a:rPr lang="uk-UA" sz="24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9" y="2348880"/>
            <a:ext cx="2630636" cy="182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48880"/>
            <a:ext cx="2515503" cy="182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2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Объект 4"/>
          <p:cNvPicPr>
            <a:picLocks noGrp="1"/>
          </p:cNvPicPr>
          <p:nvPr>
            <p:ph sz="quarter" idx="13"/>
          </p:nvPr>
        </p:nvPicPr>
        <p:blipFill rotWithShape="1">
          <a:blip r:embed="rId2"/>
          <a:srcRect l="18688" t="10803" r="16368" b="11682"/>
          <a:stretch/>
        </p:blipFill>
        <p:spPr bwMode="auto">
          <a:xfrm>
            <a:off x="251520" y="935906"/>
            <a:ext cx="8568952" cy="58054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257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Міжнародна</a:t>
            </a:r>
            <a:r>
              <a:rPr lang="ru-RU" dirty="0"/>
              <a:t> </a:t>
            </a:r>
            <a:r>
              <a:rPr lang="ru-RU" dirty="0" err="1"/>
              <a:t>торгівля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країнам</a:t>
            </a:r>
            <a:r>
              <a:rPr lang="ru-RU" dirty="0"/>
              <a:t> </a:t>
            </a:r>
            <a:r>
              <a:rPr lang="ru-RU" dirty="0" err="1"/>
              <a:t>обмінюватися</a:t>
            </a:r>
            <a:r>
              <a:rPr lang="ru-RU" dirty="0"/>
              <a:t> </a:t>
            </a:r>
            <a:r>
              <a:rPr lang="ru-RU" dirty="0" err="1"/>
              <a:t>найкращим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вони </a:t>
            </a:r>
            <a:r>
              <a:rPr lang="ru-RU" dirty="0" err="1"/>
              <a:t>вміють</a:t>
            </a:r>
            <a:r>
              <a:rPr lang="ru-RU" dirty="0"/>
              <a:t> </a:t>
            </a:r>
            <a:r>
              <a:rPr lang="ru-RU" dirty="0" err="1"/>
              <a:t>робити</a:t>
            </a:r>
            <a:r>
              <a:rPr lang="ru-RU" dirty="0"/>
              <a:t>, </a:t>
            </a:r>
            <a:r>
              <a:rPr lang="ru-RU" dirty="0" err="1"/>
              <a:t>спеціалізуватися</a:t>
            </a:r>
            <a:r>
              <a:rPr lang="ru-RU" dirty="0"/>
              <a:t>, </a:t>
            </a:r>
            <a:r>
              <a:rPr lang="ru-RU" dirty="0" err="1"/>
              <a:t>знижувати</a:t>
            </a:r>
            <a:r>
              <a:rPr lang="ru-RU" dirty="0"/>
              <a:t> </a:t>
            </a:r>
            <a:r>
              <a:rPr lang="ru-RU" dirty="0" err="1"/>
              <a:t>ціни</a:t>
            </a:r>
            <a:r>
              <a:rPr lang="ru-RU" dirty="0"/>
              <a:t>, а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стимулювати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один одного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12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18065" t="9794" r="16368" b="48618"/>
          <a:stretch/>
        </p:blipFill>
        <p:spPr bwMode="auto">
          <a:xfrm>
            <a:off x="-9337" y="116632"/>
            <a:ext cx="9143999" cy="3443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98394" y="3111824"/>
            <a:ext cx="648072" cy="2520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</a:rPr>
              <a:t>2018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3102540"/>
            <a:ext cx="648072" cy="2520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</a:rPr>
              <a:t>2008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74504" y="3128403"/>
            <a:ext cx="648072" cy="2520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</a:rPr>
              <a:t>2000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094467"/>
            <a:ext cx="648072" cy="2520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solidFill>
                  <a:schemeClr val="tx1"/>
                </a:solidFill>
              </a:rPr>
              <a:t>1991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903923"/>
            <a:ext cx="2592288" cy="1106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800" dirty="0" smtClean="0">
                <a:solidFill>
                  <a:schemeClr val="tx1"/>
                </a:solidFill>
              </a:rPr>
              <a:t>Частка експорту у світовому ВВП, 1991-2018 рр. %</a:t>
            </a:r>
            <a:endParaRPr lang="uk-UA" sz="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6202" y="1014565"/>
            <a:ext cx="1883550" cy="126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Зовнішня торгівля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136904" cy="3168352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uk-UA" sz="2400" dirty="0" smtClean="0"/>
              <a:t>– </a:t>
            </a:r>
            <a:r>
              <a:rPr lang="uk-UA" sz="2400" dirty="0">
                <a:solidFill>
                  <a:schemeClr val="tx1"/>
                </a:solidFill>
              </a:rPr>
              <a:t>це специфічний сектор економіки окремої держави, суб'єктами якого сьогодні є підприємницькі структури, пов'язані з реалізацією товарів (послуг, ідей) на зарубіжних ринках і частини зарубіжного товару на національному ринку. </a:t>
            </a:r>
          </a:p>
        </p:txBody>
      </p:sp>
    </p:spTree>
    <p:extLst>
      <p:ext uri="{BB962C8B-B14F-4D97-AF65-F5344CB8AC3E}">
        <p14:creationId xmlns:p14="http://schemas.microsoft.com/office/powerpoint/2010/main" val="29088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1415</TotalTime>
  <Words>1124</Words>
  <Application>Microsoft Office PowerPoint</Application>
  <PresentationFormat>Экран (4:3)</PresentationFormat>
  <Paragraphs>133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Воздушный поток</vt:lpstr>
      <vt:lpstr>Україна в міжнародній торгівлі товарами: загальний режим.  </vt:lpstr>
      <vt:lpstr>Презентация PowerPoint</vt:lpstr>
      <vt:lpstr>Мета:</vt:lpstr>
      <vt:lpstr>План </vt:lpstr>
      <vt:lpstr>Презентация PowerPoint</vt:lpstr>
      <vt:lpstr>Презентация PowerPoint</vt:lpstr>
      <vt:lpstr>Презентация PowerPoint</vt:lpstr>
      <vt:lpstr>Презентация PowerPoint</vt:lpstr>
      <vt:lpstr>Зовнішня торгівля </vt:lpstr>
      <vt:lpstr>Презентация PowerPoint</vt:lpstr>
      <vt:lpstr>Визначення терміну «міжнародна торгівля»</vt:lpstr>
      <vt:lpstr>Визначення терміну «міжнародна торгівля»</vt:lpstr>
      <vt:lpstr>Підходи до розуміння сутності міжнародної торгівлі</vt:lpstr>
      <vt:lpstr>Презентация PowerPoint</vt:lpstr>
      <vt:lpstr>Презентация PowerPoint</vt:lpstr>
      <vt:lpstr>Основні чинники міжнародної торгівлі </vt:lpstr>
      <vt:lpstr>Презентация PowerPoint</vt:lpstr>
      <vt:lpstr>Виділяють такі види операцій купівлі-продажу товарів </vt:lpstr>
      <vt:lpstr>Експорт товарів </vt:lpstr>
      <vt:lpstr>Імпорт товарів </vt:lpstr>
      <vt:lpstr>Презентация PowerPoint</vt:lpstr>
      <vt:lpstr>Реекспорт </vt:lpstr>
      <vt:lpstr>Реімпорт</vt:lpstr>
      <vt:lpstr>Презентация PowerPoint</vt:lpstr>
      <vt:lpstr>Презентация PowerPoint</vt:lpstr>
      <vt:lpstr>Презентация PowerPoint</vt:lpstr>
      <vt:lpstr>Динаміка обсягів експорту та імпорту України за 2012-2020 рр. </vt:lpstr>
      <vt:lpstr>Динаміка зовнішньоторговельного обороту України, 2005-2020 рр., млрд. дол. США </vt:lpstr>
      <vt:lpstr>Сальдо зовнішньої торгівлі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Географія торгівлі України товарами, 2015-2019 </vt:lpstr>
      <vt:lpstr>Експорт та імпорт товарів України за окремими торговельними партнерами, 2015-2019 </vt:lpstr>
      <vt:lpstr>Презентация PowerPoint</vt:lpstr>
      <vt:lpstr>Презентация PowerPoint</vt:lpstr>
      <vt:lpstr>Основні інструменти підтримки експорту з території України на сучасному етапі 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Україна в міжнародній торгівлі товарами: загальний режим </dc:title>
  <dc:creator>Наташа</dc:creator>
  <cp:lastModifiedBy>Наташа</cp:lastModifiedBy>
  <cp:revision>68</cp:revision>
  <dcterms:created xsi:type="dcterms:W3CDTF">2020-02-03T13:13:52Z</dcterms:created>
  <dcterms:modified xsi:type="dcterms:W3CDTF">2022-01-21T07:42:39Z</dcterms:modified>
</cp:coreProperties>
</file>