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4" r:id="rId4"/>
    <p:sldId id="258" r:id="rId5"/>
    <p:sldId id="265" r:id="rId6"/>
    <p:sldId id="266" r:id="rId7"/>
    <p:sldId id="257" r:id="rId8"/>
    <p:sldId id="259" r:id="rId9"/>
    <p:sldId id="260" r:id="rId10"/>
    <p:sldId id="271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cap="all" dirty="0"/>
              <a:t>ПР в СИСТЕМІ КОМУНІКАЦІЙ ОРГАНІВ </a:t>
            </a:r>
            <a:r>
              <a:rPr lang="uk-UA" b="1" cap="all" dirty="0" smtClean="0"/>
              <a:t>ВЛАДИ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880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626469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Р</a:t>
            </a:r>
            <a:r>
              <a:rPr lang="en-US" dirty="0" smtClean="0"/>
              <a:t>R–</a:t>
            </a:r>
            <a:r>
              <a:rPr lang="ru-RU" dirty="0" err="1" smtClean="0"/>
              <a:t>технології</a:t>
            </a:r>
            <a:r>
              <a:rPr lang="ru-RU" dirty="0" smtClean="0"/>
              <a:t> </a:t>
            </a:r>
            <a:r>
              <a:rPr lang="ru-RU" dirty="0" err="1" smtClean="0"/>
              <a:t>представляють</a:t>
            </a:r>
            <a:r>
              <a:rPr lang="ru-RU" dirty="0" smtClean="0"/>
              <a:t> собою систему </a:t>
            </a:r>
            <a:r>
              <a:rPr lang="ru-RU" dirty="0" err="1" smtClean="0"/>
              <a:t>інформаційно-аналітичних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, принципом </a:t>
            </a:r>
            <a:r>
              <a:rPr lang="ru-RU" dirty="0" err="1" smtClean="0"/>
              <a:t>яких</a:t>
            </a:r>
            <a:r>
              <a:rPr lang="ru-RU" dirty="0" smtClean="0"/>
              <a:t> є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чесного</a:t>
            </a:r>
            <a:r>
              <a:rPr lang="ru-RU" dirty="0" smtClean="0"/>
              <a:t> і </a:t>
            </a:r>
            <a:r>
              <a:rPr lang="ru-RU" dirty="0" err="1" smtClean="0"/>
              <a:t>поважного</a:t>
            </a:r>
            <a:r>
              <a:rPr lang="ru-RU" dirty="0" smtClean="0"/>
              <a:t> </a:t>
            </a:r>
            <a:r>
              <a:rPr lang="ru-RU" dirty="0" err="1" smtClean="0"/>
              <a:t>ставлення</a:t>
            </a:r>
            <a:r>
              <a:rPr lang="ru-RU" dirty="0" smtClean="0"/>
              <a:t> до </a:t>
            </a:r>
            <a:r>
              <a:rPr lang="ru-RU" dirty="0" err="1" smtClean="0"/>
              <a:t>реципієнта</a:t>
            </a:r>
            <a:r>
              <a:rPr lang="ru-RU" dirty="0" smtClean="0"/>
              <a:t>. </a:t>
            </a:r>
            <a:r>
              <a:rPr lang="ru-RU" dirty="0" err="1" smtClean="0"/>
              <a:t>Технології</a:t>
            </a:r>
            <a:r>
              <a:rPr lang="ru-RU" dirty="0" smtClean="0"/>
              <a:t> Р</a:t>
            </a:r>
            <a:r>
              <a:rPr lang="en-US" dirty="0" smtClean="0"/>
              <a:t>R </a:t>
            </a:r>
            <a:r>
              <a:rPr lang="ru-RU" dirty="0" err="1" smtClean="0"/>
              <a:t>націлені</a:t>
            </a:r>
            <a:r>
              <a:rPr lang="ru-RU" dirty="0" smtClean="0"/>
              <a:t> на </a:t>
            </a:r>
            <a:r>
              <a:rPr lang="ru-RU" dirty="0" err="1" smtClean="0"/>
              <a:t>всебічне</a:t>
            </a:r>
            <a:r>
              <a:rPr lang="ru-RU" dirty="0" smtClean="0"/>
              <a:t> </a:t>
            </a:r>
            <a:r>
              <a:rPr lang="ru-RU" dirty="0" err="1" smtClean="0"/>
              <a:t>роз’яснення</a:t>
            </a:r>
            <a:r>
              <a:rPr lang="ru-RU" dirty="0" smtClean="0"/>
              <a:t> </a:t>
            </a:r>
            <a:r>
              <a:rPr lang="ru-RU" dirty="0" err="1" smtClean="0"/>
              <a:t>реципієнтам</a:t>
            </a:r>
            <a:r>
              <a:rPr lang="ru-RU" dirty="0" smtClean="0"/>
              <a:t> </a:t>
            </a:r>
            <a:r>
              <a:rPr lang="ru-RU" dirty="0" err="1" smtClean="0"/>
              <a:t>існуючих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проблем, на </a:t>
            </a:r>
            <a:r>
              <a:rPr lang="ru-RU" dirty="0" err="1" smtClean="0"/>
              <a:t>створення</a:t>
            </a:r>
            <a:r>
              <a:rPr lang="ru-RU" dirty="0" smtClean="0"/>
              <a:t> позитивного в </a:t>
            </a:r>
            <a:r>
              <a:rPr lang="ru-RU" dirty="0" err="1" smtClean="0"/>
              <a:t>їхніх</a:t>
            </a:r>
            <a:r>
              <a:rPr lang="ru-RU" dirty="0" smtClean="0"/>
              <a:t> очах образу (</a:t>
            </a:r>
            <a:r>
              <a:rPr lang="ru-RU" dirty="0" err="1" smtClean="0"/>
              <a:t>іміджу</a:t>
            </a:r>
            <a:r>
              <a:rPr lang="ru-RU" dirty="0" smtClean="0"/>
              <a:t>) </a:t>
            </a:r>
            <a:r>
              <a:rPr lang="ru-RU" dirty="0" err="1" smtClean="0"/>
              <a:t>комунікатора</a:t>
            </a:r>
            <a:r>
              <a:rPr lang="ru-RU" dirty="0" smtClean="0"/>
              <a:t>, на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сприятливої</a:t>
            </a:r>
            <a:r>
              <a:rPr lang="ru-RU" dirty="0" smtClean="0"/>
              <a:t> </a:t>
            </a:r>
            <a:r>
              <a:rPr lang="ru-RU" dirty="0" err="1" smtClean="0"/>
              <a:t>громадянами</a:t>
            </a:r>
            <a:r>
              <a:rPr lang="ru-RU" dirty="0" smtClean="0"/>
              <a:t> </a:t>
            </a:r>
            <a:r>
              <a:rPr lang="ru-RU" dirty="0" err="1" smtClean="0"/>
              <a:t>атмосфери</a:t>
            </a:r>
            <a:r>
              <a:rPr lang="ru-RU" dirty="0" smtClean="0"/>
              <a:t> для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передбачених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на </a:t>
            </a:r>
            <a:r>
              <a:rPr lang="ru-RU" dirty="0" err="1" smtClean="0"/>
              <a:t>завоювання</a:t>
            </a:r>
            <a:r>
              <a:rPr lang="ru-RU" dirty="0" smtClean="0"/>
              <a:t> та </a:t>
            </a:r>
            <a:r>
              <a:rPr lang="ru-RU" dirty="0" err="1" smtClean="0"/>
              <a:t>збереження</a:t>
            </a:r>
            <a:r>
              <a:rPr lang="ru-RU" dirty="0" smtClean="0"/>
              <a:t> </a:t>
            </a:r>
            <a:r>
              <a:rPr lang="ru-RU" dirty="0" err="1" smtClean="0"/>
              <a:t>високого</a:t>
            </a:r>
            <a:r>
              <a:rPr lang="ru-RU" dirty="0" smtClean="0"/>
              <a:t> авторитету. </a:t>
            </a:r>
          </a:p>
          <a:p>
            <a:pPr algn="just"/>
            <a:r>
              <a:rPr lang="ru-RU" dirty="0" err="1" smtClean="0"/>
              <a:t>Однією</a:t>
            </a:r>
            <a:r>
              <a:rPr lang="ru-RU" dirty="0" smtClean="0"/>
              <a:t> з </a:t>
            </a:r>
            <a:r>
              <a:rPr lang="ru-RU" dirty="0" err="1" smtClean="0"/>
              <a:t>найважливіших</a:t>
            </a:r>
            <a:r>
              <a:rPr lang="ru-RU" dirty="0" smtClean="0"/>
              <a:t>, Р</a:t>
            </a:r>
            <a:r>
              <a:rPr lang="en-US" dirty="0" smtClean="0"/>
              <a:t>R–</a:t>
            </a:r>
            <a:r>
              <a:rPr lang="ru-RU" dirty="0" err="1" smtClean="0"/>
              <a:t>технологій</a:t>
            </a:r>
            <a:r>
              <a:rPr lang="ru-RU" dirty="0" smtClean="0"/>
              <a:t> є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позитивних</a:t>
            </a:r>
            <a:r>
              <a:rPr lang="ru-RU" dirty="0" smtClean="0"/>
              <a:t> </a:t>
            </a:r>
            <a:r>
              <a:rPr lang="ru-RU" dirty="0" err="1" smtClean="0"/>
              <a:t>образів</a:t>
            </a:r>
            <a:r>
              <a:rPr lang="ru-RU" dirty="0" smtClean="0"/>
              <a:t> (</a:t>
            </a:r>
            <a:r>
              <a:rPr lang="ru-RU" dirty="0" err="1" smtClean="0"/>
              <a:t>іміджів</a:t>
            </a:r>
            <a:r>
              <a:rPr lang="ru-RU" dirty="0" smtClean="0"/>
              <a:t>)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об’єктів</a:t>
            </a:r>
            <a:r>
              <a:rPr lang="ru-RU" dirty="0" smtClean="0"/>
              <a:t>. Такими </a:t>
            </a:r>
            <a:r>
              <a:rPr lang="ru-RU" dirty="0" err="1" smtClean="0"/>
              <a:t>об’єктами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як </a:t>
            </a:r>
            <a:r>
              <a:rPr lang="ru-RU" dirty="0" err="1" smtClean="0"/>
              <a:t>окремі</a:t>
            </a:r>
            <a:r>
              <a:rPr lang="ru-RU" dirty="0" smtClean="0"/>
              <a:t> особи, так і </a:t>
            </a:r>
            <a:r>
              <a:rPr lang="ru-RU" dirty="0" err="1" smtClean="0"/>
              <a:t>корпораційні</a:t>
            </a:r>
            <a:r>
              <a:rPr lang="ru-RU" dirty="0" smtClean="0"/>
              <a:t> </a:t>
            </a:r>
            <a:r>
              <a:rPr lang="ru-RU" dirty="0" err="1" smtClean="0"/>
              <a:t>структури</a:t>
            </a:r>
            <a:r>
              <a:rPr lang="ru-RU" dirty="0" smtClean="0"/>
              <a:t> (</a:t>
            </a:r>
            <a:r>
              <a:rPr lang="ru-RU" dirty="0" err="1" smtClean="0"/>
              <a:t>партії</a:t>
            </a:r>
            <a:r>
              <a:rPr lang="ru-RU" dirty="0" smtClean="0"/>
              <a:t>, </a:t>
            </a:r>
            <a:r>
              <a:rPr lang="ru-RU" dirty="0" err="1" smtClean="0"/>
              <a:t>рухи</a:t>
            </a:r>
            <a:r>
              <a:rPr lang="ru-RU" dirty="0" smtClean="0"/>
              <a:t>) і </a:t>
            </a:r>
            <a:r>
              <a:rPr lang="ru-RU" dirty="0" err="1" smtClean="0"/>
              <a:t>навіть</a:t>
            </a:r>
            <a:r>
              <a:rPr lang="ru-RU" dirty="0" smtClean="0"/>
              <a:t> </a:t>
            </a:r>
            <a:r>
              <a:rPr lang="ru-RU" dirty="0" err="1" smtClean="0"/>
              <a:t>держави</a:t>
            </a:r>
            <a:r>
              <a:rPr lang="ru-RU" dirty="0" smtClean="0"/>
              <a:t> в </a:t>
            </a:r>
            <a:r>
              <a:rPr lang="ru-RU" dirty="0" err="1" smtClean="0"/>
              <a:t>цілому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міждержавні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.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іміджу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свідоме</a:t>
            </a:r>
            <a:r>
              <a:rPr lang="ru-RU" dirty="0" smtClean="0"/>
              <a:t> </a:t>
            </a:r>
            <a:r>
              <a:rPr lang="ru-RU" dirty="0" err="1" smtClean="0"/>
              <a:t>конструювання</a:t>
            </a:r>
            <a:r>
              <a:rPr lang="ru-RU" dirty="0" smtClean="0"/>
              <a:t> тих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 та </a:t>
            </a:r>
            <a:r>
              <a:rPr lang="ru-RU" dirty="0" err="1" smtClean="0"/>
              <a:t>якостей</a:t>
            </a:r>
            <a:r>
              <a:rPr lang="ru-RU" dirty="0" smtClean="0"/>
              <a:t> </a:t>
            </a:r>
            <a:r>
              <a:rPr lang="ru-RU" dirty="0" err="1" smtClean="0"/>
              <a:t>суб’єкта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роблять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привабливим</a:t>
            </a:r>
            <a:r>
              <a:rPr lang="ru-RU" dirty="0" smtClean="0"/>
              <a:t> для </a:t>
            </a:r>
            <a:r>
              <a:rPr lang="ru-RU" dirty="0" err="1" smtClean="0"/>
              <a:t>загальної</a:t>
            </a:r>
            <a:r>
              <a:rPr lang="ru-RU" dirty="0" smtClean="0"/>
              <a:t> </a:t>
            </a:r>
            <a:r>
              <a:rPr lang="ru-RU" dirty="0" err="1" smtClean="0"/>
              <a:t>громадськості</a:t>
            </a:r>
            <a:r>
              <a:rPr lang="ru-RU" dirty="0" smtClean="0"/>
              <a:t> та </a:t>
            </a:r>
            <a:r>
              <a:rPr lang="ru-RU" dirty="0" err="1" smtClean="0"/>
              <a:t>дозволяють</a:t>
            </a:r>
            <a:r>
              <a:rPr lang="ru-RU" dirty="0" smtClean="0"/>
              <a:t> </a:t>
            </a:r>
            <a:r>
              <a:rPr lang="ru-RU" dirty="0" err="1" smtClean="0"/>
              <a:t>вирішити</a:t>
            </a:r>
            <a:r>
              <a:rPr lang="ru-RU" dirty="0" smtClean="0"/>
              <a:t> </a:t>
            </a:r>
            <a:r>
              <a:rPr lang="ru-RU" dirty="0" err="1" smtClean="0"/>
              <a:t>конкретну</a:t>
            </a:r>
            <a:r>
              <a:rPr lang="ru-RU" dirty="0" smtClean="0"/>
              <a:t> </a:t>
            </a:r>
            <a:r>
              <a:rPr lang="ru-RU" dirty="0" err="1" smtClean="0"/>
              <a:t>політичну</a:t>
            </a:r>
            <a:r>
              <a:rPr lang="ru-RU" dirty="0" smtClean="0"/>
              <a:t> задачу за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участю</a:t>
            </a:r>
            <a:r>
              <a:rPr lang="ru-RU" dirty="0" smtClean="0"/>
              <a:t>. У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сенсі</a:t>
            </a:r>
            <a:r>
              <a:rPr lang="ru-RU" dirty="0" smtClean="0"/>
              <a:t> </a:t>
            </a:r>
            <a:r>
              <a:rPr lang="ru-RU" dirty="0" err="1" smtClean="0"/>
              <a:t>імідж</a:t>
            </a:r>
            <a:r>
              <a:rPr lang="ru-RU" dirty="0" smtClean="0"/>
              <a:t> </a:t>
            </a:r>
            <a:r>
              <a:rPr lang="ru-RU" dirty="0" err="1" smtClean="0"/>
              <a:t>являє</a:t>
            </a:r>
            <a:r>
              <a:rPr lang="ru-RU" dirty="0" smtClean="0"/>
              <a:t> собою </a:t>
            </a:r>
            <a:r>
              <a:rPr lang="ru-RU" dirty="0" err="1" smtClean="0"/>
              <a:t>найважливіший</a:t>
            </a:r>
            <a:r>
              <a:rPr lang="ru-RU" dirty="0" smtClean="0"/>
              <a:t> </a:t>
            </a:r>
            <a:r>
              <a:rPr lang="ru-RU" dirty="0" err="1" smtClean="0"/>
              <a:t>структурний</a:t>
            </a:r>
            <a:r>
              <a:rPr lang="ru-RU" dirty="0" smtClean="0"/>
              <a:t> компонент </a:t>
            </a:r>
            <a:r>
              <a:rPr lang="ru-RU" dirty="0" err="1" smtClean="0"/>
              <a:t>сфери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,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пануючі</a:t>
            </a:r>
            <a:r>
              <a:rPr lang="ru-RU" dirty="0" smtClean="0"/>
              <a:t> </a:t>
            </a:r>
            <a:r>
              <a:rPr lang="ru-RU" dirty="0" err="1" smtClean="0"/>
              <a:t>суб’єкти</a:t>
            </a:r>
            <a:r>
              <a:rPr lang="ru-RU" dirty="0" smtClean="0"/>
              <a:t> </a:t>
            </a:r>
            <a:r>
              <a:rPr lang="ru-RU" dirty="0" err="1" smtClean="0"/>
              <a:t>підтримують</a:t>
            </a:r>
            <a:r>
              <a:rPr lang="ru-RU" dirty="0" smtClean="0"/>
              <a:t> </a:t>
            </a:r>
            <a:r>
              <a:rPr lang="ru-RU" dirty="0" err="1" smtClean="0"/>
              <a:t>зв’язки</a:t>
            </a:r>
            <a:r>
              <a:rPr lang="ru-RU" dirty="0" smtClean="0"/>
              <a:t> з </a:t>
            </a:r>
            <a:r>
              <a:rPr lang="ru-RU" dirty="0" err="1" smtClean="0"/>
              <a:t>населенням</a:t>
            </a:r>
            <a:r>
              <a:rPr lang="ru-RU" dirty="0" smtClean="0"/>
              <a:t>, </a:t>
            </a:r>
            <a:r>
              <a:rPr lang="ru-RU" dirty="0" err="1" smtClean="0"/>
              <a:t>забезпечують</a:t>
            </a:r>
            <a:r>
              <a:rPr lang="ru-RU" dirty="0" smtClean="0"/>
              <a:t> </a:t>
            </a:r>
            <a:r>
              <a:rPr lang="ru-RU" dirty="0" err="1" smtClean="0"/>
              <a:t>підтримку</a:t>
            </a:r>
            <a:r>
              <a:rPr lang="ru-RU" dirty="0" smtClean="0"/>
              <a:t> </a:t>
            </a:r>
            <a:r>
              <a:rPr lang="ru-RU" dirty="0" err="1" smtClean="0"/>
              <a:t>зв’язку</a:t>
            </a:r>
            <a:r>
              <a:rPr lang="ru-RU" dirty="0" smtClean="0"/>
              <a:t> з </a:t>
            </a:r>
            <a:r>
              <a:rPr lang="ru-RU" dirty="0" err="1" smtClean="0"/>
              <a:t>населенням</a:t>
            </a:r>
            <a:r>
              <a:rPr lang="ru-RU" dirty="0" smtClean="0"/>
              <a:t>, </a:t>
            </a:r>
            <a:r>
              <a:rPr lang="ru-RU" dirty="0" err="1" smtClean="0"/>
              <a:t>намагаються</a:t>
            </a:r>
            <a:r>
              <a:rPr lang="ru-RU" dirty="0" smtClean="0"/>
              <a:t> </a:t>
            </a:r>
            <a:r>
              <a:rPr lang="ru-RU" dirty="0" err="1" smtClean="0"/>
              <a:t>чинити</a:t>
            </a:r>
            <a:r>
              <a:rPr lang="ru-RU" dirty="0" smtClean="0"/>
              <a:t> на </a:t>
            </a:r>
            <a:r>
              <a:rPr lang="ru-RU" dirty="0" err="1" smtClean="0"/>
              <a:t>громадську</a:t>
            </a:r>
            <a:r>
              <a:rPr lang="ru-RU" dirty="0" smtClean="0"/>
              <a:t> думку </a:t>
            </a:r>
            <a:r>
              <a:rPr lang="ru-RU" dirty="0" err="1" smtClean="0"/>
              <a:t>цілеспрямований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22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Висновок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363272" cy="525658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</a:t>
            </a:r>
            <a:r>
              <a:rPr lang="ru-RU" sz="2400" dirty="0" err="1" smtClean="0"/>
              <a:t>сучасних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умовах</a:t>
            </a:r>
            <a:r>
              <a:rPr lang="ru-RU" sz="2400" dirty="0" smtClean="0"/>
              <a:t> </a:t>
            </a:r>
            <a:r>
              <a:rPr lang="ru-RU" sz="2400" dirty="0" err="1" smtClean="0"/>
              <a:t>трансформації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політичної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 </a:t>
            </a:r>
            <a:r>
              <a:rPr lang="ru-RU" sz="2400" dirty="0" err="1" smtClean="0"/>
              <a:t>України</a:t>
            </a:r>
            <a:r>
              <a:rPr lang="ru-RU" sz="2400" dirty="0" smtClean="0"/>
              <a:t> </a:t>
            </a:r>
            <a:r>
              <a:rPr lang="ru-RU" sz="2400" dirty="0" err="1" smtClean="0"/>
              <a:t>суттєво</a:t>
            </a:r>
            <a:r>
              <a:rPr lang="ru-RU" sz="2400" dirty="0" smtClean="0"/>
              <a:t> </a:t>
            </a:r>
            <a:r>
              <a:rPr lang="ru-RU" sz="2400" dirty="0" err="1" smtClean="0"/>
              <a:t>зросла</a:t>
            </a:r>
            <a:r>
              <a:rPr lang="ru-RU" sz="2400" dirty="0" smtClean="0"/>
              <a:t> роль і </a:t>
            </a:r>
            <a:r>
              <a:rPr lang="ru-RU" sz="2400" dirty="0" err="1" smtClean="0"/>
              <a:t>вплив</a:t>
            </a:r>
            <a:r>
              <a:rPr lang="ru-RU" sz="2400" dirty="0" smtClean="0"/>
              <a:t> </a:t>
            </a:r>
            <a:r>
              <a:rPr lang="ru-RU" sz="2400" dirty="0" err="1" smtClean="0"/>
              <a:t>комунікативних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технологій</a:t>
            </a:r>
            <a:r>
              <a:rPr lang="ru-RU" sz="2400" dirty="0" smtClean="0"/>
              <a:t> і </a:t>
            </a:r>
            <a:r>
              <a:rPr lang="ru-RU" sz="2400" dirty="0" err="1" smtClean="0"/>
              <a:t>політичного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комунікативного</a:t>
            </a:r>
            <a:r>
              <a:rPr lang="ru-RU" sz="2400" dirty="0" smtClean="0"/>
              <a:t> простору на характер і результат </a:t>
            </a:r>
            <a:r>
              <a:rPr lang="ru-RU" sz="2400" dirty="0" err="1" smtClean="0"/>
              <a:t>цього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процесу</a:t>
            </a:r>
            <a:r>
              <a:rPr lang="ru-RU" sz="2400" dirty="0" smtClean="0"/>
              <a:t>. </a:t>
            </a:r>
            <a:r>
              <a:rPr lang="ru-RU" sz="2400" dirty="0" err="1" smtClean="0"/>
              <a:t>Комунікативні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технології</a:t>
            </a:r>
            <a:r>
              <a:rPr lang="ru-RU" sz="2400" dirty="0" smtClean="0"/>
              <a:t> </a:t>
            </a:r>
            <a:r>
              <a:rPr lang="ru-RU" sz="2400" dirty="0" err="1" smtClean="0"/>
              <a:t>стають</a:t>
            </a:r>
            <a:r>
              <a:rPr lang="ru-RU" sz="2400" dirty="0" smtClean="0"/>
              <a:t> одним з </a:t>
            </a:r>
            <a:r>
              <a:rPr lang="ru-RU" sz="2400" dirty="0" err="1" smtClean="0"/>
              <a:t>важливих</a:t>
            </a:r>
            <a:r>
              <a:rPr lang="ru-RU" sz="2400" dirty="0" smtClean="0"/>
              <a:t> </a:t>
            </a:r>
            <a:r>
              <a:rPr lang="ru-RU" sz="2400" dirty="0" err="1" smtClean="0"/>
              <a:t>факторів</a:t>
            </a:r>
            <a:r>
              <a:rPr lang="ru-RU" sz="2400" dirty="0" smtClean="0"/>
              <a:t> </a:t>
            </a:r>
            <a:r>
              <a:rPr lang="ru-RU" sz="2400" dirty="0" err="1" smtClean="0"/>
              <a:t>консолідації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суспільства</a:t>
            </a:r>
            <a:r>
              <a:rPr lang="ru-RU" sz="2400" dirty="0" smtClean="0"/>
              <a:t>, </a:t>
            </a:r>
            <a:r>
              <a:rPr lang="ru-RU" sz="2400" dirty="0" err="1" smtClean="0"/>
              <a:t>високого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рівня</a:t>
            </a:r>
            <a:r>
              <a:rPr lang="ru-RU" sz="2400" dirty="0" smtClean="0"/>
              <a:t> </a:t>
            </a:r>
            <a:r>
              <a:rPr lang="ru-RU" sz="2400" dirty="0" err="1" smtClean="0"/>
              <a:t>легітимності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політичних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інститутів</a:t>
            </a:r>
            <a:r>
              <a:rPr lang="ru-RU" sz="2400" dirty="0" smtClean="0"/>
              <a:t>, </a:t>
            </a:r>
            <a:r>
              <a:rPr lang="ru-RU" sz="2400" dirty="0" err="1" smtClean="0"/>
              <a:t>узгодження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політичних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інтересів</a:t>
            </a:r>
            <a:r>
              <a:rPr lang="ru-RU" sz="2400" dirty="0" smtClean="0"/>
              <a:t>, </a:t>
            </a:r>
            <a:r>
              <a:rPr lang="ru-RU" sz="2400" dirty="0" err="1" smtClean="0"/>
              <a:t>розв’язання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суспільнополітичних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конфліктів</a:t>
            </a:r>
            <a:r>
              <a:rPr lang="ru-RU" sz="2400" dirty="0" smtClean="0"/>
              <a:t>, </a:t>
            </a:r>
            <a:r>
              <a:rPr lang="ru-RU" sz="2400" dirty="0" err="1" smtClean="0"/>
              <a:t>відкритого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діалогу</a:t>
            </a:r>
            <a:r>
              <a:rPr lang="ru-RU" sz="2400" dirty="0" smtClean="0"/>
              <a:t> </a:t>
            </a:r>
            <a:r>
              <a:rPr lang="ru-RU" sz="2400" dirty="0" err="1" smtClean="0"/>
              <a:t>влади</a:t>
            </a:r>
            <a:r>
              <a:rPr lang="ru-RU" sz="2400" dirty="0" smtClean="0"/>
              <a:t> і </a:t>
            </a:r>
            <a:r>
              <a:rPr lang="ru-RU" sz="2400" dirty="0" err="1" smtClean="0"/>
              <a:t>суспільства</a:t>
            </a:r>
            <a:r>
              <a:rPr lang="ru-RU" sz="2400" dirty="0" smtClean="0"/>
              <a:t> і, як </a:t>
            </a:r>
            <a:r>
              <a:rPr lang="ru-RU" sz="2400" dirty="0" err="1" smtClean="0"/>
              <a:t>наслідок</a:t>
            </a:r>
            <a:r>
              <a:rPr lang="ru-RU" sz="2400" dirty="0" smtClean="0"/>
              <a:t>, – </a:t>
            </a:r>
            <a:r>
              <a:rPr lang="ru-RU" sz="2400" dirty="0" err="1" smtClean="0"/>
              <a:t>стабільності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політичної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. У </a:t>
            </a:r>
            <a:r>
              <a:rPr lang="ru-RU" sz="2400" dirty="0" err="1" smtClean="0"/>
              <a:t>процесі</a:t>
            </a:r>
            <a:r>
              <a:rPr lang="ru-RU" sz="2400" dirty="0" smtClean="0"/>
              <a:t> </a:t>
            </a:r>
            <a:r>
              <a:rPr lang="ru-RU" sz="2400" dirty="0" err="1" smtClean="0"/>
              <a:t>демократизації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нашої</a:t>
            </a:r>
            <a:r>
              <a:rPr lang="ru-RU" sz="2400" dirty="0" smtClean="0"/>
              <a:t> </a:t>
            </a:r>
            <a:r>
              <a:rPr lang="ru-RU" sz="2400" dirty="0" err="1" smtClean="0"/>
              <a:t>держави</a:t>
            </a:r>
            <a:r>
              <a:rPr lang="ru-RU" sz="2400" dirty="0" smtClean="0"/>
              <a:t> </a:t>
            </a:r>
            <a:r>
              <a:rPr lang="ru-RU" sz="2400" dirty="0" err="1" smtClean="0"/>
              <a:t>важливу</a:t>
            </a:r>
            <a:r>
              <a:rPr lang="ru-RU" sz="2400" dirty="0" smtClean="0"/>
              <a:t> роль </a:t>
            </a:r>
            <a:r>
              <a:rPr lang="ru-RU" sz="2400" dirty="0" err="1" smtClean="0"/>
              <a:t>відіграють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комунікативні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технології</a:t>
            </a:r>
            <a:r>
              <a:rPr lang="ru-RU" sz="2400" dirty="0" smtClean="0"/>
              <a:t>, </a:t>
            </a:r>
            <a:r>
              <a:rPr lang="ru-RU" sz="2400" dirty="0" err="1" smtClean="0"/>
              <a:t>функція</a:t>
            </a:r>
            <a:r>
              <a:rPr lang="ru-RU" sz="2400" dirty="0" smtClean="0"/>
              <a:t> </a:t>
            </a:r>
            <a:r>
              <a:rPr lang="ru-RU" sz="2400" dirty="0" err="1" smtClean="0"/>
              <a:t>яких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полягає</a:t>
            </a:r>
            <a:r>
              <a:rPr lang="ru-RU" sz="2400" dirty="0" smtClean="0"/>
              <a:t> у </a:t>
            </a:r>
            <a:r>
              <a:rPr lang="ru-RU" sz="2400" dirty="0" err="1" smtClean="0"/>
              <a:t>налагодженні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прозорих</a:t>
            </a:r>
            <a:r>
              <a:rPr lang="ru-RU" sz="2400" dirty="0" smtClean="0"/>
              <a:t> </a:t>
            </a:r>
            <a:r>
              <a:rPr lang="ru-RU" sz="2400" dirty="0" err="1" smtClean="0"/>
              <a:t>суспільних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комунікацій</a:t>
            </a:r>
            <a:r>
              <a:rPr lang="ru-RU" sz="2400" dirty="0" smtClean="0"/>
              <a:t> як </a:t>
            </a:r>
            <a:r>
              <a:rPr lang="ru-RU" sz="2400" dirty="0" err="1" smtClean="0"/>
              <a:t>між</a:t>
            </a:r>
            <a:r>
              <a:rPr lang="ru-RU" sz="2400" dirty="0" smtClean="0"/>
              <a:t> органами </a:t>
            </a:r>
            <a:r>
              <a:rPr lang="ru-RU" sz="2400" dirty="0" err="1" smtClean="0"/>
              <a:t>державної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влади</a:t>
            </a:r>
            <a:r>
              <a:rPr lang="ru-RU" sz="2400" dirty="0" smtClean="0"/>
              <a:t> так і </a:t>
            </a:r>
            <a:r>
              <a:rPr lang="ru-RU" sz="2400" dirty="0" err="1" smtClean="0"/>
              <a:t>інститутами</a:t>
            </a:r>
            <a:r>
              <a:rPr lang="ru-RU" sz="2400" dirty="0" smtClean="0"/>
              <a:t> </a:t>
            </a:r>
            <a:r>
              <a:rPr lang="ru-RU" sz="2400" dirty="0" err="1" smtClean="0"/>
              <a:t>громадянського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суспільства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62941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літературА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err="1"/>
              <a:t>Білан</a:t>
            </a:r>
            <a:r>
              <a:rPr lang="ru-RU" dirty="0"/>
              <a:t> Н. І., </a:t>
            </a:r>
            <a:r>
              <a:rPr lang="ru-RU" dirty="0" err="1"/>
              <a:t>Нетреба</a:t>
            </a:r>
            <a:r>
              <a:rPr lang="ru-RU" dirty="0"/>
              <a:t> М. М</a:t>
            </a:r>
            <a:r>
              <a:rPr lang="uk-UA" dirty="0"/>
              <a:t>. </a:t>
            </a:r>
            <a:r>
              <a:rPr lang="ru-RU" dirty="0" err="1"/>
              <a:t>Організація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прес</a:t>
            </a:r>
            <a:r>
              <a:rPr lang="ru-RU" dirty="0"/>
              <a:t>-служб : </a:t>
            </a:r>
            <a:r>
              <a:rPr lang="ru-RU" dirty="0" err="1"/>
              <a:t>навч</a:t>
            </a:r>
            <a:r>
              <a:rPr lang="ru-RU" dirty="0"/>
              <a:t>. </a:t>
            </a:r>
            <a:r>
              <a:rPr lang="ru-RU" dirty="0" err="1"/>
              <a:t>посіб</a:t>
            </a:r>
            <a:r>
              <a:rPr lang="ru-RU" dirty="0"/>
              <a:t>. К</a:t>
            </a:r>
            <a:r>
              <a:rPr lang="uk-UA" dirty="0" err="1"/>
              <a:t>иїв</a:t>
            </a:r>
            <a:r>
              <a:rPr lang="uk-UA" dirty="0"/>
              <a:t> </a:t>
            </a:r>
            <a:r>
              <a:rPr lang="ru-RU" dirty="0"/>
              <a:t>: </a:t>
            </a:r>
            <a:r>
              <a:rPr lang="ru-RU" dirty="0" err="1"/>
              <a:t>Видавничо-поліграфічний</a:t>
            </a:r>
            <a:r>
              <a:rPr lang="ru-RU" dirty="0"/>
              <a:t> центр </a:t>
            </a:r>
            <a:r>
              <a:rPr lang="uk-UA" dirty="0"/>
              <a:t>«</a:t>
            </a:r>
            <a:r>
              <a:rPr lang="ru-RU" dirty="0" err="1"/>
              <a:t>Київський</a:t>
            </a:r>
            <a:r>
              <a:rPr lang="ru-RU" dirty="0"/>
              <a:t> </a:t>
            </a:r>
            <a:r>
              <a:rPr lang="ru-RU" dirty="0" err="1"/>
              <a:t>університет</a:t>
            </a:r>
            <a:r>
              <a:rPr lang="uk-UA" dirty="0"/>
              <a:t>»</a:t>
            </a:r>
            <a:r>
              <a:rPr lang="ru-RU" dirty="0"/>
              <a:t>, 201</a:t>
            </a:r>
            <a:r>
              <a:rPr lang="uk-UA" dirty="0"/>
              <a:t>8</a:t>
            </a:r>
            <a:r>
              <a:rPr lang="ru-RU" dirty="0"/>
              <a:t>. 304 с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ru-RU" dirty="0"/>
              <a:t>Даниленко С.І. </a:t>
            </a:r>
            <a:r>
              <a:rPr lang="ru-RU" dirty="0" err="1"/>
              <a:t>Прес</a:t>
            </a:r>
            <a:r>
              <a:rPr lang="ru-RU" dirty="0"/>
              <a:t>-служба : </a:t>
            </a:r>
            <a:r>
              <a:rPr lang="ru-RU" dirty="0" err="1"/>
              <a:t>основи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та </a:t>
            </a:r>
            <a:r>
              <a:rPr lang="ru-RU" dirty="0" err="1"/>
              <a:t>діяльності</a:t>
            </a:r>
            <a:r>
              <a:rPr lang="ru-RU" dirty="0"/>
              <a:t>. К</a:t>
            </a:r>
            <a:r>
              <a:rPr lang="uk-UA" dirty="0" err="1"/>
              <a:t>иїв</a:t>
            </a:r>
            <a:r>
              <a:rPr lang="uk-UA" dirty="0"/>
              <a:t> : КНУ</a:t>
            </a:r>
            <a:r>
              <a:rPr lang="ru-RU" dirty="0"/>
              <a:t>, 20</a:t>
            </a:r>
            <a:r>
              <a:rPr lang="uk-UA" dirty="0"/>
              <a:t>1</a:t>
            </a:r>
            <a:r>
              <a:rPr lang="ru-RU" dirty="0"/>
              <a:t>6.</a:t>
            </a:r>
            <a:r>
              <a:rPr lang="uk-UA" dirty="0"/>
              <a:t> 124 с.</a:t>
            </a:r>
            <a:endParaRPr lang="ru-RU" dirty="0"/>
          </a:p>
          <a:p>
            <a:pPr lvl="0"/>
            <a:r>
              <a:rPr lang="ru-RU" dirty="0" err="1"/>
              <a:t>Суїні</a:t>
            </a:r>
            <a:r>
              <a:rPr lang="ru-RU" dirty="0"/>
              <a:t> </a:t>
            </a:r>
            <a:r>
              <a:rPr lang="ru-RU" dirty="0" err="1"/>
              <a:t>Кевін</a:t>
            </a:r>
            <a:r>
              <a:rPr lang="ru-RU" dirty="0"/>
              <a:t>. </a:t>
            </a:r>
            <a:r>
              <a:rPr lang="ru-RU" dirty="0" err="1"/>
              <a:t>Порадник</a:t>
            </a:r>
            <a:r>
              <a:rPr lang="ru-RU" dirty="0"/>
              <a:t> </a:t>
            </a:r>
            <a:r>
              <a:rPr lang="ru-RU" dirty="0" err="1"/>
              <a:t>прес</a:t>
            </a:r>
            <a:r>
              <a:rPr lang="ru-RU" dirty="0"/>
              <a:t>-секретаря. К</a:t>
            </a:r>
            <a:r>
              <a:rPr lang="uk-UA" dirty="0" err="1"/>
              <a:t>иїв</a:t>
            </a:r>
            <a:r>
              <a:rPr lang="uk-UA" dirty="0"/>
              <a:t> : КНУ</a:t>
            </a:r>
            <a:r>
              <a:rPr lang="ru-RU" dirty="0"/>
              <a:t>, </a:t>
            </a:r>
            <a:r>
              <a:rPr lang="uk-UA" dirty="0"/>
              <a:t>2017</a:t>
            </a:r>
            <a:r>
              <a:rPr lang="ru-RU" dirty="0"/>
              <a:t>.</a:t>
            </a:r>
            <a:r>
              <a:rPr lang="uk-UA" dirty="0"/>
              <a:t> 134 с.</a:t>
            </a:r>
            <a:endParaRPr lang="ru-RU" dirty="0"/>
          </a:p>
          <a:p>
            <a:pPr lvl="0"/>
            <a:r>
              <a:rPr lang="uk-UA" dirty="0"/>
              <a:t>Практичний посібник для працівників комунікативних структур в органах влади : </a:t>
            </a:r>
            <a:r>
              <a:rPr lang="uk-UA" dirty="0" err="1"/>
              <a:t>упоряд</a:t>
            </a:r>
            <a:r>
              <a:rPr lang="uk-UA" dirty="0"/>
              <a:t>. З. </a:t>
            </a:r>
            <a:r>
              <a:rPr lang="uk-UA" dirty="0" err="1"/>
              <a:t>Казанжі</a:t>
            </a:r>
            <a:r>
              <a:rPr lang="uk-UA" dirty="0"/>
              <a:t>. Київ : </a:t>
            </a:r>
            <a:r>
              <a:rPr lang="ru-RU" dirty="0"/>
              <a:t>[</a:t>
            </a:r>
            <a:r>
              <a:rPr lang="uk-UA" dirty="0"/>
              <a:t>б</a:t>
            </a:r>
            <a:r>
              <a:rPr lang="ru-RU" dirty="0"/>
              <a:t>.</a:t>
            </a:r>
            <a:r>
              <a:rPr lang="uk-UA" dirty="0"/>
              <a:t> а</a:t>
            </a:r>
            <a:r>
              <a:rPr lang="ru-RU" dirty="0"/>
              <a:t>],</a:t>
            </a:r>
            <a:r>
              <a:rPr lang="uk-UA" dirty="0"/>
              <a:t> 2016.</a:t>
            </a:r>
            <a:r>
              <a:rPr lang="ru-RU" dirty="0"/>
              <a:t> 112 </a:t>
            </a:r>
            <a:r>
              <a:rPr lang="en-US" dirty="0"/>
              <a:t>c</a:t>
            </a:r>
            <a:r>
              <a:rPr lang="ru-RU" dirty="0"/>
              <a:t>. </a:t>
            </a:r>
          </a:p>
          <a:p>
            <a:pPr lvl="0"/>
            <a:r>
              <a:rPr lang="ru-RU" dirty="0" err="1"/>
              <a:t>Голота</a:t>
            </a:r>
            <a:r>
              <a:rPr lang="ru-RU" dirty="0"/>
              <a:t> Н.П. </a:t>
            </a:r>
            <a:r>
              <a:rPr lang="ru-RU" dirty="0" err="1"/>
              <a:t>Особливості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прес-служби</a:t>
            </a:r>
            <a:r>
              <a:rPr lang="ru-RU" dirty="0"/>
              <a:t> в </a:t>
            </a:r>
            <a:r>
              <a:rPr lang="ru-RU" dirty="0" err="1"/>
              <a:t>державних</a:t>
            </a:r>
            <a:r>
              <a:rPr lang="ru-RU" dirty="0"/>
              <a:t> органах: </a:t>
            </a:r>
            <a:r>
              <a:rPr lang="ru-RU" dirty="0" err="1"/>
              <a:t>Історія</a:t>
            </a:r>
            <a:r>
              <a:rPr lang="ru-RU" dirty="0"/>
              <a:t> та </a:t>
            </a:r>
            <a:r>
              <a:rPr lang="ru-RU" dirty="0" err="1"/>
              <a:t>сучасність</a:t>
            </a:r>
            <a:r>
              <a:rPr lang="ru-RU" dirty="0"/>
              <a:t> .</a:t>
            </a:r>
            <a:r>
              <a:rPr lang="ru-RU" i="1" dirty="0" err="1"/>
              <a:t>Науковий</a:t>
            </a:r>
            <a:r>
              <a:rPr lang="ru-RU" i="1" dirty="0"/>
              <a:t> </a:t>
            </a:r>
            <a:r>
              <a:rPr lang="ru-RU" i="1" dirty="0" err="1"/>
              <a:t>вісник</a:t>
            </a:r>
            <a:r>
              <a:rPr lang="ru-RU" i="1" dirty="0"/>
              <a:t> </a:t>
            </a:r>
            <a:r>
              <a:rPr lang="ru-RU" i="1" dirty="0" err="1"/>
              <a:t>Ужгородського</a:t>
            </a:r>
            <a:r>
              <a:rPr lang="ru-RU" i="1" dirty="0"/>
              <a:t> </a:t>
            </a:r>
            <a:r>
              <a:rPr lang="ru-RU" i="1" dirty="0" err="1"/>
              <a:t>національного</a:t>
            </a:r>
            <a:r>
              <a:rPr lang="ru-RU" i="1" dirty="0"/>
              <a:t> </a:t>
            </a:r>
            <a:r>
              <a:rPr lang="ru-RU" i="1" dirty="0" err="1"/>
              <a:t>університету</a:t>
            </a:r>
            <a:r>
              <a:rPr lang="ru-RU" i="1" dirty="0"/>
              <a:t>, </a:t>
            </a:r>
            <a:r>
              <a:rPr lang="ru-RU" dirty="0"/>
              <a:t>2018. </a:t>
            </a:r>
            <a:r>
              <a:rPr lang="ru-RU" dirty="0" err="1"/>
              <a:t>Серія</a:t>
            </a:r>
            <a:r>
              <a:rPr lang="ru-RU" dirty="0"/>
              <a:t> ПРАВО. </a:t>
            </a:r>
            <a:r>
              <a:rPr lang="ru-RU" dirty="0" err="1"/>
              <a:t>Вип</a:t>
            </a:r>
            <a:r>
              <a:rPr lang="uk-UA" dirty="0"/>
              <a:t>.</a:t>
            </a:r>
            <a:r>
              <a:rPr lang="ru-RU" dirty="0"/>
              <a:t> 49. Т</a:t>
            </a:r>
            <a:r>
              <a:rPr lang="uk-UA" dirty="0"/>
              <a:t>.</a:t>
            </a:r>
            <a:r>
              <a:rPr lang="ru-RU" dirty="0"/>
              <a:t> 2. </a:t>
            </a:r>
            <a:r>
              <a:rPr lang="en-US" dirty="0"/>
              <a:t>C</a:t>
            </a:r>
            <a:r>
              <a:rPr lang="ru-RU" dirty="0"/>
              <a:t>. 29-31</a:t>
            </a:r>
          </a:p>
          <a:p>
            <a:pPr lvl="0" fontAlgn="base"/>
            <a:r>
              <a:rPr lang="uk-UA" dirty="0" err="1"/>
              <a:t>Горкина</a:t>
            </a:r>
            <a:r>
              <a:rPr lang="uk-UA" dirty="0"/>
              <a:t> М., </a:t>
            </a:r>
            <a:r>
              <a:rPr lang="uk-UA" dirty="0" err="1"/>
              <a:t>Мамонтов</a:t>
            </a:r>
            <a:r>
              <a:rPr lang="uk-UA" dirty="0"/>
              <a:t> А., Манн И.  </a:t>
            </a:r>
            <a:r>
              <a:rPr lang="en-US" dirty="0"/>
              <a:t>PR </a:t>
            </a:r>
            <a:r>
              <a:rPr lang="uk-UA" dirty="0"/>
              <a:t>на 100 % : </a:t>
            </a:r>
            <a:r>
              <a:rPr lang="uk-UA" dirty="0" err="1"/>
              <a:t>как</a:t>
            </a:r>
            <a:r>
              <a:rPr lang="uk-UA" dirty="0"/>
              <a:t> стать хорошим менеджером по </a:t>
            </a:r>
            <a:r>
              <a:rPr lang="en-US" dirty="0"/>
              <a:t>PR</a:t>
            </a:r>
            <a:r>
              <a:rPr lang="uk-UA" dirty="0"/>
              <a:t>. </a:t>
            </a:r>
            <a:r>
              <a:rPr lang="ru-RU" dirty="0"/>
              <a:t>М</a:t>
            </a:r>
            <a:r>
              <a:rPr lang="uk-UA" dirty="0" err="1"/>
              <a:t>осква</a:t>
            </a:r>
            <a:r>
              <a:rPr lang="uk-UA" dirty="0"/>
              <a:t> : </a:t>
            </a:r>
            <a:r>
              <a:rPr lang="ru-RU" dirty="0"/>
              <a:t>Альпина Бизнес Букс</a:t>
            </a:r>
            <a:r>
              <a:rPr lang="uk-UA" dirty="0"/>
              <a:t>, 2003. 113 с.</a:t>
            </a:r>
            <a:endParaRPr lang="ru-RU" dirty="0"/>
          </a:p>
          <a:p>
            <a:pPr lvl="0"/>
            <a:r>
              <a:rPr lang="ru-RU" dirty="0" err="1"/>
              <a:t>Гундарин</a:t>
            </a:r>
            <a:r>
              <a:rPr lang="ru-RU" dirty="0"/>
              <a:t> М.В. Книга руководителя отдела PR : практические рекомендации / С</a:t>
            </a:r>
            <a:r>
              <a:rPr lang="uk-UA" dirty="0" err="1"/>
              <a:t>анкт</a:t>
            </a:r>
            <a:r>
              <a:rPr lang="uk-UA" dirty="0"/>
              <a:t>-</a:t>
            </a:r>
            <a:r>
              <a:rPr lang="ru-RU" dirty="0"/>
              <a:t>П</a:t>
            </a:r>
            <a:r>
              <a:rPr lang="uk-UA" dirty="0" err="1"/>
              <a:t>етер</a:t>
            </a:r>
            <a:r>
              <a:rPr lang="ru-RU" dirty="0"/>
              <a:t>б</a:t>
            </a:r>
            <a:r>
              <a:rPr lang="uk-UA" dirty="0"/>
              <a:t>ург </a:t>
            </a:r>
            <a:r>
              <a:rPr lang="ru-RU" dirty="0"/>
              <a:t>: Питер, 20</a:t>
            </a:r>
            <a:r>
              <a:rPr lang="uk-UA" dirty="0"/>
              <a:t>1</a:t>
            </a:r>
            <a:r>
              <a:rPr lang="ru-RU" dirty="0"/>
              <a:t>7. 368 с.</a:t>
            </a:r>
          </a:p>
          <a:p>
            <a:pPr lvl="0"/>
            <a:r>
              <a:rPr lang="uk-UA" dirty="0" err="1"/>
              <a:t>Доценко</a:t>
            </a:r>
            <a:r>
              <a:rPr lang="uk-UA" dirty="0"/>
              <a:t> К.О. Професії в </a:t>
            </a:r>
            <a:r>
              <a:rPr lang="en-US" dirty="0"/>
              <a:t>PR</a:t>
            </a:r>
            <a:r>
              <a:rPr lang="uk-UA" dirty="0"/>
              <a:t> : спроба аналізу й класифікації.</a:t>
            </a:r>
            <a:r>
              <a:rPr lang="uk-UA" i="1" dirty="0"/>
              <a:t> </a:t>
            </a:r>
            <a:r>
              <a:rPr lang="uk-UA" i="1" dirty="0" err="1"/>
              <a:t>Ученые</a:t>
            </a:r>
            <a:r>
              <a:rPr lang="uk-UA" i="1" dirty="0"/>
              <a:t> записки </a:t>
            </a:r>
            <a:r>
              <a:rPr lang="uk-UA" i="1" dirty="0" err="1"/>
              <a:t>Таврического</a:t>
            </a:r>
            <a:r>
              <a:rPr lang="uk-UA" i="1" dirty="0"/>
              <a:t> </a:t>
            </a:r>
            <a:r>
              <a:rPr lang="uk-UA" i="1" dirty="0" err="1"/>
              <a:t>национального</a:t>
            </a:r>
            <a:r>
              <a:rPr lang="uk-UA" i="1" dirty="0"/>
              <a:t> </a:t>
            </a:r>
            <a:r>
              <a:rPr lang="uk-UA" i="1" dirty="0" err="1"/>
              <a:t>университета</a:t>
            </a:r>
            <a:r>
              <a:rPr lang="uk-UA" i="1" dirty="0"/>
              <a:t>. </a:t>
            </a:r>
            <a:r>
              <a:rPr lang="uk-UA" dirty="0" err="1"/>
              <a:t>Симферополь</a:t>
            </a:r>
            <a:r>
              <a:rPr lang="uk-UA" dirty="0"/>
              <a:t> : ТНУ, 2012. Т.25(64). № 4. Ч. 1. С. 188-193.</a:t>
            </a:r>
            <a:endParaRPr lang="ru-RU" dirty="0"/>
          </a:p>
          <a:p>
            <a:pPr lvl="0" fontAlgn="base"/>
            <a:r>
              <a:rPr lang="uk-UA" dirty="0"/>
              <a:t>Інструменти взаємодії та комунікації влади і громадськості : наочний посібник. Львів : </a:t>
            </a:r>
            <a:r>
              <a:rPr lang="ru-RU" dirty="0"/>
              <a:t>[</a:t>
            </a:r>
            <a:r>
              <a:rPr lang="uk-UA" dirty="0"/>
              <a:t>б</a:t>
            </a:r>
            <a:r>
              <a:rPr lang="ru-RU" dirty="0"/>
              <a:t>.</a:t>
            </a:r>
            <a:r>
              <a:rPr lang="uk-UA" dirty="0"/>
              <a:t> а</a:t>
            </a:r>
            <a:r>
              <a:rPr lang="ru-RU" dirty="0"/>
              <a:t>],</a:t>
            </a:r>
            <a:r>
              <a:rPr lang="uk-UA" dirty="0"/>
              <a:t> 2017. 8 с. </a:t>
            </a:r>
            <a:endParaRPr lang="ru-RU" dirty="0"/>
          </a:p>
          <a:p>
            <a:pPr lvl="0" fontAlgn="base"/>
            <a:r>
              <a:rPr lang="ru-RU" dirty="0" err="1"/>
              <a:t>Катлип</a:t>
            </a:r>
            <a:r>
              <a:rPr lang="ru-RU" dirty="0"/>
              <a:t> С</a:t>
            </a:r>
            <a:r>
              <a:rPr lang="uk-UA" dirty="0"/>
              <a:t>.,</a:t>
            </a:r>
            <a:r>
              <a:rPr lang="ru-RU" dirty="0"/>
              <a:t> </a:t>
            </a:r>
            <a:r>
              <a:rPr lang="ru-RU" dirty="0" err="1"/>
              <a:t>Сентер</a:t>
            </a:r>
            <a:r>
              <a:rPr lang="ru-RU" dirty="0"/>
              <a:t> А., </a:t>
            </a:r>
            <a:r>
              <a:rPr lang="ru-RU" dirty="0" err="1"/>
              <a:t>Брум</a:t>
            </a:r>
            <a:r>
              <a:rPr lang="ru-RU" dirty="0"/>
              <a:t> Г. Паблик </a:t>
            </a:r>
            <a:r>
              <a:rPr lang="ru-RU" dirty="0" err="1"/>
              <a:t>рилейшнз</a:t>
            </a:r>
            <a:r>
              <a:rPr lang="ru-RU" dirty="0"/>
              <a:t>. Теория и практика</a:t>
            </a:r>
            <a:r>
              <a:rPr lang="uk-UA" dirty="0"/>
              <a:t>.</a:t>
            </a:r>
            <a:r>
              <a:rPr lang="ru-RU" dirty="0"/>
              <a:t> М</a:t>
            </a:r>
            <a:r>
              <a:rPr lang="uk-UA" dirty="0" err="1"/>
              <a:t>осква</a:t>
            </a:r>
            <a:r>
              <a:rPr lang="ru-RU" dirty="0"/>
              <a:t>., С</a:t>
            </a:r>
            <a:r>
              <a:rPr lang="uk-UA" dirty="0" err="1"/>
              <a:t>анкт</a:t>
            </a:r>
            <a:r>
              <a:rPr lang="uk-UA" dirty="0"/>
              <a:t>-</a:t>
            </a:r>
            <a:r>
              <a:rPr lang="ru-RU" dirty="0"/>
              <a:t>П</a:t>
            </a:r>
            <a:r>
              <a:rPr lang="uk-UA" dirty="0" err="1"/>
              <a:t>етер</a:t>
            </a:r>
            <a:r>
              <a:rPr lang="ru-RU" dirty="0"/>
              <a:t>б</a:t>
            </a:r>
            <a:r>
              <a:rPr lang="uk-UA" dirty="0"/>
              <a:t>ург</a:t>
            </a:r>
            <a:r>
              <a:rPr lang="ru-RU" dirty="0"/>
              <a:t>, Киев </a:t>
            </a:r>
            <a:r>
              <a:rPr lang="uk-UA" dirty="0"/>
              <a:t>: </a:t>
            </a:r>
            <a:r>
              <a:rPr lang="uk-UA" dirty="0" err="1"/>
              <a:t>Питер</a:t>
            </a:r>
            <a:r>
              <a:rPr lang="ru-RU" dirty="0"/>
              <a:t>, 20</a:t>
            </a:r>
            <a:r>
              <a:rPr lang="uk-UA" dirty="0"/>
              <a:t>1</a:t>
            </a:r>
            <a:r>
              <a:rPr lang="ru-RU" dirty="0"/>
              <a:t>3.</a:t>
            </a:r>
            <a:r>
              <a:rPr lang="uk-UA" dirty="0"/>
              <a:t> 389 с.</a:t>
            </a:r>
            <a:endParaRPr lang="ru-RU" dirty="0"/>
          </a:p>
          <a:p>
            <a:pPr lvl="0" fontAlgn="base"/>
            <a:r>
              <a:rPr lang="en-US" dirty="0"/>
              <a:t>White House press corps</a:t>
            </a:r>
            <a:r>
              <a:rPr lang="uk-UA" dirty="0"/>
              <a:t>. </a:t>
            </a:r>
            <a:r>
              <a:rPr lang="en-US" dirty="0"/>
              <a:t>Encyclopedia Britannica</a:t>
            </a:r>
            <a:r>
              <a:rPr lang="uk-UA" dirty="0"/>
              <a:t> / </a:t>
            </a:r>
            <a:r>
              <a:rPr lang="en-US" dirty="0"/>
              <a:t>written by Betty </a:t>
            </a:r>
            <a:r>
              <a:rPr lang="en-US" dirty="0" err="1"/>
              <a:t>Houchin</a:t>
            </a:r>
            <a:r>
              <a:rPr lang="en-US" dirty="0"/>
              <a:t> Winfield</a:t>
            </a:r>
            <a:r>
              <a:rPr lang="uk-UA" dirty="0"/>
              <a:t>. </a:t>
            </a:r>
            <a:r>
              <a:rPr lang="en-US" dirty="0"/>
              <a:t>URL</a:t>
            </a:r>
            <a:r>
              <a:rPr lang="uk-UA" dirty="0"/>
              <a:t>: </a:t>
            </a:r>
            <a:r>
              <a:rPr lang="en-US" dirty="0"/>
              <a:t>https</a:t>
            </a:r>
            <a:r>
              <a:rPr lang="uk-UA" dirty="0"/>
              <a:t>://</a:t>
            </a:r>
            <a:r>
              <a:rPr lang="en-US" dirty="0"/>
              <a:t>www</a:t>
            </a:r>
            <a:r>
              <a:rPr lang="uk-UA" dirty="0"/>
              <a:t>.</a:t>
            </a:r>
            <a:r>
              <a:rPr lang="en-US" dirty="0" err="1"/>
              <a:t>britannica</a:t>
            </a:r>
            <a:r>
              <a:rPr lang="uk-UA" dirty="0"/>
              <a:t>.</a:t>
            </a:r>
            <a:r>
              <a:rPr lang="en-US" dirty="0"/>
              <a:t>com</a:t>
            </a:r>
            <a:r>
              <a:rPr lang="uk-UA" dirty="0"/>
              <a:t>/</a:t>
            </a:r>
            <a:r>
              <a:rPr lang="en-US" dirty="0"/>
              <a:t>topic</a:t>
            </a:r>
            <a:r>
              <a:rPr lang="uk-UA" dirty="0"/>
              <a:t>/</a:t>
            </a:r>
            <a:r>
              <a:rPr lang="en-US" dirty="0"/>
              <a:t>White-House-press-corps.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113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76672"/>
            <a:ext cx="8640960" cy="6120680"/>
          </a:xfrm>
        </p:spPr>
        <p:txBody>
          <a:bodyPr>
            <a:normAutofit/>
          </a:bodyPr>
          <a:lstStyle/>
          <a:p>
            <a:r>
              <a:rPr lang="uk-UA" b="1" dirty="0"/>
              <a:t>Метою</a:t>
            </a:r>
            <a:r>
              <a:rPr lang="uk-UA" b="1" i="1" dirty="0"/>
              <a:t> </a:t>
            </a:r>
            <a:r>
              <a:rPr lang="uk-UA" dirty="0"/>
              <a:t>викладання навчальної дисципліни «</a:t>
            </a:r>
            <a:r>
              <a:rPr lang="uk-UA" cap="all" dirty="0"/>
              <a:t>ПР </a:t>
            </a:r>
            <a:r>
              <a:rPr lang="uk-UA" dirty="0"/>
              <a:t>в системі комунікацій органів влади» є надання здобувачам освіти знань про закономірності взаємодії </a:t>
            </a:r>
            <a:r>
              <a:rPr lang="uk-UA" dirty="0" err="1"/>
              <a:t>пресслужб</a:t>
            </a:r>
            <a:r>
              <a:rPr lang="uk-UA" dirty="0"/>
              <a:t> (чи ПР-відділів) органів влади з громадянами та організаціями на основі узгодження інтересів, а також навчання технологіям ведення успішної ПР-діяльності для розв’язання комунікативних ситуацій, враховуючи як вітчизняний, так і світовий досвід ПР.</a:t>
            </a:r>
            <a:endParaRPr lang="ru-RU" dirty="0"/>
          </a:p>
          <a:p>
            <a:r>
              <a:rPr lang="uk-UA" dirty="0"/>
              <a:t>Основними </a:t>
            </a:r>
            <a:r>
              <a:rPr lang="uk-UA" b="1" dirty="0"/>
              <a:t>завданнями</a:t>
            </a:r>
            <a:r>
              <a:rPr lang="uk-UA" dirty="0"/>
              <a:t> викладання дисципліни «</a:t>
            </a:r>
            <a:r>
              <a:rPr lang="uk-UA" cap="all" dirty="0"/>
              <a:t>ПР </a:t>
            </a:r>
            <a:r>
              <a:rPr lang="uk-UA" dirty="0"/>
              <a:t>в системі комунікацій органів влади»» є:</a:t>
            </a:r>
            <a:endParaRPr lang="ru-RU" dirty="0"/>
          </a:p>
          <a:p>
            <a:pPr lvl="0" fontAlgn="base"/>
            <a:r>
              <a:rPr lang="uk-UA" dirty="0"/>
              <a:t>ознайомити студентів з філософією </a:t>
            </a:r>
            <a:r>
              <a:rPr lang="uk-UA" dirty="0" err="1"/>
              <a:t>пресслужб</a:t>
            </a:r>
            <a:r>
              <a:rPr lang="uk-UA" dirty="0"/>
              <a:t> загалом і вимогами до проведення комунікативних заходів у системі комунікацій органів влади;</a:t>
            </a:r>
            <a:endParaRPr lang="ru-RU" dirty="0"/>
          </a:p>
          <a:p>
            <a:pPr lvl="0" fontAlgn="base"/>
            <a:r>
              <a:rPr lang="uk-UA" dirty="0"/>
              <a:t>розкрити можливості використання теоретичних і практичних напрацювань ПР-служб в сфері владних відносин у подальшій професійній сфері;</a:t>
            </a:r>
            <a:endParaRPr lang="ru-RU" dirty="0"/>
          </a:p>
          <a:p>
            <a:pPr lvl="0" fontAlgn="base"/>
            <a:r>
              <a:rPr lang="uk-UA" dirty="0"/>
              <a:t>узагальнити досвід володіння знаннями з теорії управління кризовими ситуаціями і механізмами її застосування;</a:t>
            </a:r>
            <a:endParaRPr lang="ru-RU" dirty="0"/>
          </a:p>
          <a:p>
            <a:pPr lvl="0" fontAlgn="base"/>
            <a:r>
              <a:rPr lang="uk-UA" dirty="0"/>
              <a:t>подати основи формування іміджу брендів – органів влади й політикуму та окремих особистостей;  </a:t>
            </a:r>
            <a:endParaRPr lang="ru-RU" dirty="0"/>
          </a:p>
          <a:p>
            <a:pPr lvl="0" fontAlgn="base"/>
            <a:r>
              <a:rPr lang="uk-UA" dirty="0"/>
              <a:t>сприяти вивченню й застосуванню на практиці механізмів </a:t>
            </a:r>
            <a:r>
              <a:rPr lang="uk-UA" dirty="0" err="1"/>
              <a:t>самоподання</a:t>
            </a:r>
            <a:r>
              <a:rPr lang="uk-UA" dirty="0"/>
              <a:t> і регулювання як </a:t>
            </a:r>
            <a:r>
              <a:rPr lang="uk-UA" dirty="0" err="1"/>
              <a:t>внутрішньокорпоративних</a:t>
            </a:r>
            <a:r>
              <a:rPr lang="uk-UA" dirty="0"/>
              <a:t>, так і зовнішніх ПР-відносин у сфері органів влади.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40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r>
              <a:rPr lang="uk-UA" dirty="0" smtClean="0"/>
              <a:t>передмова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algn="just"/>
            <a:r>
              <a:rPr lang="ru-RU" dirty="0" err="1" smtClean="0"/>
              <a:t>Демократизація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у </a:t>
            </a:r>
            <a:r>
              <a:rPr lang="ru-RU" dirty="0" err="1" smtClean="0"/>
              <a:t>сучасному</a:t>
            </a:r>
            <a:r>
              <a:rPr lang="ru-RU" dirty="0" smtClean="0"/>
              <a:t>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ускладнення</a:t>
            </a:r>
            <a:r>
              <a:rPr lang="ru-RU" dirty="0" smtClean="0"/>
              <a:t> простору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та </a:t>
            </a:r>
            <a:r>
              <a:rPr lang="ru-RU" dirty="0" err="1" smtClean="0"/>
              <a:t>урізноманітнення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</a:t>
            </a:r>
            <a:r>
              <a:rPr lang="ru-RU" dirty="0" err="1" smtClean="0"/>
              <a:t>комунікативної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. При </a:t>
            </a:r>
            <a:r>
              <a:rPr lang="ru-RU" dirty="0" err="1" smtClean="0"/>
              <a:t>збільшенні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суб’єктів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зростає</a:t>
            </a:r>
            <a:r>
              <a:rPr lang="ru-RU" dirty="0" smtClean="0"/>
              <a:t> і </a:t>
            </a:r>
            <a:r>
              <a:rPr lang="ru-RU" dirty="0" err="1" smtClean="0"/>
              <a:t>якість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взаємозв’язку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пов’язане</a:t>
            </a:r>
            <a:r>
              <a:rPr lang="ru-RU" dirty="0" smtClean="0"/>
              <a:t> як з </a:t>
            </a:r>
            <a:r>
              <a:rPr lang="ru-RU" dirty="0" err="1" smtClean="0"/>
              <a:t>диверсифікацією</a:t>
            </a:r>
            <a:r>
              <a:rPr lang="ru-RU" dirty="0" smtClean="0"/>
              <a:t> </a:t>
            </a:r>
            <a:r>
              <a:rPr lang="ru-RU" dirty="0" err="1" smtClean="0"/>
              <a:t>джерел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так і з </a:t>
            </a:r>
            <a:r>
              <a:rPr lang="ru-RU" dirty="0" err="1" smtClean="0"/>
              <a:t>удосконаленням</a:t>
            </a:r>
            <a:r>
              <a:rPr lang="ru-RU" dirty="0" smtClean="0"/>
              <a:t> </a:t>
            </a:r>
            <a:r>
              <a:rPr lang="ru-RU" dirty="0" err="1" smtClean="0"/>
              <a:t>технічного</a:t>
            </a:r>
            <a:r>
              <a:rPr lang="ru-RU" dirty="0" smtClean="0"/>
              <a:t> </a:t>
            </a:r>
            <a:r>
              <a:rPr lang="ru-RU" dirty="0" err="1" smtClean="0"/>
              <a:t>спорядження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і </a:t>
            </a:r>
            <a:r>
              <a:rPr lang="ru-RU" dirty="0" err="1" smtClean="0"/>
              <a:t>громадян</a:t>
            </a:r>
            <a:r>
              <a:rPr lang="ru-RU" dirty="0" smtClean="0"/>
              <a:t>. </a:t>
            </a:r>
            <a:r>
              <a:rPr lang="ru-RU" dirty="0" err="1" smtClean="0"/>
              <a:t>Особливої</a:t>
            </a:r>
            <a:r>
              <a:rPr lang="ru-RU" dirty="0" smtClean="0"/>
              <a:t> ваги в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набуває</a:t>
            </a:r>
            <a:r>
              <a:rPr lang="ru-RU" dirty="0" smtClean="0"/>
              <a:t> </a:t>
            </a:r>
            <a:r>
              <a:rPr lang="ru-RU" dirty="0" err="1" smtClean="0"/>
              <a:t>готовність</a:t>
            </a:r>
            <a:r>
              <a:rPr lang="ru-RU" dirty="0" smtClean="0"/>
              <a:t> і </a:t>
            </a:r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державної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та </a:t>
            </a:r>
            <a:r>
              <a:rPr lang="ru-RU" dirty="0" err="1" smtClean="0"/>
              <a:t>місцевого</a:t>
            </a:r>
            <a:r>
              <a:rPr lang="ru-RU" dirty="0" smtClean="0"/>
              <a:t> </a:t>
            </a:r>
            <a:r>
              <a:rPr lang="ru-RU" dirty="0" err="1" smtClean="0"/>
              <a:t>самоврядування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 smtClean="0"/>
              <a:t>ефективні</a:t>
            </a:r>
            <a:r>
              <a:rPr lang="ru-RU" dirty="0" smtClean="0"/>
              <a:t>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 з </a:t>
            </a:r>
            <a:r>
              <a:rPr lang="ru-RU" dirty="0" err="1" smtClean="0"/>
              <a:t>громадськістю</a:t>
            </a:r>
            <a:r>
              <a:rPr lang="ru-RU" dirty="0" smtClean="0"/>
              <a:t>, як </a:t>
            </a:r>
            <a:r>
              <a:rPr lang="ru-RU" dirty="0" err="1" smtClean="0"/>
              <a:t>безпосередньо</a:t>
            </a:r>
            <a:r>
              <a:rPr lang="ru-RU" dirty="0" smtClean="0"/>
              <a:t> (з </a:t>
            </a:r>
            <a:r>
              <a:rPr lang="ru-RU" dirty="0" err="1" smtClean="0"/>
              <a:t>залученням</a:t>
            </a:r>
            <a:r>
              <a:rPr lang="ru-RU" dirty="0" smtClean="0"/>
              <a:t> </a:t>
            </a:r>
            <a:r>
              <a:rPr lang="ru-RU" dirty="0" err="1" smtClean="0"/>
              <a:t>громадських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) так і </a:t>
            </a:r>
            <a:r>
              <a:rPr lang="ru-RU" dirty="0" err="1" smtClean="0"/>
              <a:t>опосередковано</a:t>
            </a:r>
            <a:r>
              <a:rPr lang="ru-RU" dirty="0" smtClean="0"/>
              <a:t> (через </a:t>
            </a:r>
            <a:r>
              <a:rPr lang="ru-RU" dirty="0" err="1" smtClean="0"/>
              <a:t>мас-медіа</a:t>
            </a:r>
            <a:r>
              <a:rPr lang="ru-RU" dirty="0" smtClean="0"/>
              <a:t>). На </a:t>
            </a:r>
            <a:r>
              <a:rPr lang="ru-RU" dirty="0" err="1" smtClean="0"/>
              <a:t>сьогоднішній</a:t>
            </a:r>
            <a:r>
              <a:rPr lang="ru-RU" dirty="0" smtClean="0"/>
              <a:t> день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констатувати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взаємовідносин</a:t>
            </a:r>
            <a:r>
              <a:rPr lang="ru-RU" dirty="0" smtClean="0"/>
              <a:t> </a:t>
            </a:r>
            <a:r>
              <a:rPr lang="ru-RU" dirty="0" err="1" smtClean="0"/>
              <a:t>гілок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в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з метою </a:t>
            </a:r>
            <a:r>
              <a:rPr lang="ru-RU" dirty="0" err="1" smtClean="0"/>
              <a:t>посилення</a:t>
            </a:r>
            <a:r>
              <a:rPr lang="ru-RU" dirty="0" smtClean="0"/>
              <a:t> </a:t>
            </a:r>
            <a:r>
              <a:rPr lang="ru-RU" dirty="0" err="1" smtClean="0"/>
              <a:t>конфронтації</a:t>
            </a:r>
            <a:r>
              <a:rPr lang="ru-RU" dirty="0" smtClean="0"/>
              <a:t> та </a:t>
            </a:r>
            <a:r>
              <a:rPr lang="ru-RU" dirty="0" err="1" smtClean="0"/>
              <a:t>боротьби</a:t>
            </a:r>
            <a:r>
              <a:rPr lang="ru-RU" dirty="0" smtClean="0"/>
              <a:t> за </a:t>
            </a:r>
            <a:r>
              <a:rPr lang="ru-RU" dirty="0" err="1" smtClean="0"/>
              <a:t>повноваження</a:t>
            </a:r>
            <a:r>
              <a:rPr lang="ru-RU" dirty="0" smtClean="0"/>
              <a:t>. 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В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країнах</a:t>
            </a:r>
            <a:r>
              <a:rPr lang="ru-RU" dirty="0" smtClean="0"/>
              <a:t> сформовано </a:t>
            </a:r>
            <a:r>
              <a:rPr lang="ru-RU" dirty="0" err="1" smtClean="0"/>
              <a:t>цілу</a:t>
            </a:r>
            <a:r>
              <a:rPr lang="ru-RU" dirty="0" smtClean="0"/>
              <a:t> низку </a:t>
            </a:r>
            <a:r>
              <a:rPr lang="ru-RU" dirty="0" err="1" smtClean="0"/>
              <a:t>нормативноправових</a:t>
            </a:r>
            <a:r>
              <a:rPr lang="ru-RU" dirty="0" smtClean="0"/>
              <a:t>, </a:t>
            </a:r>
            <a:r>
              <a:rPr lang="ru-RU" dirty="0" err="1" smtClean="0"/>
              <a:t>управлінських</a:t>
            </a:r>
            <a:r>
              <a:rPr lang="ru-RU" dirty="0" smtClean="0"/>
              <a:t>, </a:t>
            </a:r>
            <a:r>
              <a:rPr lang="ru-RU" dirty="0" err="1" smtClean="0"/>
              <a:t>технологічних</a:t>
            </a:r>
            <a:r>
              <a:rPr lang="ru-RU" dirty="0" smtClean="0"/>
              <a:t> </a:t>
            </a:r>
            <a:r>
              <a:rPr lang="ru-RU" dirty="0" err="1" smtClean="0"/>
              <a:t>механізмів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, </a:t>
            </a:r>
            <a:r>
              <a:rPr lang="ru-RU" dirty="0" err="1" smtClean="0"/>
              <a:t>серед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особливої</a:t>
            </a:r>
            <a:r>
              <a:rPr lang="ru-RU" dirty="0" smtClean="0"/>
              <a:t> ваги </a:t>
            </a:r>
            <a:r>
              <a:rPr lang="ru-RU" dirty="0" err="1" smtClean="0"/>
              <a:t>набувають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як </a:t>
            </a:r>
            <a:r>
              <a:rPr lang="ru-RU" dirty="0" err="1" smtClean="0"/>
              <a:t>важливий</a:t>
            </a:r>
            <a:r>
              <a:rPr lang="ru-RU" dirty="0" smtClean="0"/>
              <a:t> </a:t>
            </a:r>
            <a:r>
              <a:rPr lang="ru-RU" dirty="0" err="1" smtClean="0"/>
              <a:t>засіб</a:t>
            </a:r>
            <a:r>
              <a:rPr lang="ru-RU" dirty="0" smtClean="0"/>
              <a:t> </a:t>
            </a:r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державного </a:t>
            </a:r>
            <a:r>
              <a:rPr lang="ru-RU" dirty="0" err="1" smtClean="0"/>
              <a:t>управління</a:t>
            </a:r>
            <a:r>
              <a:rPr lang="ru-RU" dirty="0" smtClean="0"/>
              <a:t>, у тому </a:t>
            </a:r>
            <a:r>
              <a:rPr lang="ru-RU" dirty="0" err="1" smtClean="0"/>
              <a:t>числі</a:t>
            </a:r>
            <a:r>
              <a:rPr lang="ru-RU" dirty="0" smtClean="0"/>
              <a:t> через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. </a:t>
            </a:r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урядування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визначальний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на </a:t>
            </a:r>
            <a:r>
              <a:rPr lang="ru-RU" dirty="0" err="1" smtClean="0"/>
              <a:t>процеси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країни</a:t>
            </a:r>
            <a:r>
              <a:rPr lang="ru-RU" dirty="0" smtClean="0"/>
              <a:t> в </a:t>
            </a:r>
            <a:r>
              <a:rPr lang="ru-RU" dirty="0" err="1" smtClean="0"/>
              <a:t>цілому</a:t>
            </a:r>
            <a:r>
              <a:rPr lang="ru-RU" dirty="0" smtClean="0"/>
              <a:t>,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особливої</a:t>
            </a:r>
            <a:r>
              <a:rPr lang="ru-RU" dirty="0" smtClean="0"/>
              <a:t> </a:t>
            </a:r>
            <a:r>
              <a:rPr lang="ru-RU" dirty="0" err="1" smtClean="0"/>
              <a:t>актуальності</a:t>
            </a:r>
            <a:r>
              <a:rPr lang="ru-RU" dirty="0" smtClean="0"/>
              <a:t> </a:t>
            </a:r>
            <a:r>
              <a:rPr lang="ru-RU" dirty="0" err="1" smtClean="0"/>
              <a:t>набувають</a:t>
            </a:r>
            <a:r>
              <a:rPr lang="ru-RU" dirty="0" smtClean="0"/>
              <a:t>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 </a:t>
            </a:r>
            <a:r>
              <a:rPr lang="ru-RU" dirty="0" err="1" smtClean="0"/>
              <a:t>ухвалення</a:t>
            </a:r>
            <a:r>
              <a:rPr lang="ru-RU" dirty="0" smtClean="0"/>
              <a:t> </a:t>
            </a:r>
            <a:r>
              <a:rPr lang="ru-RU" dirty="0" err="1" smtClean="0"/>
              <a:t>урядових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,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чітких</a:t>
            </a:r>
            <a:r>
              <a:rPr lang="ru-RU" dirty="0" smtClean="0"/>
              <a:t>, </a:t>
            </a:r>
            <a:r>
              <a:rPr lang="ru-RU" dirty="0" err="1" smtClean="0"/>
              <a:t>прозорих</a:t>
            </a:r>
            <a:r>
              <a:rPr lang="ru-RU" dirty="0" smtClean="0"/>
              <a:t>, </a:t>
            </a:r>
            <a:r>
              <a:rPr lang="ru-RU" dirty="0" err="1" smtClean="0"/>
              <a:t>зрозумілих</a:t>
            </a:r>
            <a:r>
              <a:rPr lang="ru-RU" dirty="0" smtClean="0"/>
              <a:t> процедур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, </a:t>
            </a:r>
            <a:r>
              <a:rPr lang="ru-RU" dirty="0" err="1" smtClean="0"/>
              <a:t>впровадженні</a:t>
            </a:r>
            <a:r>
              <a:rPr lang="ru-RU" dirty="0" smtClean="0"/>
              <a:t> </a:t>
            </a:r>
            <a:r>
              <a:rPr lang="ru-RU" dirty="0" err="1" smtClean="0"/>
              <a:t>ефективних</a:t>
            </a:r>
            <a:r>
              <a:rPr lang="ru-RU" dirty="0" smtClean="0"/>
              <a:t> </a:t>
            </a:r>
            <a:r>
              <a:rPr lang="ru-RU" dirty="0" err="1" smtClean="0"/>
              <a:t>механізмів</a:t>
            </a:r>
            <a:r>
              <a:rPr lang="ru-RU" dirty="0" smtClean="0"/>
              <a:t> </a:t>
            </a:r>
            <a:r>
              <a:rPr lang="ru-RU" dirty="0" err="1" smtClean="0"/>
              <a:t>участі</a:t>
            </a:r>
            <a:r>
              <a:rPr lang="ru-RU" dirty="0" smtClean="0"/>
              <a:t> </a:t>
            </a:r>
            <a:r>
              <a:rPr lang="ru-RU" dirty="0" err="1" smtClean="0"/>
              <a:t>громадян</a:t>
            </a:r>
            <a:r>
              <a:rPr lang="ru-RU" dirty="0" smtClean="0"/>
              <a:t> в </a:t>
            </a:r>
            <a:r>
              <a:rPr lang="ru-RU" dirty="0" err="1" smtClean="0"/>
              <a:t>управлінні</a:t>
            </a:r>
            <a:r>
              <a:rPr lang="ru-RU" dirty="0" smtClean="0"/>
              <a:t> </a:t>
            </a:r>
            <a:r>
              <a:rPr lang="ru-RU" dirty="0" err="1" smtClean="0"/>
              <a:t>державними</a:t>
            </a:r>
            <a:r>
              <a:rPr lang="ru-RU" dirty="0" smtClean="0"/>
              <a:t> справами,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сприятиме</a:t>
            </a:r>
            <a:r>
              <a:rPr lang="ru-RU" dirty="0" smtClean="0"/>
              <a:t> </a:t>
            </a:r>
            <a:r>
              <a:rPr lang="ru-RU" dirty="0" err="1" smtClean="0"/>
              <a:t>більшій</a:t>
            </a:r>
            <a:r>
              <a:rPr lang="ru-RU" dirty="0" smtClean="0"/>
              <a:t> </a:t>
            </a:r>
            <a:r>
              <a:rPr lang="ru-RU" dirty="0" err="1" smtClean="0"/>
              <a:t>відкритості</a:t>
            </a:r>
            <a:r>
              <a:rPr lang="ru-RU" dirty="0" smtClean="0"/>
              <a:t>, </a:t>
            </a:r>
            <a:r>
              <a:rPr lang="ru-RU" dirty="0" err="1" smtClean="0"/>
              <a:t>підзвітності</a:t>
            </a:r>
            <a:r>
              <a:rPr lang="ru-RU" dirty="0" smtClean="0"/>
              <a:t> та </a:t>
            </a:r>
            <a:r>
              <a:rPr lang="ru-RU" dirty="0" err="1" smtClean="0"/>
              <a:t>відповідальності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перед </a:t>
            </a:r>
            <a:r>
              <a:rPr lang="ru-RU" dirty="0" err="1" smtClean="0"/>
              <a:t>громадянами</a:t>
            </a:r>
            <a:r>
              <a:rPr lang="ru-RU" dirty="0" smtClean="0"/>
              <a:t> [9, </a:t>
            </a:r>
            <a:r>
              <a:rPr lang="en-US" dirty="0" smtClean="0"/>
              <a:t>c. 137].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9020" y="836712"/>
            <a:ext cx="9526875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Аналіз </a:t>
            </a:r>
            <a:r>
              <a:rPr lang="ru-RU" dirty="0" err="1" smtClean="0"/>
              <a:t>останніх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 і </a:t>
            </a:r>
            <a:r>
              <a:rPr lang="ru-RU" dirty="0" err="1" smtClean="0"/>
              <a:t>публікацій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853136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Вплив</a:t>
            </a:r>
            <a:r>
              <a:rPr lang="ru-RU" sz="2400" dirty="0" smtClean="0"/>
              <a:t> </a:t>
            </a:r>
            <a:r>
              <a:rPr lang="ru-RU" sz="2400" dirty="0" err="1" smtClean="0"/>
              <a:t>комунікативних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технологій</a:t>
            </a:r>
            <a:r>
              <a:rPr lang="ru-RU" sz="2400" dirty="0" smtClean="0"/>
              <a:t> на </a:t>
            </a:r>
            <a:r>
              <a:rPr lang="ru-RU" sz="2400" dirty="0" err="1" smtClean="0"/>
              <a:t>суспільні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відносини</a:t>
            </a:r>
            <a:r>
              <a:rPr lang="ru-RU" sz="2400" dirty="0" smtClean="0"/>
              <a:t> </a:t>
            </a:r>
            <a:r>
              <a:rPr lang="ru-RU" sz="2400" dirty="0" err="1" smtClean="0"/>
              <a:t>аналізується</a:t>
            </a:r>
            <a:r>
              <a:rPr lang="ru-RU" sz="2400" dirty="0" smtClean="0"/>
              <a:t> такими </a:t>
            </a:r>
            <a:r>
              <a:rPr lang="ru-RU" sz="2400" dirty="0" err="1" smtClean="0"/>
              <a:t>українськими</a:t>
            </a:r>
            <a:r>
              <a:rPr lang="ru-RU" sz="2400" dirty="0" smtClean="0"/>
              <a:t> </a:t>
            </a:r>
            <a:r>
              <a:rPr lang="ru-RU" sz="2400" dirty="0" err="1" smtClean="0"/>
              <a:t>дослідниками</a:t>
            </a:r>
            <a:r>
              <a:rPr lang="ru-RU" sz="2400" dirty="0" smtClean="0"/>
              <a:t> як В. </a:t>
            </a:r>
            <a:r>
              <a:rPr lang="ru-RU" sz="2400" dirty="0" err="1" smtClean="0"/>
              <a:t>Гура</a:t>
            </a:r>
            <a:r>
              <a:rPr lang="ru-RU" sz="2400" dirty="0" smtClean="0"/>
              <a:t>, О. </a:t>
            </a:r>
            <a:r>
              <a:rPr lang="ru-RU" sz="2400" dirty="0" err="1" smtClean="0"/>
              <a:t>Зернецька</a:t>
            </a:r>
            <a:r>
              <a:rPr lang="ru-RU" sz="2400" dirty="0" smtClean="0"/>
              <a:t>, Л. </a:t>
            </a:r>
            <a:r>
              <a:rPr lang="ru-RU" sz="2400" dirty="0" err="1" smtClean="0"/>
              <a:t>Климанська</a:t>
            </a:r>
            <a:r>
              <a:rPr lang="ru-RU" sz="2400" dirty="0" smtClean="0"/>
              <a:t>, В. </a:t>
            </a:r>
            <a:r>
              <a:rPr lang="ru-RU" sz="2400" dirty="0" err="1" smtClean="0"/>
              <a:t>Коляденко</a:t>
            </a:r>
            <a:r>
              <a:rPr lang="ru-RU" sz="2400" dirty="0" smtClean="0"/>
              <a:t>, М. Кравчук, Ю. Пахомов, Г. </a:t>
            </a:r>
            <a:r>
              <a:rPr lang="ru-RU" sz="2400" dirty="0" err="1" smtClean="0"/>
              <a:t>Почепцов</a:t>
            </a:r>
            <a:r>
              <a:rPr lang="ru-RU" sz="2400" dirty="0" smtClean="0"/>
              <a:t>, Р. </a:t>
            </a:r>
            <a:r>
              <a:rPr lang="ru-RU" sz="2400" dirty="0" err="1" smtClean="0"/>
              <a:t>Різун</a:t>
            </a:r>
            <a:r>
              <a:rPr lang="ru-RU" sz="2400" dirty="0" smtClean="0"/>
              <a:t>, А. </a:t>
            </a:r>
            <a:r>
              <a:rPr lang="ru-RU" sz="2400" dirty="0" err="1" smtClean="0"/>
              <a:t>Сіленко</a:t>
            </a:r>
            <a:r>
              <a:rPr lang="ru-RU" sz="2400" dirty="0" smtClean="0"/>
              <a:t>, В. Шкляр, В. Храмов, І. </a:t>
            </a:r>
            <a:r>
              <a:rPr lang="ru-RU" sz="2400" dirty="0" err="1" smtClean="0"/>
              <a:t>Шаблінський</a:t>
            </a:r>
            <a:r>
              <a:rPr lang="ru-RU" sz="2400" dirty="0" smtClean="0"/>
              <a:t>, Д. Яковлев та </a:t>
            </a:r>
            <a:r>
              <a:rPr lang="ru-RU" sz="2400" dirty="0" err="1" smtClean="0"/>
              <a:t>інші</a:t>
            </a:r>
            <a:r>
              <a:rPr lang="ru-RU" sz="2400" dirty="0" smtClean="0"/>
              <a:t>. </a:t>
            </a:r>
            <a:r>
              <a:rPr lang="ru-RU" sz="2400" dirty="0" err="1" smtClean="0"/>
              <a:t>Зарубіжні</a:t>
            </a:r>
            <a:r>
              <a:rPr lang="ru-RU" sz="2400" dirty="0" smtClean="0"/>
              <a:t> </a:t>
            </a:r>
            <a:r>
              <a:rPr lang="ru-RU" sz="2400" dirty="0" err="1" smtClean="0"/>
              <a:t>автори</a:t>
            </a:r>
            <a:r>
              <a:rPr lang="ru-RU" sz="2400" dirty="0" smtClean="0"/>
              <a:t> </a:t>
            </a:r>
            <a:r>
              <a:rPr lang="ru-RU" sz="2400" dirty="0" err="1" smtClean="0"/>
              <a:t>також</a:t>
            </a:r>
            <a:r>
              <a:rPr lang="ru-RU" sz="2400" dirty="0" smtClean="0"/>
              <a:t> </a:t>
            </a:r>
            <a:r>
              <a:rPr lang="ru-RU" sz="2400" dirty="0" err="1" smtClean="0"/>
              <a:t>займалися</a:t>
            </a:r>
            <a:r>
              <a:rPr lang="ru-RU" sz="2400" dirty="0" smtClean="0"/>
              <a:t> проблемами </a:t>
            </a:r>
            <a:r>
              <a:rPr lang="ru-RU" sz="2400" dirty="0" err="1" smtClean="0"/>
              <a:t>політичної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комунікації</a:t>
            </a:r>
            <a:r>
              <a:rPr lang="ru-RU" sz="2400" dirty="0" smtClean="0"/>
              <a:t> і </a:t>
            </a:r>
            <a:r>
              <a:rPr lang="ru-RU" sz="2400" dirty="0" err="1" smtClean="0"/>
              <a:t>комунікативних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технологій</a:t>
            </a:r>
            <a:r>
              <a:rPr lang="ru-RU" sz="2400" dirty="0" smtClean="0"/>
              <a:t>, </a:t>
            </a:r>
            <a:r>
              <a:rPr lang="ru-RU" sz="2400" dirty="0" err="1" smtClean="0"/>
              <a:t>зокрема</a:t>
            </a:r>
            <a:r>
              <a:rPr lang="ru-RU" sz="2400" dirty="0" smtClean="0"/>
              <a:t>: А. </a:t>
            </a:r>
            <a:r>
              <a:rPr lang="ru-RU" sz="2400" dirty="0" err="1" smtClean="0"/>
              <a:t>Дернер</a:t>
            </a:r>
            <a:r>
              <a:rPr lang="ru-RU" sz="2400" dirty="0" smtClean="0"/>
              <a:t>, Т. Кларк, К. </a:t>
            </a:r>
            <a:r>
              <a:rPr lang="ru-RU" sz="2400" dirty="0" err="1" smtClean="0"/>
              <a:t>Крос</a:t>
            </a:r>
            <a:r>
              <a:rPr lang="ru-RU" sz="2400" dirty="0" smtClean="0"/>
              <a:t>, Р. </a:t>
            </a:r>
            <a:r>
              <a:rPr lang="ru-RU" sz="2400" dirty="0" err="1" smtClean="0"/>
              <a:t>Гакет</a:t>
            </a:r>
            <a:r>
              <a:rPr lang="ru-RU" sz="2400" dirty="0" smtClean="0"/>
              <a:t>, Н. </a:t>
            </a:r>
            <a:r>
              <a:rPr lang="ru-RU" sz="2400" dirty="0" err="1" smtClean="0"/>
              <a:t>Луман</a:t>
            </a:r>
            <a:r>
              <a:rPr lang="ru-RU" sz="2400" dirty="0" smtClean="0"/>
              <a:t>, В. </a:t>
            </a:r>
            <a:r>
              <a:rPr lang="ru-RU" sz="2400" dirty="0" err="1" smtClean="0"/>
              <a:t>Межуєв</a:t>
            </a:r>
            <a:r>
              <a:rPr lang="ru-RU" sz="2400" dirty="0" smtClean="0"/>
              <a:t>, П. </a:t>
            </a:r>
            <a:r>
              <a:rPr lang="ru-RU" sz="2400" dirty="0" err="1" smtClean="0"/>
              <a:t>Норис</a:t>
            </a:r>
            <a:r>
              <a:rPr lang="ru-RU" sz="2400" dirty="0" smtClean="0"/>
              <a:t>, С. Патрушев, О. </a:t>
            </a:r>
            <a:r>
              <a:rPr lang="ru-RU" sz="2400" dirty="0" err="1" smtClean="0"/>
              <a:t>Соловйов</a:t>
            </a:r>
            <a:r>
              <a:rPr lang="ru-RU" sz="2400" dirty="0" smtClean="0"/>
              <a:t>, Дж. Томпсон та </a:t>
            </a:r>
            <a:r>
              <a:rPr lang="ru-RU" sz="2400" dirty="0" err="1" smtClean="0"/>
              <a:t>ін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568952" cy="6336704"/>
          </a:xfrm>
        </p:spPr>
        <p:txBody>
          <a:bodyPr>
            <a:normAutofit/>
          </a:bodyPr>
          <a:lstStyle/>
          <a:p>
            <a:r>
              <a:rPr lang="ru-RU" dirty="0" smtClean="0"/>
              <a:t>У </a:t>
            </a:r>
            <a:r>
              <a:rPr lang="ru-RU" dirty="0" err="1" smtClean="0"/>
              <a:t>сучасному</a:t>
            </a:r>
            <a:r>
              <a:rPr lang="ru-RU" dirty="0" smtClean="0"/>
              <a:t>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активізація</a:t>
            </a:r>
            <a:r>
              <a:rPr lang="ru-RU" dirty="0" smtClean="0"/>
              <a:t> </a:t>
            </a:r>
            <a:r>
              <a:rPr lang="ru-RU" dirty="0" err="1" smtClean="0"/>
              <a:t>інформаційних</a:t>
            </a:r>
            <a:r>
              <a:rPr lang="ru-RU" dirty="0" smtClean="0"/>
              <a:t> </a:t>
            </a:r>
            <a:r>
              <a:rPr lang="ru-RU" dirty="0" err="1" smtClean="0"/>
              <a:t>потоків</a:t>
            </a:r>
            <a:r>
              <a:rPr lang="ru-RU" dirty="0" smtClean="0"/>
              <a:t> (</a:t>
            </a:r>
            <a:r>
              <a:rPr lang="ru-RU" dirty="0" err="1" smtClean="0"/>
              <a:t>деякі</a:t>
            </a:r>
            <a:r>
              <a:rPr lang="ru-RU" dirty="0" smtClean="0"/>
              <a:t> </a:t>
            </a:r>
            <a:r>
              <a:rPr lang="ru-RU" dirty="0" err="1" smtClean="0"/>
              <a:t>автори</a:t>
            </a:r>
            <a:r>
              <a:rPr lang="ru-RU" dirty="0" smtClean="0"/>
              <a:t> </a:t>
            </a:r>
            <a:r>
              <a:rPr lang="ru-RU" dirty="0" err="1" smtClean="0"/>
              <a:t>говорять</a:t>
            </a:r>
            <a:r>
              <a:rPr lang="ru-RU" dirty="0" smtClean="0"/>
              <a:t> про „</a:t>
            </a:r>
            <a:r>
              <a:rPr lang="ru-RU" b="1" dirty="0" err="1" smtClean="0"/>
              <a:t>інформаційний</a:t>
            </a:r>
            <a:r>
              <a:rPr lang="ru-RU" b="1" dirty="0" smtClean="0"/>
              <a:t> шок”,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переживає</a:t>
            </a:r>
            <a:r>
              <a:rPr lang="ru-RU" dirty="0" smtClean="0"/>
              <a:t> </a:t>
            </a:r>
            <a:r>
              <a:rPr lang="ru-RU" dirty="0" err="1" smtClean="0"/>
              <a:t>українське</a:t>
            </a:r>
            <a:r>
              <a:rPr lang="ru-RU" dirty="0" smtClean="0"/>
              <a:t> </a:t>
            </a:r>
            <a:r>
              <a:rPr lang="ru-RU" dirty="0" err="1" smtClean="0"/>
              <a:t>суспільство</a:t>
            </a:r>
            <a:r>
              <a:rPr lang="ru-RU" dirty="0" smtClean="0"/>
              <a:t>),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виступає</a:t>
            </a:r>
            <a:r>
              <a:rPr lang="ru-RU" dirty="0" smtClean="0"/>
              <a:t> </a:t>
            </a:r>
            <a:r>
              <a:rPr lang="ru-RU" dirty="0" err="1" smtClean="0"/>
              <a:t>підґрунтям</a:t>
            </a:r>
            <a:r>
              <a:rPr lang="ru-RU" dirty="0" smtClean="0"/>
              <a:t> </a:t>
            </a:r>
            <a:r>
              <a:rPr lang="ru-RU" dirty="0" err="1" smtClean="0"/>
              <a:t>плюралізму</a:t>
            </a:r>
            <a:r>
              <a:rPr lang="ru-RU" dirty="0" smtClean="0"/>
              <a:t> та </a:t>
            </a:r>
            <a:r>
              <a:rPr lang="ru-RU" dirty="0" err="1" smtClean="0"/>
              <a:t>конкуренції</a:t>
            </a:r>
            <a:r>
              <a:rPr lang="ru-RU" dirty="0" smtClean="0"/>
              <a:t> </a:t>
            </a:r>
            <a:r>
              <a:rPr lang="ru-RU" dirty="0" err="1" smtClean="0"/>
              <a:t>інформаційної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.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не </a:t>
            </a:r>
            <a:r>
              <a:rPr lang="ru-RU" dirty="0" err="1" smtClean="0"/>
              <a:t>стає</a:t>
            </a:r>
            <a:r>
              <a:rPr lang="ru-RU" dirty="0" smtClean="0"/>
              <a:t> проблемою для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країн</a:t>
            </a:r>
            <a:r>
              <a:rPr lang="ru-RU" dirty="0" smtClean="0"/>
              <a:t>, але у </a:t>
            </a:r>
            <a:r>
              <a:rPr lang="ru-RU" dirty="0" err="1" smtClean="0"/>
              <a:t>країнах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здійснюють</a:t>
            </a:r>
            <a:r>
              <a:rPr lang="ru-RU" dirty="0" smtClean="0"/>
              <a:t> </a:t>
            </a:r>
            <a:r>
              <a:rPr lang="ru-RU" dirty="0" err="1" smtClean="0"/>
              <a:t>демократичний</a:t>
            </a:r>
            <a:r>
              <a:rPr lang="ru-RU" dirty="0" smtClean="0"/>
              <a:t> транзит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виникнути</a:t>
            </a:r>
            <a:r>
              <a:rPr lang="ru-RU" dirty="0" smtClean="0"/>
              <a:t> проблема, коли держава </a:t>
            </a:r>
            <a:r>
              <a:rPr lang="ru-RU" dirty="0" err="1" smtClean="0"/>
              <a:t>вже</a:t>
            </a:r>
            <a:r>
              <a:rPr lang="ru-RU" dirty="0" smtClean="0"/>
              <a:t> не </a:t>
            </a:r>
            <a:r>
              <a:rPr lang="ru-RU" dirty="0" err="1" smtClean="0"/>
              <a:t>контролює</a:t>
            </a:r>
            <a:r>
              <a:rPr lang="ru-RU" dirty="0" smtClean="0"/>
              <a:t> </a:t>
            </a:r>
            <a:r>
              <a:rPr lang="ru-RU" dirty="0" err="1" smtClean="0"/>
              <a:t>мережі</a:t>
            </a:r>
            <a:r>
              <a:rPr lang="ru-RU" dirty="0" smtClean="0"/>
              <a:t> </a:t>
            </a:r>
            <a:r>
              <a:rPr lang="ru-RU" dirty="0" err="1" smtClean="0"/>
              <a:t>спілкування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складаються</a:t>
            </a:r>
            <a:r>
              <a:rPr lang="ru-RU" dirty="0" smtClean="0"/>
              <a:t> у </a:t>
            </a:r>
            <a:r>
              <a:rPr lang="ru-RU" dirty="0" err="1" smtClean="0"/>
              <a:t>публічній</a:t>
            </a:r>
            <a:r>
              <a:rPr lang="ru-RU" dirty="0" smtClean="0"/>
              <a:t> </a:t>
            </a:r>
            <a:r>
              <a:rPr lang="ru-RU" dirty="0" err="1" smtClean="0"/>
              <a:t>політичній</a:t>
            </a:r>
            <a:r>
              <a:rPr lang="ru-RU" dirty="0" smtClean="0"/>
              <a:t> </a:t>
            </a:r>
            <a:r>
              <a:rPr lang="ru-RU" dirty="0" err="1" smtClean="0"/>
              <a:t>сфері</a:t>
            </a:r>
            <a:r>
              <a:rPr lang="ru-RU" dirty="0" smtClean="0"/>
              <a:t>, а </a:t>
            </a:r>
            <a:r>
              <a:rPr lang="ru-RU" dirty="0" err="1" smtClean="0"/>
              <a:t>громадянське</a:t>
            </a:r>
            <a:r>
              <a:rPr lang="ru-RU" dirty="0" smtClean="0"/>
              <a:t> </a:t>
            </a:r>
            <a:r>
              <a:rPr lang="ru-RU" dirty="0" err="1" smtClean="0"/>
              <a:t>суспільство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не </a:t>
            </a:r>
            <a:r>
              <a:rPr lang="ru-RU" dirty="0" err="1" smtClean="0"/>
              <a:t>готове</a:t>
            </a:r>
            <a:r>
              <a:rPr lang="ru-RU" dirty="0" smtClean="0"/>
              <a:t> до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цю</a:t>
            </a:r>
            <a:r>
              <a:rPr lang="ru-RU" dirty="0" smtClean="0"/>
              <a:t> сферу. 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такій</a:t>
            </a:r>
            <a:r>
              <a:rPr lang="ru-RU" dirty="0" smtClean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 </a:t>
            </a:r>
            <a:r>
              <a:rPr lang="ru-RU" dirty="0" err="1" smtClean="0"/>
              <a:t>зростає</a:t>
            </a:r>
            <a:r>
              <a:rPr lang="ru-RU" dirty="0" smtClean="0"/>
              <a:t> </a:t>
            </a:r>
            <a:r>
              <a:rPr lang="ru-RU" dirty="0" err="1" smtClean="0"/>
              <a:t>прикладна</a:t>
            </a:r>
            <a:r>
              <a:rPr lang="ru-RU" dirty="0" smtClean="0"/>
              <a:t> роль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спрямовуються</a:t>
            </a:r>
            <a:r>
              <a:rPr lang="ru-RU" dirty="0" smtClean="0"/>
              <a:t> на </a:t>
            </a:r>
            <a:r>
              <a:rPr lang="ru-RU" dirty="0" err="1" smtClean="0"/>
              <a:t>досягнення</a:t>
            </a:r>
            <a:r>
              <a:rPr lang="ru-RU" dirty="0" smtClean="0"/>
              <a:t> </a:t>
            </a:r>
            <a:r>
              <a:rPr lang="ru-RU" dirty="0" err="1" smtClean="0"/>
              <a:t>конкретних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учасників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боротьби</a:t>
            </a:r>
            <a:r>
              <a:rPr lang="ru-RU" dirty="0" smtClean="0"/>
              <a:t>. Особливо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стосується</a:t>
            </a:r>
            <a:r>
              <a:rPr lang="ru-RU" dirty="0" smtClean="0"/>
              <a:t> </a:t>
            </a:r>
            <a:r>
              <a:rPr lang="ru-RU" dirty="0" err="1" smtClean="0"/>
              <a:t>виборчих</a:t>
            </a:r>
            <a:r>
              <a:rPr lang="ru-RU" dirty="0" smtClean="0"/>
              <a:t> </a:t>
            </a:r>
            <a:r>
              <a:rPr lang="ru-RU" dirty="0" err="1" smtClean="0"/>
              <a:t>кампаній</a:t>
            </a:r>
            <a:r>
              <a:rPr lang="ru-RU" dirty="0" smtClean="0"/>
              <a:t>, в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перевага</a:t>
            </a:r>
            <a:r>
              <a:rPr lang="ru-RU" dirty="0" smtClean="0"/>
              <a:t> </a:t>
            </a:r>
            <a:r>
              <a:rPr lang="ru-RU" dirty="0" err="1" smtClean="0"/>
              <a:t>надається</a:t>
            </a:r>
            <a:r>
              <a:rPr lang="ru-RU" dirty="0" smtClean="0"/>
              <a:t> </a:t>
            </a:r>
            <a:r>
              <a:rPr lang="ru-RU" dirty="0" err="1" smtClean="0"/>
              <a:t>іміджевим</a:t>
            </a:r>
            <a:r>
              <a:rPr lang="ru-RU" dirty="0" smtClean="0"/>
              <a:t> </a:t>
            </a:r>
            <a:r>
              <a:rPr lang="ru-RU" dirty="0" err="1" smtClean="0"/>
              <a:t>технологіям</a:t>
            </a:r>
            <a:r>
              <a:rPr lang="ru-RU" dirty="0" smtClean="0"/>
              <a:t> над </a:t>
            </a:r>
            <a:r>
              <a:rPr lang="ru-RU" dirty="0" err="1" smtClean="0"/>
              <a:t>програмовими</a:t>
            </a:r>
            <a:r>
              <a:rPr lang="ru-RU" dirty="0" smtClean="0"/>
              <a:t> засадами,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механізмів</a:t>
            </a:r>
            <a:r>
              <a:rPr lang="ru-RU" dirty="0" smtClean="0"/>
              <a:t>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 у </a:t>
            </a:r>
            <a:r>
              <a:rPr lang="ru-RU" dirty="0" err="1" smtClean="0"/>
              <a:t>державних</a:t>
            </a:r>
            <a:r>
              <a:rPr lang="ru-RU" dirty="0" smtClean="0"/>
              <a:t> </a:t>
            </a:r>
            <a:r>
              <a:rPr lang="ru-RU" dirty="0" err="1" smtClean="0"/>
              <a:t>інституціях</a:t>
            </a:r>
            <a:r>
              <a:rPr lang="ru-RU" dirty="0" smtClean="0"/>
              <a:t>, де </a:t>
            </a:r>
            <a:r>
              <a:rPr lang="ru-RU" dirty="0" err="1" smtClean="0"/>
              <a:t>закритість</a:t>
            </a:r>
            <a:r>
              <a:rPr lang="ru-RU" dirty="0" smtClean="0"/>
              <a:t> і </a:t>
            </a:r>
            <a:r>
              <a:rPr lang="ru-RU" dirty="0" err="1" smtClean="0"/>
              <a:t>небажання</a:t>
            </a:r>
            <a:r>
              <a:rPr lang="ru-RU" dirty="0" smtClean="0"/>
              <a:t> </a:t>
            </a:r>
            <a:r>
              <a:rPr lang="ru-RU" dirty="0" err="1" smtClean="0"/>
              <a:t>прислуховуватись</a:t>
            </a:r>
            <a:r>
              <a:rPr lang="ru-RU" dirty="0" smtClean="0"/>
              <a:t> до думки </a:t>
            </a:r>
            <a:r>
              <a:rPr lang="ru-RU" dirty="0" err="1" smtClean="0"/>
              <a:t>громадськості</a:t>
            </a:r>
            <a:r>
              <a:rPr lang="ru-RU" dirty="0" smtClean="0"/>
              <a:t> у </a:t>
            </a:r>
            <a:r>
              <a:rPr lang="ru-RU" dirty="0" err="1" smtClean="0"/>
              <a:t>ході</a:t>
            </a:r>
            <a:r>
              <a:rPr lang="ru-RU" dirty="0" smtClean="0"/>
              <a:t> </a:t>
            </a:r>
            <a:r>
              <a:rPr lang="ru-RU" dirty="0" err="1" smtClean="0"/>
              <a:t>вироблення</a:t>
            </a:r>
            <a:r>
              <a:rPr lang="ru-RU" dirty="0" smtClean="0"/>
              <a:t> </a:t>
            </a:r>
            <a:r>
              <a:rPr lang="ru-RU" dirty="0" err="1" smtClean="0"/>
              <a:t>програм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залишились</a:t>
            </a:r>
            <a:r>
              <a:rPr lang="ru-RU" dirty="0" smtClean="0"/>
              <a:t> у </a:t>
            </a:r>
            <a:r>
              <a:rPr lang="ru-RU" dirty="0" err="1" smtClean="0"/>
              <a:t>спадок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радянської</a:t>
            </a:r>
            <a:r>
              <a:rPr lang="ru-RU" dirty="0" smtClean="0"/>
              <a:t> </a:t>
            </a:r>
            <a:r>
              <a:rPr lang="ru-RU" dirty="0" err="1" smtClean="0"/>
              <a:t>бюрократичної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633670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успішного</a:t>
            </a:r>
            <a:r>
              <a:rPr lang="ru-RU" dirty="0" smtClean="0"/>
              <a:t>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в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комунікаціях</a:t>
            </a:r>
            <a:r>
              <a:rPr lang="ru-RU" dirty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знати мету, </a:t>
            </a:r>
            <a:r>
              <a:rPr lang="ru-RU" dirty="0" err="1" smtClean="0"/>
              <a:t>іміджеві</a:t>
            </a:r>
            <a:r>
              <a:rPr lang="ru-RU" dirty="0" smtClean="0"/>
              <a:t> характеристики </a:t>
            </a:r>
            <a:r>
              <a:rPr lang="ru-RU" dirty="0" err="1" smtClean="0"/>
              <a:t>певного</a:t>
            </a:r>
            <a:r>
              <a:rPr lang="ru-RU" dirty="0" smtClean="0"/>
              <a:t> </a:t>
            </a:r>
            <a:r>
              <a:rPr lang="ru-RU" dirty="0" err="1" smtClean="0"/>
              <a:t>суб’єкта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, </a:t>
            </a:r>
            <a:r>
              <a:rPr lang="ru-RU" dirty="0" err="1" smtClean="0"/>
              <a:t>володіти</a:t>
            </a:r>
            <a:r>
              <a:rPr lang="ru-RU" dirty="0" smtClean="0"/>
              <a:t> методами </a:t>
            </a:r>
            <a:r>
              <a:rPr lang="ru-RU" dirty="0" err="1" smtClean="0"/>
              <a:t>конструювання</a:t>
            </a:r>
            <a:r>
              <a:rPr lang="ru-RU" dirty="0" smtClean="0"/>
              <a:t> </a:t>
            </a:r>
            <a:r>
              <a:rPr lang="ru-RU" dirty="0" err="1" smtClean="0"/>
              <a:t>політтехнологічних</a:t>
            </a:r>
            <a:r>
              <a:rPr lang="ru-RU" dirty="0" smtClean="0"/>
              <a:t> </a:t>
            </a:r>
            <a:r>
              <a:rPr lang="ru-RU" dirty="0" err="1" smtClean="0"/>
              <a:t>проектів</a:t>
            </a:r>
            <a:r>
              <a:rPr lang="ru-RU" dirty="0" smtClean="0"/>
              <a:t>, </a:t>
            </a:r>
            <a:r>
              <a:rPr lang="ru-RU" dirty="0" err="1" smtClean="0"/>
              <a:t>акцій,врахувати</a:t>
            </a:r>
            <a:r>
              <a:rPr lang="ru-RU" dirty="0" smtClean="0"/>
              <a:t> </a:t>
            </a:r>
            <a:r>
              <a:rPr lang="ru-RU" dirty="0" err="1" smtClean="0"/>
              <a:t>найрізноманітніші</a:t>
            </a:r>
            <a:r>
              <a:rPr lang="ru-RU" dirty="0" smtClean="0"/>
              <a:t> </a:t>
            </a:r>
            <a:r>
              <a:rPr lang="ru-RU" dirty="0" err="1" smtClean="0"/>
              <a:t>особливості</a:t>
            </a:r>
            <a:r>
              <a:rPr lang="ru-RU" dirty="0" smtClean="0"/>
              <a:t> </a:t>
            </a:r>
            <a:r>
              <a:rPr lang="ru-RU" dirty="0" err="1" smtClean="0"/>
              <a:t>індивідів</a:t>
            </a:r>
            <a:r>
              <a:rPr lang="ru-RU" dirty="0" smtClean="0"/>
              <a:t>, </a:t>
            </a:r>
            <a:r>
              <a:rPr lang="ru-RU" dirty="0" err="1" smtClean="0"/>
              <a:t>груп</a:t>
            </a:r>
            <a:r>
              <a:rPr lang="ru-RU" dirty="0" smtClean="0"/>
              <a:t> і </a:t>
            </a:r>
            <a:r>
              <a:rPr lang="ru-RU" dirty="0" err="1" smtClean="0"/>
              <a:t>масштабних</a:t>
            </a:r>
            <a:r>
              <a:rPr lang="ru-RU" dirty="0"/>
              <a:t> </a:t>
            </a:r>
            <a:r>
              <a:rPr lang="ru-RU" dirty="0" err="1" smtClean="0"/>
              <a:t>утворень</a:t>
            </a:r>
            <a:r>
              <a:rPr lang="ru-RU" dirty="0" smtClean="0"/>
              <a:t>. </a:t>
            </a:r>
            <a:r>
              <a:rPr lang="ru-RU" dirty="0" err="1" smtClean="0"/>
              <a:t>Обов’язковим</a:t>
            </a:r>
            <a:r>
              <a:rPr lang="ru-RU" dirty="0" smtClean="0"/>
              <a:t> </a:t>
            </a:r>
            <a:r>
              <a:rPr lang="ru-RU" dirty="0" err="1" smtClean="0"/>
              <a:t>елементом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є </a:t>
            </a:r>
            <a:r>
              <a:rPr lang="ru-RU" dirty="0" err="1" smtClean="0"/>
              <a:t>політична</a:t>
            </a:r>
            <a:r>
              <a:rPr lang="ru-RU" dirty="0" smtClean="0"/>
              <a:t> </a:t>
            </a:r>
            <a:r>
              <a:rPr lang="ru-RU" dirty="0" err="1" smtClean="0"/>
              <a:t>дія</a:t>
            </a:r>
            <a:r>
              <a:rPr lang="ru-RU" dirty="0" smtClean="0"/>
              <a:t>,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схильності</a:t>
            </a:r>
            <a:r>
              <a:rPr lang="ru-RU" dirty="0" smtClean="0"/>
              <a:t> </a:t>
            </a:r>
            <a:r>
              <a:rPr lang="ru-RU" dirty="0" err="1" smtClean="0"/>
              <a:t>об’єктів</a:t>
            </a:r>
            <a:r>
              <a:rPr lang="ru-RU" dirty="0" smtClean="0"/>
              <a:t>, на </a:t>
            </a:r>
            <a:r>
              <a:rPr lang="ru-RU" dirty="0" err="1" smtClean="0"/>
              <a:t>які</a:t>
            </a:r>
            <a:r>
              <a:rPr lang="ru-RU" dirty="0" smtClean="0"/>
              <a:t> вона </a:t>
            </a:r>
            <a:r>
              <a:rPr lang="ru-RU" dirty="0" err="1" smtClean="0"/>
              <a:t>спрямована</a:t>
            </a:r>
            <a:r>
              <a:rPr lang="ru-RU" dirty="0" smtClean="0"/>
              <a:t>, до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сприйняття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готовності</a:t>
            </a:r>
            <a:r>
              <a:rPr lang="ru-RU" dirty="0" smtClean="0"/>
              <a:t> до </a:t>
            </a:r>
            <a:r>
              <a:rPr lang="ru-RU" dirty="0" err="1" smtClean="0"/>
              <a:t>дії</a:t>
            </a:r>
            <a:r>
              <a:rPr lang="ru-RU" dirty="0" smtClean="0"/>
              <a:t> [1, с. 135].</a:t>
            </a:r>
          </a:p>
          <a:p>
            <a:pPr marL="0" indent="0" algn="just">
              <a:buNone/>
            </a:pP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застосовуються</a:t>
            </a:r>
            <a:r>
              <a:rPr lang="ru-RU" dirty="0" smtClean="0"/>
              <a:t> в </a:t>
            </a:r>
            <a:r>
              <a:rPr lang="ru-RU" dirty="0" err="1" smtClean="0"/>
              <a:t>політиці</a:t>
            </a:r>
            <a:r>
              <a:rPr lang="ru-RU" dirty="0" smtClean="0"/>
              <a:t>, </a:t>
            </a:r>
            <a:r>
              <a:rPr lang="ru-RU" dirty="0" err="1" smtClean="0"/>
              <a:t>швидше</a:t>
            </a:r>
            <a:r>
              <a:rPr lang="ru-RU" dirty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назвати</a:t>
            </a:r>
            <a:r>
              <a:rPr lang="ru-RU" dirty="0" smtClean="0"/>
              <a:t> </a:t>
            </a:r>
            <a:r>
              <a:rPr lang="ru-RU" dirty="0" err="1" smtClean="0"/>
              <a:t>соціально-комунікативними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/>
              <a:t> </a:t>
            </a:r>
            <a:r>
              <a:rPr lang="ru-RU" dirty="0" err="1" smtClean="0"/>
              <a:t>підлягає</a:t>
            </a:r>
            <a:r>
              <a:rPr lang="ru-RU" dirty="0" smtClean="0"/>
              <a:t> </a:t>
            </a:r>
            <a:r>
              <a:rPr lang="ru-RU" dirty="0" err="1" smtClean="0"/>
              <a:t>технологізації</a:t>
            </a:r>
            <a:r>
              <a:rPr lang="ru-RU" dirty="0" smtClean="0"/>
              <a:t>,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соціальний</a:t>
            </a:r>
            <a:r>
              <a:rPr lang="ru-RU" dirty="0" smtClean="0"/>
              <a:t> характер,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масову</a:t>
            </a:r>
            <a:r>
              <a:rPr lang="ru-RU" dirty="0" smtClean="0"/>
              <a:t> </a:t>
            </a:r>
            <a:r>
              <a:rPr lang="ru-RU" dirty="0" err="1" smtClean="0"/>
              <a:t>свідомість</a:t>
            </a:r>
            <a:r>
              <a:rPr lang="ru-RU" dirty="0" smtClean="0"/>
              <a:t>,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громадської</a:t>
            </a:r>
            <a:r>
              <a:rPr lang="ru-RU" dirty="0" smtClean="0"/>
              <a:t> думки,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реалізується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груповому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масово-психологічному</a:t>
            </a:r>
            <a:r>
              <a:rPr lang="ru-RU" dirty="0" smtClean="0"/>
              <a:t> </a:t>
            </a:r>
            <a:r>
              <a:rPr lang="ru-RU" dirty="0" err="1" smtClean="0"/>
              <a:t>рівні</a:t>
            </a:r>
            <a:r>
              <a:rPr lang="ru-RU" dirty="0" smtClean="0"/>
              <a:t> за </a:t>
            </a:r>
            <a:r>
              <a:rPr lang="ru-RU" dirty="0" err="1" smtClean="0"/>
              <a:t>умови</a:t>
            </a:r>
            <a:r>
              <a:rPr lang="ru-RU" dirty="0" smtClean="0"/>
              <a:t> </a:t>
            </a:r>
            <a:r>
              <a:rPr lang="ru-RU" dirty="0" err="1" smtClean="0"/>
              <a:t>обов’язкового</a:t>
            </a:r>
            <a:r>
              <a:rPr lang="ru-RU" dirty="0"/>
              <a:t>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як </a:t>
            </a:r>
            <a:r>
              <a:rPr lang="ru-RU" dirty="0" err="1" smtClean="0"/>
              <a:t>інструменту</a:t>
            </a:r>
            <a:r>
              <a:rPr lang="ru-RU" dirty="0" smtClean="0"/>
              <a:t> </a:t>
            </a:r>
            <a:r>
              <a:rPr lang="ru-RU" dirty="0" err="1" smtClean="0"/>
              <a:t>досягнення</a:t>
            </a:r>
            <a:r>
              <a:rPr lang="ru-RU" dirty="0" smtClean="0"/>
              <a:t> </a:t>
            </a:r>
            <a:r>
              <a:rPr lang="ru-RU" dirty="0" err="1" smtClean="0"/>
              <a:t>поставленої</a:t>
            </a:r>
            <a:r>
              <a:rPr lang="ru-RU" dirty="0" smtClean="0"/>
              <a:t> мети [2, с. 242].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602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err="1" smtClean="0"/>
              <a:t>Аналізуючи</a:t>
            </a:r>
            <a:r>
              <a:rPr lang="ru-RU" sz="2000" dirty="0" smtClean="0"/>
              <a:t> </a:t>
            </a:r>
            <a:r>
              <a:rPr lang="ru-RU" sz="2000" dirty="0" err="1" smtClean="0"/>
              <a:t>використання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комунікативних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технологій</a:t>
            </a:r>
            <a:r>
              <a:rPr lang="ru-RU" sz="2000" dirty="0" smtClean="0"/>
              <a:t> у </a:t>
            </a:r>
            <a:r>
              <a:rPr lang="ru-RU" sz="2000" dirty="0" err="1" smtClean="0"/>
              <a:t>політичному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дискурсі</a:t>
            </a:r>
            <a:r>
              <a:rPr lang="ru-RU" sz="2000" dirty="0" smtClean="0"/>
              <a:t> </a:t>
            </a:r>
            <a:r>
              <a:rPr lang="ru-RU" sz="2000" dirty="0" err="1" smtClean="0"/>
              <a:t>України</a:t>
            </a:r>
            <a:r>
              <a:rPr lang="ru-RU" sz="2000" dirty="0" smtClean="0"/>
              <a:t>, </a:t>
            </a:r>
            <a:r>
              <a:rPr lang="ru-RU" sz="2000" dirty="0" err="1" smtClean="0"/>
              <a:t>необхідно</a:t>
            </a:r>
            <a:r>
              <a:rPr lang="ru-RU" sz="2000" dirty="0" smtClean="0"/>
              <a:t> </a:t>
            </a:r>
            <a:r>
              <a:rPr lang="ru-RU" sz="2000" dirty="0" err="1" smtClean="0"/>
              <a:t>утворити</a:t>
            </a:r>
            <a:r>
              <a:rPr lang="ru-RU" sz="2000" dirty="0" smtClean="0"/>
              <a:t> </a:t>
            </a:r>
            <a:r>
              <a:rPr lang="ru-RU" sz="2000" dirty="0" err="1" smtClean="0"/>
              <a:t>їхню</a:t>
            </a:r>
            <a:r>
              <a:rPr lang="ru-RU" sz="2000" dirty="0" smtClean="0"/>
              <a:t> </a:t>
            </a:r>
            <a:r>
              <a:rPr lang="ru-RU" sz="2000" dirty="0" err="1" smtClean="0"/>
              <a:t>цілісну</a:t>
            </a:r>
            <a:r>
              <a:rPr lang="ru-RU" sz="2000" dirty="0" smtClean="0"/>
              <a:t> </a:t>
            </a:r>
            <a:r>
              <a:rPr lang="ru-RU" sz="2000" dirty="0" err="1" smtClean="0"/>
              <a:t>системну</a:t>
            </a:r>
            <a:r>
              <a:rPr lang="ru-RU" sz="2000" dirty="0" smtClean="0"/>
              <a:t> модель, у межах </a:t>
            </a:r>
            <a:r>
              <a:rPr lang="ru-RU" sz="2000" dirty="0" err="1" smtClean="0"/>
              <a:t>якої</a:t>
            </a:r>
            <a:r>
              <a:rPr lang="ru-RU" sz="2000" dirty="0" smtClean="0"/>
              <a:t> </a:t>
            </a:r>
            <a:r>
              <a:rPr lang="ru-RU" sz="2000" dirty="0" err="1" smtClean="0"/>
              <a:t>розмежувати</a:t>
            </a:r>
            <a:r>
              <a:rPr lang="ru-RU" sz="2000" dirty="0" smtClean="0"/>
              <a:t> </a:t>
            </a:r>
            <a:r>
              <a:rPr lang="ru-RU" sz="2000" dirty="0" err="1" smtClean="0"/>
              <a:t>сутність</a:t>
            </a:r>
            <a:r>
              <a:rPr lang="ru-RU" sz="2000" dirty="0" smtClean="0"/>
              <a:t>, </a:t>
            </a:r>
            <a:r>
              <a:rPr lang="ru-RU" sz="2000" dirty="0" err="1" smtClean="0"/>
              <a:t>завдання</a:t>
            </a:r>
            <a:r>
              <a:rPr lang="ru-RU" sz="2000" dirty="0" smtClean="0"/>
              <a:t> та </a:t>
            </a:r>
            <a:r>
              <a:rPr lang="ru-RU" sz="2000" dirty="0" err="1" smtClean="0"/>
              <a:t>функції</a:t>
            </a:r>
            <a:r>
              <a:rPr lang="ru-RU" sz="2000" dirty="0" smtClean="0"/>
              <a:t> </a:t>
            </a:r>
            <a:r>
              <a:rPr lang="ru-RU" sz="2000" dirty="0" err="1" smtClean="0"/>
              <a:t>політичної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реклами</a:t>
            </a:r>
            <a:r>
              <a:rPr lang="ru-RU" sz="2000" dirty="0" smtClean="0"/>
              <a:t>, </a:t>
            </a:r>
            <a:r>
              <a:rPr lang="en-US" sz="2000" dirty="0" smtClean="0"/>
              <a:t>PR </a:t>
            </a:r>
            <a:r>
              <a:rPr lang="ru-RU" sz="2000" dirty="0" smtClean="0"/>
              <a:t>та </a:t>
            </a:r>
            <a:r>
              <a:rPr lang="ru-RU" sz="2000" dirty="0" err="1" smtClean="0"/>
              <a:t>пропаганди</a:t>
            </a:r>
            <a:r>
              <a:rPr lang="ru-RU" sz="2000" dirty="0" smtClean="0"/>
              <a:t>. </a:t>
            </a:r>
            <a:r>
              <a:rPr lang="ru-RU" sz="2000" dirty="0" err="1" smtClean="0"/>
              <a:t>Завданням</a:t>
            </a:r>
            <a:r>
              <a:rPr lang="ru-RU" sz="2000" dirty="0" smtClean="0"/>
              <a:t> </a:t>
            </a:r>
            <a:r>
              <a:rPr lang="ru-RU" sz="2000" dirty="0" err="1" smtClean="0"/>
              <a:t>комунікативних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технологій</a:t>
            </a:r>
            <a:r>
              <a:rPr lang="ru-RU" sz="2000" dirty="0" smtClean="0"/>
              <a:t>, </a:t>
            </a:r>
            <a:r>
              <a:rPr lang="ru-RU" sz="2000" dirty="0" err="1" smtClean="0"/>
              <a:t>які</a:t>
            </a:r>
            <a:r>
              <a:rPr lang="ru-RU" sz="2000" dirty="0" smtClean="0"/>
              <a:t> </a:t>
            </a:r>
            <a:r>
              <a:rPr lang="ru-RU" sz="2000" dirty="0" err="1" smtClean="0"/>
              <a:t>використовують</a:t>
            </a:r>
            <a:r>
              <a:rPr lang="ru-RU" sz="2000" dirty="0" smtClean="0"/>
              <a:t> у </a:t>
            </a:r>
            <a:r>
              <a:rPr lang="ru-RU" sz="2000" dirty="0" err="1" smtClean="0"/>
              <a:t>ході</a:t>
            </a:r>
            <a:r>
              <a:rPr lang="ru-RU" sz="2000" dirty="0" smtClean="0"/>
              <a:t> </a:t>
            </a:r>
            <a:r>
              <a:rPr lang="ru-RU" sz="2000" dirty="0" err="1" smtClean="0"/>
              <a:t>виборчих</a:t>
            </a:r>
            <a:r>
              <a:rPr lang="ru-RU" sz="2000" dirty="0" smtClean="0"/>
              <a:t> </a:t>
            </a:r>
            <a:r>
              <a:rPr lang="ru-RU" sz="2000" dirty="0" err="1" smtClean="0"/>
              <a:t>кампаній</a:t>
            </a:r>
            <a:r>
              <a:rPr lang="ru-RU" sz="2000" dirty="0" smtClean="0"/>
              <a:t> у </a:t>
            </a:r>
            <a:r>
              <a:rPr lang="ru-RU" sz="2000" dirty="0" err="1" smtClean="0"/>
              <a:t>цілому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комплексі</a:t>
            </a:r>
            <a:r>
              <a:rPr lang="ru-RU" sz="2000" dirty="0" smtClean="0"/>
              <a:t> </a:t>
            </a:r>
            <a:r>
              <a:rPr lang="ru-RU" sz="2000" dirty="0" err="1" smtClean="0"/>
              <a:t>політичних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технологій</a:t>
            </a:r>
            <a:r>
              <a:rPr lang="ru-RU" sz="2000" dirty="0" smtClean="0"/>
              <a:t>, є </a:t>
            </a:r>
            <a:r>
              <a:rPr lang="ru-RU" sz="2000" dirty="0" err="1" smtClean="0"/>
              <a:t>надання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можливості</a:t>
            </a:r>
            <a:r>
              <a:rPr lang="ru-RU" sz="2000" dirty="0" smtClean="0"/>
              <a:t> </a:t>
            </a:r>
            <a:r>
              <a:rPr lang="ru-RU" sz="2000" dirty="0" err="1" smtClean="0"/>
              <a:t>політичним</a:t>
            </a:r>
            <a:r>
              <a:rPr lang="ru-RU" sz="2000" dirty="0" smtClean="0"/>
              <a:t> </a:t>
            </a:r>
            <a:r>
              <a:rPr lang="ru-RU" sz="2000" dirty="0" err="1" smtClean="0"/>
              <a:t>діячам</a:t>
            </a:r>
            <a:r>
              <a:rPr lang="ru-RU" sz="2000" dirty="0" smtClean="0"/>
              <a:t>, </a:t>
            </a:r>
            <a:r>
              <a:rPr lang="ru-RU" sz="2000" dirty="0" err="1" smtClean="0"/>
              <a:t>суб’єктам</a:t>
            </a:r>
            <a:r>
              <a:rPr lang="ru-RU" sz="2000" dirty="0" smtClean="0"/>
              <a:t> </a:t>
            </a:r>
            <a:r>
              <a:rPr lang="ru-RU" sz="2000" dirty="0" err="1" smtClean="0"/>
              <a:t>виборчого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процесу</a:t>
            </a:r>
            <a:r>
              <a:rPr lang="ru-RU" sz="2000" dirty="0" smtClean="0"/>
              <a:t> </a:t>
            </a:r>
            <a:r>
              <a:rPr lang="ru-RU" sz="2000" dirty="0" err="1" smtClean="0"/>
              <a:t>репрезентувати</a:t>
            </a:r>
            <a:r>
              <a:rPr lang="ru-RU" sz="2000" dirty="0" smtClean="0"/>
              <a:t> </a:t>
            </a:r>
            <a:r>
              <a:rPr lang="ru-RU" sz="2000" dirty="0" err="1" smtClean="0"/>
              <a:t>своє</a:t>
            </a:r>
            <a:r>
              <a:rPr lang="ru-RU" sz="2000" dirty="0" smtClean="0"/>
              <a:t> </a:t>
            </a:r>
            <a:r>
              <a:rPr lang="ru-RU" sz="2000" dirty="0" err="1" smtClean="0"/>
              <a:t>розуміння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головних</a:t>
            </a:r>
            <a:r>
              <a:rPr lang="ru-RU" sz="2000" dirty="0" smtClean="0"/>
              <a:t> проблем та </a:t>
            </a:r>
            <a:r>
              <a:rPr lang="ru-RU" sz="2000" dirty="0" err="1" smtClean="0"/>
              <a:t>шляхів</a:t>
            </a:r>
            <a:r>
              <a:rPr lang="ru-RU" sz="2000" dirty="0" smtClean="0"/>
              <a:t> </a:t>
            </a:r>
            <a:r>
              <a:rPr lang="ru-RU" sz="2000" dirty="0" err="1" smtClean="0"/>
              <a:t>їх</a:t>
            </a:r>
            <a:r>
              <a:rPr lang="ru-RU" sz="2000" dirty="0" smtClean="0"/>
              <a:t> </a:t>
            </a:r>
            <a:r>
              <a:rPr lang="ru-RU" sz="2000" dirty="0" err="1" smtClean="0"/>
              <a:t>вирішення</a:t>
            </a:r>
            <a:r>
              <a:rPr lang="ru-RU" sz="2000" dirty="0" smtClean="0"/>
              <a:t>, </a:t>
            </a:r>
            <a:r>
              <a:rPr lang="ru-RU" sz="2000" dirty="0" err="1" smtClean="0"/>
              <a:t>окреслити</a:t>
            </a:r>
            <a:r>
              <a:rPr lang="ru-RU" sz="2000" dirty="0" smtClean="0"/>
              <a:t> перед </a:t>
            </a:r>
            <a:r>
              <a:rPr lang="ru-RU" sz="2000" dirty="0" err="1" smtClean="0"/>
              <a:t>виборцями</a:t>
            </a:r>
            <a:r>
              <a:rPr lang="ru-RU" sz="2000" dirty="0" smtClean="0"/>
              <a:t> </a:t>
            </a:r>
            <a:r>
              <a:rPr lang="ru-RU" sz="2000" dirty="0" err="1" smtClean="0"/>
              <a:t>власний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проєкт</a:t>
            </a:r>
            <a:r>
              <a:rPr lang="ru-RU" sz="2000" dirty="0" smtClean="0"/>
              <a:t> </a:t>
            </a:r>
            <a:r>
              <a:rPr lang="ru-RU" sz="2000" dirty="0" err="1" smtClean="0"/>
              <a:t>політичної</a:t>
            </a:r>
            <a:r>
              <a:rPr lang="ru-RU" sz="2000" dirty="0" smtClean="0"/>
              <a:t> </a:t>
            </a:r>
            <a:r>
              <a:rPr lang="ru-RU" sz="2000" dirty="0" err="1" smtClean="0"/>
              <a:t>реальності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712968" cy="66967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(до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відносять</a:t>
            </a:r>
            <a:r>
              <a:rPr lang="ru-RU" dirty="0" smtClean="0"/>
              <a:t>, </a:t>
            </a:r>
            <a:r>
              <a:rPr lang="ru-RU" dirty="0" err="1" smtClean="0"/>
              <a:t>передусім</a:t>
            </a:r>
            <a:r>
              <a:rPr lang="ru-RU" dirty="0" smtClean="0"/>
              <a:t>, </a:t>
            </a:r>
            <a:r>
              <a:rPr lang="ru-RU" dirty="0" err="1" smtClean="0"/>
              <a:t>політичну</a:t>
            </a:r>
            <a:r>
              <a:rPr lang="ru-RU" dirty="0" smtClean="0"/>
              <a:t> рекламу, </a:t>
            </a:r>
            <a:r>
              <a:rPr lang="en-US" dirty="0" smtClean="0"/>
              <a:t>PR, </a:t>
            </a:r>
            <a:r>
              <a:rPr lang="ru-RU" dirty="0" smtClean="0"/>
              <a:t>пропаганду 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різновиди</a:t>
            </a:r>
            <a:r>
              <a:rPr lang="ru-RU" dirty="0" smtClean="0"/>
              <a:t>) у </a:t>
            </a:r>
            <a:r>
              <a:rPr lang="ru-RU" dirty="0" err="1" smtClean="0"/>
              <a:t>сучасному</a:t>
            </a:r>
            <a:r>
              <a:rPr lang="ru-RU" dirty="0" smtClean="0"/>
              <a:t>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здатні</a:t>
            </a:r>
            <a:r>
              <a:rPr lang="ru-RU" dirty="0" smtClean="0"/>
              <a:t>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 smtClean="0"/>
              <a:t>ефективно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та </a:t>
            </a:r>
            <a:r>
              <a:rPr lang="ru-RU" dirty="0" err="1" smtClean="0"/>
              <a:t>підтримки</a:t>
            </a:r>
            <a:r>
              <a:rPr lang="ru-RU" dirty="0" smtClean="0"/>
              <a:t> простору демократичного </a:t>
            </a:r>
            <a:r>
              <a:rPr lang="ru-RU" dirty="0" err="1" smtClean="0"/>
              <a:t>діалогу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політичною</a:t>
            </a:r>
            <a:r>
              <a:rPr lang="ru-RU" dirty="0" smtClean="0"/>
              <a:t> сферою, </a:t>
            </a:r>
            <a:r>
              <a:rPr lang="ru-RU" dirty="0" err="1" smtClean="0"/>
              <a:t>владою</a:t>
            </a:r>
            <a:r>
              <a:rPr lang="ru-RU" dirty="0" smtClean="0"/>
              <a:t> та </a:t>
            </a:r>
            <a:r>
              <a:rPr lang="ru-RU" dirty="0" err="1" smtClean="0"/>
              <a:t>громадянами</a:t>
            </a:r>
            <a:r>
              <a:rPr lang="ru-RU" dirty="0" smtClean="0"/>
              <a:t> за </a:t>
            </a:r>
            <a:r>
              <a:rPr lang="ru-RU" dirty="0" err="1" smtClean="0"/>
              <a:t>посередництвом</a:t>
            </a:r>
            <a:r>
              <a:rPr lang="ru-RU" dirty="0" smtClean="0"/>
              <a:t> ЗМІ.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розглядати</a:t>
            </a:r>
            <a:r>
              <a:rPr lang="ru-RU" dirty="0" smtClean="0"/>
              <a:t> пропаганду і як вид </a:t>
            </a:r>
            <a:r>
              <a:rPr lang="ru-RU" dirty="0" err="1" smtClean="0"/>
              <a:t>рекламної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особливо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говорити</a:t>
            </a:r>
            <a:r>
              <a:rPr lang="ru-RU" dirty="0" smtClean="0"/>
              <a:t> про </a:t>
            </a:r>
            <a:r>
              <a:rPr lang="ru-RU" dirty="0" err="1" smtClean="0"/>
              <a:t>політичну</a:t>
            </a:r>
            <a:r>
              <a:rPr lang="ru-RU" dirty="0" smtClean="0"/>
              <a:t> рекламу, де </a:t>
            </a:r>
            <a:r>
              <a:rPr lang="ru-RU" dirty="0" err="1" smtClean="0"/>
              <a:t>співпадають</a:t>
            </a:r>
            <a:r>
              <a:rPr lang="ru-RU" dirty="0" smtClean="0"/>
              <a:t> </a:t>
            </a:r>
            <a:r>
              <a:rPr lang="ru-RU" dirty="0" err="1" smtClean="0"/>
              <a:t>об’єкти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 та </a:t>
            </a:r>
            <a:r>
              <a:rPr lang="ru-RU" dirty="0" err="1" smtClean="0"/>
              <a:t>пропаганди</a:t>
            </a:r>
            <a:r>
              <a:rPr lang="ru-RU" dirty="0" smtClean="0"/>
              <a:t> –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діячі</a:t>
            </a:r>
            <a:r>
              <a:rPr lang="ru-RU" dirty="0" smtClean="0"/>
              <a:t> та </a:t>
            </a:r>
            <a:r>
              <a:rPr lang="ru-RU" dirty="0" err="1" smtClean="0"/>
              <a:t>їхні</a:t>
            </a:r>
            <a:r>
              <a:rPr lang="ru-RU" dirty="0" smtClean="0"/>
              <a:t> </a:t>
            </a:r>
            <a:r>
              <a:rPr lang="ru-RU" dirty="0" err="1" smtClean="0"/>
              <a:t>іміджі</a:t>
            </a:r>
            <a:r>
              <a:rPr lang="ru-RU" dirty="0" smtClean="0"/>
              <a:t>, уряди, </a:t>
            </a:r>
            <a:r>
              <a:rPr lang="ru-RU" dirty="0" err="1" smtClean="0"/>
              <a:t>ідеологічні</a:t>
            </a:r>
            <a:r>
              <a:rPr lang="ru-RU" dirty="0" smtClean="0"/>
              <a:t> </a:t>
            </a:r>
            <a:r>
              <a:rPr lang="ru-RU" dirty="0" err="1" smtClean="0"/>
              <a:t>концепції</a:t>
            </a:r>
            <a:r>
              <a:rPr lang="ru-RU" dirty="0" smtClean="0"/>
              <a:t>, </a:t>
            </a:r>
            <a:r>
              <a:rPr lang="ru-RU" dirty="0" err="1" smtClean="0"/>
              <a:t>окремі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інститути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вся </a:t>
            </a:r>
            <a:r>
              <a:rPr lang="ru-RU" dirty="0" err="1" smtClean="0"/>
              <a:t>політична</a:t>
            </a:r>
            <a:r>
              <a:rPr lang="ru-RU" dirty="0" smtClean="0"/>
              <a:t> система в </a:t>
            </a:r>
            <a:r>
              <a:rPr lang="ru-RU" dirty="0" err="1" smtClean="0"/>
              <a:t>цілому</a:t>
            </a:r>
            <a:r>
              <a:rPr lang="ru-RU" dirty="0" smtClean="0"/>
              <a:t> [ 2, с. 296]. Пропаганда і </a:t>
            </a:r>
            <a:r>
              <a:rPr lang="ru-RU" dirty="0" err="1" smtClean="0"/>
              <a:t>політична</a:t>
            </a:r>
            <a:r>
              <a:rPr lang="ru-RU" dirty="0" smtClean="0"/>
              <a:t> реклама за методами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громадську</a:t>
            </a:r>
            <a:r>
              <a:rPr lang="ru-RU" dirty="0" smtClean="0"/>
              <a:t> думку практично не </a:t>
            </a:r>
            <a:r>
              <a:rPr lang="ru-RU" dirty="0" err="1" smtClean="0"/>
              <a:t>відрізняються</a:t>
            </a:r>
            <a:r>
              <a:rPr lang="ru-RU" dirty="0" smtClean="0"/>
              <a:t>. </a:t>
            </a:r>
            <a:r>
              <a:rPr lang="ru-RU" dirty="0" err="1" smtClean="0"/>
              <a:t>Однак</a:t>
            </a:r>
            <a:r>
              <a:rPr lang="ru-RU" dirty="0" smtClean="0"/>
              <a:t> у них є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об’єкти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та </a:t>
            </a:r>
            <a:r>
              <a:rPr lang="ru-RU" dirty="0" err="1" smtClean="0"/>
              <a:t>різний</a:t>
            </a:r>
            <a:r>
              <a:rPr lang="ru-RU" dirty="0" smtClean="0"/>
              <a:t> </a:t>
            </a:r>
            <a:r>
              <a:rPr lang="ru-RU" dirty="0" err="1" smtClean="0"/>
              <a:t>рекламний</a:t>
            </a:r>
            <a:r>
              <a:rPr lang="ru-RU" dirty="0" smtClean="0"/>
              <a:t> „товар”. Пропаганда </a:t>
            </a:r>
            <a:r>
              <a:rPr lang="ru-RU" dirty="0" err="1" smtClean="0"/>
              <a:t>популяризує</a:t>
            </a:r>
            <a:r>
              <a:rPr lang="ru-RU" dirty="0" smtClean="0"/>
              <a:t> та </a:t>
            </a:r>
            <a:r>
              <a:rPr lang="ru-RU" dirty="0" err="1" smtClean="0"/>
              <a:t>прищеплює</a:t>
            </a:r>
            <a:r>
              <a:rPr lang="ru-RU" dirty="0" smtClean="0"/>
              <a:t> </a:t>
            </a:r>
            <a:r>
              <a:rPr lang="ru-RU" dirty="0" err="1" smtClean="0"/>
              <a:t>масовій</a:t>
            </a:r>
            <a:r>
              <a:rPr lang="ru-RU" dirty="0" smtClean="0"/>
              <a:t> </a:t>
            </a:r>
            <a:r>
              <a:rPr lang="ru-RU" dirty="0" err="1" smtClean="0"/>
              <a:t>свідомості</a:t>
            </a:r>
            <a:r>
              <a:rPr lang="ru-RU" dirty="0" smtClean="0"/>
              <a:t> </a:t>
            </a:r>
            <a:r>
              <a:rPr lang="ru-RU" dirty="0" err="1" smtClean="0"/>
              <a:t>визначені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ідеї</a:t>
            </a:r>
            <a:r>
              <a:rPr lang="ru-RU" dirty="0" smtClean="0"/>
              <a:t> та </a:t>
            </a:r>
            <a:r>
              <a:rPr lang="ru-RU" dirty="0" err="1" smtClean="0"/>
              <a:t>ідеали</a:t>
            </a:r>
            <a:r>
              <a:rPr lang="ru-RU" dirty="0" smtClean="0"/>
              <a:t>. </a:t>
            </a:r>
            <a:r>
              <a:rPr lang="ru-RU" dirty="0" err="1" smtClean="0"/>
              <a:t>Політична</a:t>
            </a:r>
            <a:r>
              <a:rPr lang="ru-RU" dirty="0" smtClean="0"/>
              <a:t> реклама </a:t>
            </a:r>
            <a:r>
              <a:rPr lang="ru-RU" dirty="0" err="1" smtClean="0"/>
              <a:t>спонукає</a:t>
            </a:r>
            <a:r>
              <a:rPr lang="ru-RU" dirty="0" smtClean="0"/>
              <a:t> </a:t>
            </a:r>
            <a:r>
              <a:rPr lang="ru-RU" dirty="0" err="1" smtClean="0"/>
              <a:t>прихильників</a:t>
            </a:r>
            <a:r>
              <a:rPr lang="ru-RU" dirty="0" smtClean="0"/>
              <a:t> </a:t>
            </a:r>
            <a:r>
              <a:rPr lang="ru-RU" dirty="0" err="1" smtClean="0"/>
              <a:t>визначених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 та </a:t>
            </a:r>
            <a:r>
              <a:rPr lang="ru-RU" dirty="0" err="1" smtClean="0"/>
              <a:t>ідеалів</a:t>
            </a:r>
            <a:r>
              <a:rPr lang="ru-RU" dirty="0" smtClean="0"/>
              <a:t> </a:t>
            </a:r>
            <a:r>
              <a:rPr lang="ru-RU" dirty="0" err="1" smtClean="0"/>
              <a:t>проголосувати</a:t>
            </a:r>
            <a:r>
              <a:rPr lang="ru-RU" dirty="0" smtClean="0"/>
              <a:t> на </a:t>
            </a:r>
            <a:r>
              <a:rPr lang="ru-RU" dirty="0" err="1" smtClean="0"/>
              <a:t>виборах</a:t>
            </a:r>
            <a:r>
              <a:rPr lang="ru-RU" dirty="0" smtClean="0"/>
              <a:t> за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лідерів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партії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є </a:t>
            </a:r>
            <a:r>
              <a:rPr lang="ru-RU" dirty="0" err="1" smtClean="0"/>
              <a:t>носіями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 та </a:t>
            </a:r>
            <a:r>
              <a:rPr lang="ru-RU" dirty="0" err="1" smtClean="0"/>
              <a:t>ідеалів</a:t>
            </a:r>
            <a:r>
              <a:rPr lang="ru-RU" dirty="0" smtClean="0"/>
              <a:t>. </a:t>
            </a:r>
            <a:endParaRPr lang="ru-RU" dirty="0"/>
          </a:p>
          <a:p>
            <a:pPr marL="0" indent="0" algn="just">
              <a:buNone/>
            </a:pPr>
            <a:r>
              <a:rPr lang="ru-RU" dirty="0" err="1" smtClean="0"/>
              <a:t>Політична</a:t>
            </a:r>
            <a:r>
              <a:rPr lang="ru-RU" dirty="0" smtClean="0"/>
              <a:t> реклама не </a:t>
            </a:r>
            <a:r>
              <a:rPr lang="ru-RU" dirty="0" err="1" smtClean="0"/>
              <a:t>займається</a:t>
            </a:r>
            <a:r>
              <a:rPr lang="ru-RU" dirty="0" smtClean="0"/>
              <a:t> </a:t>
            </a:r>
            <a:r>
              <a:rPr lang="ru-RU" dirty="0" err="1" smtClean="0"/>
              <a:t>переконуванням</a:t>
            </a:r>
            <a:r>
              <a:rPr lang="ru-RU" dirty="0" smtClean="0"/>
              <a:t> </a:t>
            </a:r>
            <a:r>
              <a:rPr lang="ru-RU" dirty="0" err="1" smtClean="0"/>
              <a:t>ідейних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супротивників</a:t>
            </a:r>
            <a:r>
              <a:rPr lang="ru-RU" dirty="0" smtClean="0"/>
              <a:t>. Р</a:t>
            </a:r>
            <a:r>
              <a:rPr lang="en-US" dirty="0" smtClean="0"/>
              <a:t>R </a:t>
            </a:r>
            <a:r>
              <a:rPr lang="ru-RU" dirty="0" smtClean="0"/>
              <a:t>та рекламу </a:t>
            </a:r>
            <a:r>
              <a:rPr lang="ru-RU" dirty="0" err="1" smtClean="0"/>
              <a:t>пов’язують</a:t>
            </a:r>
            <a:r>
              <a:rPr lang="ru-RU" dirty="0" smtClean="0"/>
              <a:t> не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спільні</a:t>
            </a:r>
            <a:r>
              <a:rPr lang="ru-RU" dirty="0" smtClean="0"/>
              <a:t> </a:t>
            </a:r>
            <a:r>
              <a:rPr lang="ru-RU" dirty="0" err="1" smtClean="0"/>
              <a:t>цілі</a:t>
            </a:r>
            <a:r>
              <a:rPr lang="ru-RU" dirty="0" smtClean="0"/>
              <a:t> і </a:t>
            </a:r>
            <a:r>
              <a:rPr lang="ru-RU" dirty="0" err="1" smtClean="0"/>
              <a:t>засоби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переконування</a:t>
            </a:r>
            <a:r>
              <a:rPr lang="ru-RU" dirty="0" smtClean="0"/>
              <a:t> </a:t>
            </a:r>
            <a:r>
              <a:rPr lang="ru-RU" dirty="0" err="1" smtClean="0"/>
              <a:t>громадян</a:t>
            </a:r>
            <a:r>
              <a:rPr lang="ru-RU" dirty="0" smtClean="0"/>
              <a:t>, а й </a:t>
            </a:r>
            <a:r>
              <a:rPr lang="ru-RU" dirty="0" err="1" smtClean="0"/>
              <a:t>історична</a:t>
            </a:r>
            <a:r>
              <a:rPr lang="ru-RU" dirty="0" smtClean="0"/>
              <a:t> </a:t>
            </a:r>
            <a:r>
              <a:rPr lang="ru-RU" dirty="0" err="1" smtClean="0"/>
              <a:t>близькість</a:t>
            </a:r>
            <a:r>
              <a:rPr lang="ru-RU" dirty="0" smtClean="0"/>
              <a:t>. І реклама, і Р</a:t>
            </a:r>
            <a:r>
              <a:rPr lang="en-US" dirty="0" smtClean="0"/>
              <a:t>R </a:t>
            </a:r>
            <a:r>
              <a:rPr lang="ru-RU" dirty="0" err="1" smtClean="0"/>
              <a:t>виникли</a:t>
            </a:r>
            <a:r>
              <a:rPr lang="ru-RU" dirty="0" smtClean="0"/>
              <a:t> у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індустріальних</a:t>
            </a:r>
            <a:r>
              <a:rPr lang="ru-RU" dirty="0" smtClean="0"/>
              <a:t> </a:t>
            </a:r>
            <a:r>
              <a:rPr lang="ru-RU" dirty="0" err="1" smtClean="0"/>
              <a:t>суспільств</a:t>
            </a:r>
            <a:r>
              <a:rPr lang="ru-RU" dirty="0" smtClean="0"/>
              <a:t>. </a:t>
            </a:r>
            <a:r>
              <a:rPr lang="ru-RU" dirty="0" err="1" smtClean="0"/>
              <a:t>Проте</a:t>
            </a:r>
            <a:r>
              <a:rPr lang="ru-RU" dirty="0" smtClean="0"/>
              <a:t> Р</a:t>
            </a:r>
            <a:r>
              <a:rPr lang="en-US" dirty="0" smtClean="0"/>
              <a:t>R </a:t>
            </a:r>
            <a:r>
              <a:rPr lang="ru-RU" dirty="0" err="1" smtClean="0"/>
              <a:t>виникає</a:t>
            </a:r>
            <a:r>
              <a:rPr lang="ru-RU" dirty="0" smtClean="0"/>
              <a:t> як </a:t>
            </a:r>
            <a:r>
              <a:rPr lang="ru-RU" dirty="0" err="1" smtClean="0"/>
              <a:t>інститут</a:t>
            </a:r>
            <a:r>
              <a:rPr lang="ru-RU" dirty="0" smtClean="0"/>
              <a:t> для </a:t>
            </a:r>
            <a:r>
              <a:rPr lang="ru-RU" dirty="0" err="1" smtClean="0"/>
              <a:t>позначення</a:t>
            </a:r>
            <a:r>
              <a:rPr lang="ru-RU" dirty="0" smtClean="0"/>
              <a:t> </a:t>
            </a:r>
            <a:r>
              <a:rPr lang="ru-RU" dirty="0" err="1" smtClean="0"/>
              <a:t>специфічної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: не </a:t>
            </a:r>
            <a:r>
              <a:rPr lang="ru-RU" dirty="0" err="1" smtClean="0"/>
              <a:t>традиційної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та </a:t>
            </a:r>
            <a:r>
              <a:rPr lang="ru-RU" dirty="0" err="1" smtClean="0"/>
              <a:t>послуг</a:t>
            </a:r>
            <a:r>
              <a:rPr lang="ru-RU" dirty="0" smtClean="0"/>
              <a:t>, а самих </a:t>
            </a:r>
            <a:r>
              <a:rPr lang="ru-RU" dirty="0" err="1" smtClean="0"/>
              <a:t>капіталістичних</a:t>
            </a:r>
            <a:r>
              <a:rPr lang="ru-RU" dirty="0" smtClean="0"/>
              <a:t> </a:t>
            </a:r>
            <a:r>
              <a:rPr lang="ru-RU" dirty="0" err="1" smtClean="0"/>
              <a:t>підприємств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конкурують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собою. </a:t>
            </a:r>
            <a:r>
              <a:rPr lang="ru-RU" dirty="0" err="1" smtClean="0"/>
              <a:t>Функціонально</a:t>
            </a:r>
            <a:r>
              <a:rPr lang="ru-RU" dirty="0" smtClean="0"/>
              <a:t> </a:t>
            </a:r>
            <a:r>
              <a:rPr lang="ru-RU" dirty="0" err="1" smtClean="0"/>
              <a:t>відмінність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Р</a:t>
            </a:r>
            <a:r>
              <a:rPr lang="en-US" dirty="0" smtClean="0"/>
              <a:t>R </a:t>
            </a:r>
            <a:r>
              <a:rPr lang="ru-RU" dirty="0" smtClean="0"/>
              <a:t>та </a:t>
            </a:r>
            <a:r>
              <a:rPr lang="ru-RU" dirty="0" err="1" smtClean="0"/>
              <a:t>політичною</a:t>
            </a:r>
            <a:r>
              <a:rPr lang="ru-RU" dirty="0" smtClean="0"/>
              <a:t> рекламою </a:t>
            </a:r>
            <a:r>
              <a:rPr lang="ru-RU" dirty="0" err="1" smtClean="0"/>
              <a:t>полягає</a:t>
            </a:r>
            <a:r>
              <a:rPr lang="ru-RU" dirty="0" smtClean="0"/>
              <a:t> в тому, </a:t>
            </a:r>
            <a:r>
              <a:rPr lang="ru-RU" dirty="0" err="1" smtClean="0"/>
              <a:t>що</a:t>
            </a:r>
            <a:r>
              <a:rPr lang="ru-RU" dirty="0" smtClean="0"/>
              <a:t> реклама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пов’язана</a:t>
            </a:r>
            <a:r>
              <a:rPr lang="ru-RU" dirty="0" smtClean="0"/>
              <a:t> з </a:t>
            </a:r>
            <a:r>
              <a:rPr lang="ru-RU" dirty="0" err="1" smtClean="0"/>
              <a:t>визначеним</a:t>
            </a:r>
            <a:r>
              <a:rPr lang="ru-RU" dirty="0" smtClean="0"/>
              <a:t> товаром і </a:t>
            </a:r>
            <a:r>
              <a:rPr lang="ru-RU" dirty="0" err="1" smtClean="0"/>
              <a:t>функцією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просування</a:t>
            </a:r>
            <a:r>
              <a:rPr lang="ru-RU" dirty="0" smtClean="0"/>
              <a:t> на ринку, а Р</a:t>
            </a:r>
            <a:r>
              <a:rPr lang="en-US" dirty="0" smtClean="0"/>
              <a:t>R </a:t>
            </a:r>
            <a:r>
              <a:rPr lang="ru-RU" dirty="0" err="1" smtClean="0"/>
              <a:t>зорієнтований</a:t>
            </a:r>
            <a:r>
              <a:rPr lang="ru-RU" dirty="0" smtClean="0"/>
              <a:t> на </a:t>
            </a:r>
            <a:r>
              <a:rPr lang="ru-RU" dirty="0" err="1" smtClean="0"/>
              <a:t>просування</a:t>
            </a:r>
            <a:r>
              <a:rPr lang="ru-RU" dirty="0" smtClean="0"/>
              <a:t> не товару, а </a:t>
            </a:r>
            <a:r>
              <a:rPr lang="ru-RU" dirty="0" err="1" smtClean="0"/>
              <a:t>корпорації</a:t>
            </a:r>
            <a:r>
              <a:rPr lang="ru-RU" dirty="0" smtClean="0"/>
              <a:t> </a:t>
            </a:r>
            <a:r>
              <a:rPr lang="ru-RU" dirty="0" err="1" smtClean="0"/>
              <a:t>загалом</a:t>
            </a:r>
            <a:r>
              <a:rPr lang="ru-RU" dirty="0" smtClean="0"/>
              <a:t>, і не </a:t>
            </a:r>
            <a:r>
              <a:rPr lang="ru-RU" dirty="0" err="1" smtClean="0"/>
              <a:t>тільки</a:t>
            </a:r>
            <a:r>
              <a:rPr lang="ru-RU" dirty="0" smtClean="0"/>
              <a:t> на ринку, а </a:t>
            </a:r>
            <a:r>
              <a:rPr lang="ru-RU" dirty="0" err="1" smtClean="0"/>
              <a:t>загалом</a:t>
            </a:r>
            <a:r>
              <a:rPr lang="ru-RU" dirty="0" smtClean="0"/>
              <a:t> у </a:t>
            </a:r>
            <a:r>
              <a:rPr lang="ru-RU" dirty="0" err="1" smtClean="0"/>
              <a:t>суспільстві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198</TotalTime>
  <Words>1727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Горизонт</vt:lpstr>
      <vt:lpstr>ПР в СИСТЕМІ КОМУНІКАЦІЙ ОРГАНІВ ВЛАДИ </vt:lpstr>
      <vt:lpstr>Презентация PowerPoint</vt:lpstr>
      <vt:lpstr>передмова</vt:lpstr>
      <vt:lpstr>Презентация PowerPoint</vt:lpstr>
      <vt:lpstr>Аналіз останніх досліджень і публікацій.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Висновок </vt:lpstr>
      <vt:lpstr>літературА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 в СИСТЕМІ КОМУНІКАЦІЙ ОРГАНІВ ВЛАДИ.</dc:title>
  <dc:creator>Admin</dc:creator>
  <cp:lastModifiedBy>Admin</cp:lastModifiedBy>
  <cp:revision>6</cp:revision>
  <dcterms:created xsi:type="dcterms:W3CDTF">2022-02-02T04:33:04Z</dcterms:created>
  <dcterms:modified xsi:type="dcterms:W3CDTF">2022-02-02T12:53:01Z</dcterms:modified>
</cp:coreProperties>
</file>