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59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12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Планування нового продукту і розроблення товару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 fontScale="92500" lnSpcReduction="10000"/>
          </a:bodyPr>
          <a:lstStyle/>
          <a:p>
            <a:pPr indent="384048">
              <a:buNone/>
            </a:pP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Новий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товар </a:t>
            </a:r>
            <a:r>
              <a:rPr lang="ru-RU" dirty="0" smtClean="0"/>
              <a:t>—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кінцевий</a:t>
            </a:r>
            <a:r>
              <a:rPr lang="ru-RU" dirty="0" smtClean="0"/>
              <a:t> результат </a:t>
            </a:r>
            <a:r>
              <a:rPr lang="ru-RU" dirty="0" err="1" smtClean="0"/>
              <a:t>творчого</a:t>
            </a:r>
            <a:r>
              <a:rPr lang="ru-RU" dirty="0" smtClean="0"/>
              <a:t> </a:t>
            </a:r>
            <a:r>
              <a:rPr lang="ru-RU" dirty="0" err="1" smtClean="0"/>
              <a:t>пошуку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суттєво</a:t>
            </a:r>
            <a:r>
              <a:rPr lang="ru-RU" dirty="0" smtClean="0"/>
              <a:t> </a:t>
            </a:r>
            <a:r>
              <a:rPr lang="ru-RU" dirty="0" err="1" smtClean="0"/>
              <a:t>поліпшує</a:t>
            </a:r>
            <a:r>
              <a:rPr lang="ru-RU" dirty="0" smtClean="0"/>
              <a:t> </a:t>
            </a:r>
            <a:r>
              <a:rPr lang="ru-RU" dirty="0" err="1" smtClean="0"/>
              <a:t>розв'язання</a:t>
            </a:r>
            <a:r>
              <a:rPr lang="ru-RU" dirty="0" smtClean="0"/>
              <a:t> </a:t>
            </a:r>
            <a:r>
              <a:rPr lang="ru-RU" dirty="0" err="1" smtClean="0"/>
              <a:t>певної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 </a:t>
            </a:r>
            <a:r>
              <a:rPr lang="ru-RU" dirty="0" err="1" smtClean="0"/>
              <a:t>споживача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, яка </a:t>
            </a:r>
            <a:r>
              <a:rPr lang="ru-RU" dirty="0" err="1" smtClean="0"/>
              <a:t>раніше</a:t>
            </a:r>
            <a:r>
              <a:rPr lang="ru-RU" dirty="0" smtClean="0"/>
              <a:t> не </a:t>
            </a:r>
            <a:r>
              <a:rPr lang="ru-RU" dirty="0" err="1" smtClean="0"/>
              <a:t>вирішувалась</a:t>
            </a:r>
            <a:r>
              <a:rPr lang="ru-RU" dirty="0" smtClean="0"/>
              <a:t>. З </a:t>
            </a:r>
            <a:r>
              <a:rPr lang="ru-RU" dirty="0" err="1" smtClean="0"/>
              <a:t>поняттям</a:t>
            </a:r>
            <a:r>
              <a:rPr lang="ru-RU" dirty="0" smtClean="0"/>
              <a:t> нового товару </a:t>
            </a:r>
            <a:r>
              <a:rPr lang="ru-RU" dirty="0" err="1" smtClean="0"/>
              <a:t>пов'язано</a:t>
            </a:r>
            <a:r>
              <a:rPr lang="ru-RU" dirty="0" smtClean="0"/>
              <a:t> </a:t>
            </a:r>
            <a:r>
              <a:rPr lang="ru-RU" dirty="0" err="1" smtClean="0"/>
              <a:t>багато</a:t>
            </a:r>
            <a:r>
              <a:rPr lang="ru-RU" dirty="0" smtClean="0"/>
              <a:t> </a:t>
            </a:r>
            <a:r>
              <a:rPr lang="ru-RU" dirty="0" err="1" smtClean="0"/>
              <a:t>визначень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виходять</a:t>
            </a:r>
            <a:r>
              <a:rPr lang="ru-RU" dirty="0" smtClean="0"/>
              <a:t> </a:t>
            </a:r>
            <a:r>
              <a:rPr lang="ru-RU" dirty="0" err="1" smtClean="0"/>
              <a:t>переважно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таких </a:t>
            </a:r>
            <a:r>
              <a:rPr lang="ru-RU" dirty="0" err="1" smtClean="0"/>
              <a:t>критеріїв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суто</a:t>
            </a:r>
            <a:r>
              <a:rPr lang="ru-RU" dirty="0" smtClean="0"/>
              <a:t> </a:t>
            </a:r>
            <a:r>
              <a:rPr lang="ru-RU" dirty="0" err="1" smtClean="0"/>
              <a:t>часові</a:t>
            </a:r>
            <a:r>
              <a:rPr lang="ru-RU" dirty="0" smtClean="0"/>
              <a:t> </a:t>
            </a:r>
            <a:r>
              <a:rPr lang="ru-RU" dirty="0" err="1" smtClean="0"/>
              <a:t>ознаки</a:t>
            </a:r>
            <a:r>
              <a:rPr lang="ru-RU" dirty="0" smtClean="0"/>
              <a:t>, коли до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виробів</a:t>
            </a:r>
            <a:r>
              <a:rPr lang="ru-RU" dirty="0" smtClean="0"/>
              <a:t> </a:t>
            </a:r>
            <a:r>
              <a:rPr lang="ru-RU" dirty="0" err="1" smtClean="0"/>
              <a:t>відносять</a:t>
            </a:r>
            <a:r>
              <a:rPr lang="ru-RU" dirty="0" smtClean="0"/>
              <a:t> </a:t>
            </a:r>
            <a:r>
              <a:rPr lang="ru-RU" dirty="0" err="1" smtClean="0"/>
              <a:t>кожний</a:t>
            </a:r>
            <a:r>
              <a:rPr lang="ru-RU" dirty="0" smtClean="0"/>
              <a:t> товар,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вперше</a:t>
            </a:r>
            <a:r>
              <a:rPr lang="ru-RU" dirty="0" smtClean="0"/>
              <a:t> </a:t>
            </a:r>
            <a:r>
              <a:rPr lang="ru-RU" dirty="0" err="1" smtClean="0"/>
              <a:t>виготовляється</a:t>
            </a:r>
            <a:r>
              <a:rPr lang="ru-RU" dirty="0" smtClean="0"/>
              <a:t> </a:t>
            </a:r>
            <a:r>
              <a:rPr lang="ru-RU" dirty="0" err="1" smtClean="0"/>
              <a:t>підприємством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породження</a:t>
            </a:r>
            <a:r>
              <a:rPr lang="ru-RU" dirty="0" smtClean="0"/>
              <a:t> та </a:t>
            </a:r>
            <a:r>
              <a:rPr lang="ru-RU" dirty="0" err="1" smtClean="0"/>
              <a:t>задоволення</a:t>
            </a:r>
            <a:r>
              <a:rPr lang="ru-RU" dirty="0" smtClean="0"/>
              <a:t> товаром </a:t>
            </a:r>
            <a:r>
              <a:rPr lang="ru-RU" dirty="0" err="1" smtClean="0"/>
              <a:t>раніше</a:t>
            </a:r>
            <a:r>
              <a:rPr lang="ru-RU" dirty="0" smtClean="0"/>
              <a:t> </a:t>
            </a:r>
            <a:r>
              <a:rPr lang="ru-RU" dirty="0" err="1" smtClean="0"/>
              <a:t>невідомої</a:t>
            </a:r>
            <a:r>
              <a:rPr lang="ru-RU" dirty="0" smtClean="0"/>
              <a:t> потреби;</a:t>
            </a:r>
          </a:p>
          <a:p>
            <a:r>
              <a:rPr lang="ru-RU" dirty="0" err="1" smtClean="0"/>
              <a:t>наявність</a:t>
            </a:r>
            <a:r>
              <a:rPr lang="ru-RU" dirty="0" smtClean="0"/>
              <a:t> у </a:t>
            </a:r>
            <a:r>
              <a:rPr lang="ru-RU" dirty="0" err="1" smtClean="0"/>
              <a:t>товарі</a:t>
            </a:r>
            <a:r>
              <a:rPr lang="ru-RU" dirty="0" smtClean="0"/>
              <a:t> </a:t>
            </a:r>
            <a:r>
              <a:rPr lang="ru-RU" dirty="0" err="1" smtClean="0"/>
              <a:t>прогресивних</a:t>
            </a:r>
            <a:r>
              <a:rPr lang="ru-RU" dirty="0" smtClean="0"/>
              <a:t> </a:t>
            </a:r>
            <a:r>
              <a:rPr lang="ru-RU" dirty="0" err="1" smtClean="0"/>
              <a:t>змін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відрізняють</a:t>
            </a:r>
            <a:r>
              <a:rPr lang="ru-RU" dirty="0" smtClean="0"/>
              <a:t> </a:t>
            </a:r>
            <a:r>
              <a:rPr lang="ru-RU" dirty="0" err="1" smtClean="0"/>
              <a:t>виріб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аналогів</a:t>
            </a:r>
            <a:r>
              <a:rPr lang="ru-RU" dirty="0" smtClean="0"/>
              <a:t>. </a:t>
            </a:r>
            <a:r>
              <a:rPr lang="ru-RU" dirty="0" err="1" smtClean="0"/>
              <a:t>Ці</a:t>
            </a:r>
            <a:r>
              <a:rPr lang="ru-RU" dirty="0" smtClean="0"/>
              <a:t> </a:t>
            </a:r>
            <a:r>
              <a:rPr lang="ru-RU" dirty="0" err="1" smtClean="0"/>
              <a:t>зміни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стосуватися</a:t>
            </a:r>
            <a:r>
              <a:rPr lang="ru-RU" dirty="0" smtClean="0"/>
              <a:t> </a:t>
            </a:r>
            <a:r>
              <a:rPr lang="ru-RU" dirty="0" err="1" smtClean="0"/>
              <a:t>сировини</a:t>
            </a:r>
            <a:r>
              <a:rPr lang="ru-RU" dirty="0" smtClean="0"/>
              <a:t>, </a:t>
            </a:r>
            <a:r>
              <a:rPr lang="ru-RU" dirty="0" err="1" smtClean="0"/>
              <a:t>матеріалів</a:t>
            </a:r>
            <a:r>
              <a:rPr lang="ru-RU" dirty="0" smtClean="0"/>
              <a:t>, </a:t>
            </a:r>
            <a:r>
              <a:rPr lang="ru-RU" dirty="0" err="1" smtClean="0"/>
              <a:t>конструкції</a:t>
            </a:r>
            <a:r>
              <a:rPr lang="ru-RU" dirty="0" smtClean="0"/>
              <a:t>, </a:t>
            </a:r>
            <a:r>
              <a:rPr lang="ru-RU" dirty="0" err="1" smtClean="0"/>
              <a:t>технології</a:t>
            </a:r>
            <a:r>
              <a:rPr lang="ru-RU" dirty="0" smtClean="0"/>
              <a:t>, </a:t>
            </a:r>
            <a:r>
              <a:rPr lang="ru-RU" dirty="0" err="1" smtClean="0"/>
              <a:t>зовнішнього</a:t>
            </a:r>
            <a:r>
              <a:rPr lang="ru-RU" dirty="0" smtClean="0"/>
              <a:t> </a:t>
            </a:r>
            <a:r>
              <a:rPr lang="ru-RU" dirty="0" err="1" smtClean="0"/>
              <a:t>вигляду</a:t>
            </a:r>
            <a:r>
              <a:rPr lang="ru-RU" dirty="0" smtClean="0"/>
              <a:t>.</a:t>
            </a:r>
          </a:p>
          <a:p>
            <a:pPr indent="384048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планування</a:t>
            </a:r>
            <a:r>
              <a:rPr lang="ru-RU" dirty="0" smtClean="0"/>
              <a:t> нового товару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572000"/>
          </a:xfrm>
        </p:spPr>
        <p:txBody>
          <a:bodyPr>
            <a:normAutofit/>
          </a:bodyPr>
          <a:lstStyle/>
          <a:p>
            <a:r>
              <a:rPr lang="ru-RU" b="1" i="1" dirty="0" err="1" smtClean="0"/>
              <a:t>Генерація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ідей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своєрідний</a:t>
            </a:r>
            <a:r>
              <a:rPr lang="ru-RU" dirty="0" smtClean="0"/>
              <a:t> </a:t>
            </a:r>
            <a:r>
              <a:rPr lang="ru-RU" dirty="0" err="1" smtClean="0"/>
              <a:t>пошук</a:t>
            </a:r>
            <a:r>
              <a:rPr lang="ru-RU" dirty="0" smtClean="0"/>
              <a:t> </a:t>
            </a:r>
            <a:r>
              <a:rPr lang="ru-RU" dirty="0" err="1" smtClean="0"/>
              <a:t>можливостей</a:t>
            </a:r>
            <a:r>
              <a:rPr lang="ru-RU" dirty="0" smtClean="0"/>
              <a:t> ■- </a:t>
            </a:r>
            <a:r>
              <a:rPr lang="ru-RU" dirty="0" err="1" smtClean="0"/>
              <a:t>створення</a:t>
            </a:r>
            <a:r>
              <a:rPr lang="ru-RU" dirty="0" smtClean="0"/>
              <a:t> товару </a:t>
            </a:r>
            <a:r>
              <a:rPr lang="ru-RU" dirty="0" err="1" smtClean="0"/>
              <a:t>ринкової</a:t>
            </a:r>
            <a:r>
              <a:rPr lang="ru-RU" dirty="0" smtClean="0"/>
              <a:t> </a:t>
            </a:r>
            <a:r>
              <a:rPr lang="ru-RU" dirty="0" err="1" smtClean="0"/>
              <a:t>новизни</a:t>
            </a:r>
            <a:r>
              <a:rPr lang="ru-RU" dirty="0" smtClean="0"/>
              <a:t>. </a:t>
            </a:r>
            <a:r>
              <a:rPr lang="ru-RU" dirty="0" err="1" smtClean="0"/>
              <a:t>Ідеї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нового товару </a:t>
            </a:r>
            <a:r>
              <a:rPr lang="ru-RU" dirty="0" err="1" smtClean="0"/>
              <a:t>виникають</a:t>
            </a:r>
            <a:r>
              <a:rPr lang="ru-RU" dirty="0" smtClean="0"/>
              <a:t> у </a:t>
            </a:r>
            <a:r>
              <a:rPr lang="ru-RU" dirty="0" err="1" smtClean="0"/>
              <a:t>маркетингових</a:t>
            </a:r>
            <a:r>
              <a:rPr lang="ru-RU" dirty="0" smtClean="0"/>
              <a:t> </a:t>
            </a:r>
            <a:r>
              <a:rPr lang="ru-RU" dirty="0" err="1" smtClean="0"/>
              <a:t>лабораторіях</a:t>
            </a:r>
            <a:r>
              <a:rPr lang="ru-RU" dirty="0" smtClean="0"/>
              <a:t> </a:t>
            </a:r>
            <a:r>
              <a:rPr lang="ru-RU" dirty="0" err="1" smtClean="0"/>
              <a:t>у</a:t>
            </a:r>
            <a:r>
              <a:rPr lang="ru-RU" dirty="0" smtClean="0"/>
              <a:t> </a:t>
            </a:r>
            <a:r>
              <a:rPr lang="ru-RU" dirty="0" err="1" smtClean="0"/>
              <a:t>результаті</a:t>
            </a:r>
            <a:r>
              <a:rPr lang="ru-RU" dirty="0" smtClean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опитувань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аналізу</a:t>
            </a:r>
            <a:r>
              <a:rPr lang="ru-RU" dirty="0" smtClean="0"/>
              <a:t> </a:t>
            </a:r>
            <a:r>
              <a:rPr lang="ru-RU" dirty="0" err="1" smtClean="0"/>
              <a:t>скарг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, </a:t>
            </a:r>
            <a:r>
              <a:rPr lang="ru-RU" dirty="0" err="1" smtClean="0"/>
              <a:t>розгляду</a:t>
            </a:r>
            <a:r>
              <a:rPr lang="ru-RU" dirty="0" smtClean="0"/>
              <a:t> </a:t>
            </a:r>
            <a:r>
              <a:rPr lang="ru-RU" dirty="0" err="1" smtClean="0"/>
              <a:t>пропозицій</a:t>
            </a:r>
            <a:r>
              <a:rPr lang="ru-RU" dirty="0" smtClean="0"/>
              <a:t> </a:t>
            </a:r>
            <a:r>
              <a:rPr lang="ru-RU" dirty="0" err="1" smtClean="0"/>
              <a:t>торговельних</a:t>
            </a:r>
            <a:r>
              <a:rPr lang="ru-RU" dirty="0" smtClean="0"/>
              <a:t> </a:t>
            </a:r>
            <a:r>
              <a:rPr lang="ru-RU" dirty="0" err="1" smtClean="0"/>
              <a:t>агентів</a:t>
            </a:r>
            <a:r>
              <a:rPr lang="ru-RU" dirty="0" smtClean="0"/>
              <a:t>, </a:t>
            </a:r>
            <a:r>
              <a:rPr lang="ru-RU" dirty="0" err="1" smtClean="0"/>
              <a:t>патентної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, </a:t>
            </a:r>
            <a:r>
              <a:rPr lang="ru-RU" dirty="0" err="1" smtClean="0"/>
              <a:t>висновків</a:t>
            </a:r>
            <a:r>
              <a:rPr lang="ru-RU" dirty="0" smtClean="0"/>
              <a:t> </a:t>
            </a:r>
            <a:r>
              <a:rPr lang="ru-RU" dirty="0" err="1" smtClean="0"/>
              <a:t>експертів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техніки</a:t>
            </a:r>
            <a:r>
              <a:rPr lang="ru-RU" dirty="0" smtClean="0"/>
              <a:t> та </a:t>
            </a:r>
            <a:r>
              <a:rPr lang="ru-RU" dirty="0" err="1" smtClean="0"/>
              <a:t>технології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50083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err="1" smtClean="0"/>
              <a:t>Вибір</a:t>
            </a:r>
            <a:r>
              <a:rPr lang="ru-RU" b="1" i="1" dirty="0" smtClean="0"/>
              <a:t> </a:t>
            </a:r>
            <a:r>
              <a:rPr lang="ru-RU" b="1" i="1" dirty="0" err="1" smtClean="0"/>
              <a:t>ідей</a:t>
            </a:r>
            <a:r>
              <a:rPr lang="ru-RU" b="1" i="1" dirty="0" smtClean="0"/>
              <a:t>. </a:t>
            </a:r>
            <a:r>
              <a:rPr lang="ru-RU" dirty="0" err="1" smtClean="0"/>
              <a:t>Якщо</a:t>
            </a:r>
            <a:r>
              <a:rPr lang="ru-RU" dirty="0" smtClean="0"/>
              <a:t> метою </a:t>
            </a:r>
            <a:r>
              <a:rPr lang="ru-RU" dirty="0" err="1" smtClean="0"/>
              <a:t>попереднього</a:t>
            </a:r>
            <a:r>
              <a:rPr lang="ru-RU" dirty="0" smtClean="0"/>
              <a:t> </a:t>
            </a:r>
            <a:r>
              <a:rPr lang="ru-RU" dirty="0" err="1" smtClean="0"/>
              <a:t>етапу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якомога</a:t>
            </a:r>
            <a:r>
              <a:rPr lang="ru-RU" dirty="0" smtClean="0"/>
              <a:t> </a:t>
            </a:r>
            <a:r>
              <a:rPr lang="ru-RU" dirty="0" err="1" smtClean="0"/>
              <a:t>більшої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, то тут - </a:t>
            </a:r>
            <a:r>
              <a:rPr lang="ru-RU" dirty="0" err="1" smtClean="0"/>
              <a:t>навпаки</a:t>
            </a:r>
            <a:r>
              <a:rPr lang="ru-RU" dirty="0" smtClean="0"/>
              <a:t>, </a:t>
            </a:r>
            <a:r>
              <a:rPr lang="ru-RU" dirty="0" err="1" smtClean="0"/>
              <a:t>скорочення</a:t>
            </a:r>
            <a:r>
              <a:rPr lang="ru-RU" dirty="0" smtClean="0"/>
              <a:t>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вилученням</a:t>
            </a:r>
            <a:r>
              <a:rPr lang="ru-RU" dirty="0" smtClean="0"/>
              <a:t> </a:t>
            </a:r>
            <a:r>
              <a:rPr lang="ru-RU" dirty="0" err="1" smtClean="0"/>
              <a:t>непридатного</a:t>
            </a:r>
            <a:r>
              <a:rPr lang="ru-RU" dirty="0" smtClean="0"/>
              <a:t>. </a:t>
            </a:r>
            <a:r>
              <a:rPr lang="ru-RU" dirty="0" err="1" smtClean="0"/>
              <a:t>Фільтруючий</a:t>
            </a:r>
            <a:r>
              <a:rPr lang="ru-RU" dirty="0" smtClean="0"/>
              <a:t> </a:t>
            </a:r>
            <a:r>
              <a:rPr lang="ru-RU" dirty="0" err="1" smtClean="0"/>
              <a:t>перелік</a:t>
            </a:r>
            <a:r>
              <a:rPr lang="ru-RU" dirty="0" smtClean="0"/>
              <a:t> для </a:t>
            </a:r>
            <a:r>
              <a:rPr lang="ru-RU" dirty="0" err="1" smtClean="0"/>
              <a:t>нової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 </a:t>
            </a:r>
            <a:r>
              <a:rPr lang="ru-RU" dirty="0" err="1" smtClean="0"/>
              <a:t>включає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характеристики:</a:t>
            </a:r>
          </a:p>
          <a:p>
            <a:pPr lvl="1"/>
            <a:r>
              <a:rPr lang="ru-RU" dirty="0" err="1" smtClean="0"/>
              <a:t>загальний</a:t>
            </a:r>
            <a:r>
              <a:rPr lang="ru-RU" dirty="0" smtClean="0"/>
              <a:t>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потенційний</a:t>
            </a:r>
            <a:r>
              <a:rPr lang="ru-RU" dirty="0" smtClean="0"/>
              <a:t> </a:t>
            </a:r>
            <a:r>
              <a:rPr lang="ru-RU" dirty="0" err="1" smtClean="0"/>
              <a:t>прибуток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конкуренція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розміри</a:t>
            </a:r>
            <a:r>
              <a:rPr lang="ru-RU" dirty="0" smtClean="0"/>
              <a:t> ринку;</a:t>
            </a:r>
          </a:p>
          <a:p>
            <a:pPr lvl="1"/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інвестицій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патентування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науки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техніки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вплив</a:t>
            </a:r>
            <a:r>
              <a:rPr lang="ru-RU" dirty="0" smtClean="0"/>
              <a:t> на </a:t>
            </a:r>
            <a:r>
              <a:rPr lang="ru-RU" dirty="0" err="1" smtClean="0"/>
              <a:t>наявну</a:t>
            </a:r>
            <a:r>
              <a:rPr lang="ru-RU" dirty="0" smtClean="0"/>
              <a:t> </a:t>
            </a:r>
            <a:r>
              <a:rPr lang="ru-RU" dirty="0" err="1" smtClean="0"/>
              <a:t>продукцію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маркетингові</a:t>
            </a:r>
            <a:r>
              <a:rPr lang="ru-RU" dirty="0" smtClean="0"/>
              <a:t> характеристики;</a:t>
            </a:r>
          </a:p>
          <a:p>
            <a:pPr lvl="1"/>
            <a:r>
              <a:rPr lang="ru-RU" dirty="0" err="1" smtClean="0"/>
              <a:t>стійкість</a:t>
            </a:r>
            <a:r>
              <a:rPr lang="ru-RU" dirty="0" smtClean="0"/>
              <a:t> до </a:t>
            </a:r>
            <a:r>
              <a:rPr lang="ru-RU" dirty="0" err="1" smtClean="0"/>
              <a:t>сезонних</a:t>
            </a:r>
            <a:r>
              <a:rPr lang="ru-RU" dirty="0" smtClean="0"/>
              <a:t> </a:t>
            </a:r>
            <a:r>
              <a:rPr lang="ru-RU" dirty="0" err="1" smtClean="0"/>
              <a:t>факторів</a:t>
            </a:r>
            <a:r>
              <a:rPr lang="ru-RU" dirty="0" smtClean="0"/>
              <a:t>;</a:t>
            </a:r>
          </a:p>
          <a:p>
            <a:pPr lvl="1"/>
            <a:r>
              <a:rPr lang="ru-RU" dirty="0" smtClean="0"/>
              <a:t>простота </a:t>
            </a:r>
            <a:r>
              <a:rPr lang="ru-RU" dirty="0" err="1" smtClean="0"/>
              <a:t>виробництва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 за </a:t>
            </a:r>
            <a:r>
              <a:rPr lang="ru-RU" dirty="0" err="1" smtClean="0"/>
              <a:t>конкурентними</a:t>
            </a:r>
            <a:r>
              <a:rPr lang="ru-RU" dirty="0" smtClean="0"/>
              <a:t> </a:t>
            </a:r>
            <a:r>
              <a:rPr lang="ru-RU" dirty="0" err="1" smtClean="0"/>
              <a:t>цінами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ru-RU" b="1" i="1" dirty="0" err="1" smtClean="0"/>
              <a:t>Перевірка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концепції</a:t>
            </a:r>
            <a:r>
              <a:rPr lang="ru-RU" b="1" i="1" dirty="0" smtClean="0"/>
              <a:t> </a:t>
            </a:r>
            <a:r>
              <a:rPr lang="ru-RU" dirty="0" err="1" smtClean="0"/>
              <a:t>зводиться</a:t>
            </a:r>
            <a:r>
              <a:rPr lang="ru-RU" dirty="0" smtClean="0"/>
              <a:t> до того, </a:t>
            </a:r>
            <a:r>
              <a:rPr lang="ru-RU" dirty="0" err="1" smtClean="0"/>
              <a:t>щоб</a:t>
            </a:r>
            <a:r>
              <a:rPr lang="ru-RU" dirty="0" smtClean="0"/>
              <a:t> подати </a:t>
            </a:r>
            <a:r>
              <a:rPr lang="ru-RU" dirty="0" err="1" smtClean="0"/>
              <a:t>споживачеві</a:t>
            </a:r>
            <a:r>
              <a:rPr lang="ru-RU" dirty="0" smtClean="0"/>
              <a:t> </a:t>
            </a:r>
            <a:r>
              <a:rPr lang="ru-RU" dirty="0" err="1" smtClean="0"/>
              <a:t>передбачуваний</a:t>
            </a:r>
            <a:r>
              <a:rPr lang="ru-RU" dirty="0" smtClean="0"/>
              <a:t> товар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 самим </a:t>
            </a:r>
            <a:r>
              <a:rPr lang="ru-RU" dirty="0" err="1" smtClean="0"/>
              <a:t>змінити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ставлення</a:t>
            </a:r>
            <a:r>
              <a:rPr lang="ru-RU" dirty="0" smtClean="0"/>
              <a:t> до товару, </a:t>
            </a:r>
            <a:r>
              <a:rPr lang="ru-RU" dirty="0" err="1" smtClean="0"/>
              <a:t>викликати</a:t>
            </a:r>
            <a:r>
              <a:rPr lang="ru-RU" dirty="0" smtClean="0"/>
              <a:t> в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 smtClean="0"/>
              <a:t>бажання</a:t>
            </a:r>
            <a:r>
              <a:rPr lang="ru-RU" dirty="0" smtClean="0"/>
              <a:t> </a:t>
            </a:r>
            <a:r>
              <a:rPr lang="ru-RU" dirty="0" err="1" smtClean="0"/>
              <a:t>здійснити</a:t>
            </a:r>
            <a:r>
              <a:rPr lang="ru-RU" dirty="0" smtClean="0"/>
              <a:t> </a:t>
            </a:r>
            <a:r>
              <a:rPr lang="ru-RU" dirty="0" err="1" smtClean="0"/>
              <a:t>купівлю</a:t>
            </a:r>
            <a:r>
              <a:rPr lang="ru-RU" dirty="0" smtClean="0"/>
              <a:t> на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ранньому</a:t>
            </a:r>
            <a:r>
              <a:rPr lang="ru-RU" dirty="0" smtClean="0"/>
              <a:t>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розробки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Економічний</a:t>
            </a:r>
            <a:r>
              <a:rPr lang="ru-RU" b="1" i="1" dirty="0" smtClean="0"/>
              <a:t> </a:t>
            </a:r>
            <a:r>
              <a:rPr lang="ru-RU" b="1" i="1" dirty="0" err="1" smtClean="0"/>
              <a:t>аналіз</a:t>
            </a:r>
            <a:r>
              <a:rPr lang="ru-RU" b="1" i="1" dirty="0" smtClean="0"/>
              <a:t> </a:t>
            </a:r>
            <a:r>
              <a:rPr lang="ru-RU" dirty="0" err="1" smtClean="0"/>
              <a:t>прийнятих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 </a:t>
            </a:r>
            <a:r>
              <a:rPr lang="ru-RU" dirty="0" err="1" smtClean="0"/>
              <a:t>ґрунтується</a:t>
            </a:r>
            <a:r>
              <a:rPr lang="ru-RU" dirty="0" smtClean="0"/>
              <a:t> на </a:t>
            </a:r>
            <a:r>
              <a:rPr lang="ru-RU" dirty="0" err="1" smtClean="0"/>
              <a:t>вивченні</a:t>
            </a:r>
            <a:r>
              <a:rPr lang="ru-RU" dirty="0" smtClean="0"/>
              <a:t> </a:t>
            </a:r>
            <a:r>
              <a:rPr lang="ru-RU" dirty="0" err="1" smtClean="0"/>
              <a:t>прогнозів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, </a:t>
            </a:r>
            <a:r>
              <a:rPr lang="ru-RU" dirty="0" err="1" smtClean="0"/>
              <a:t>витрат</a:t>
            </a:r>
            <a:r>
              <a:rPr lang="ru-RU" dirty="0" smtClean="0"/>
              <a:t>, </a:t>
            </a:r>
            <a:r>
              <a:rPr lang="ru-RU" dirty="0" err="1" smtClean="0"/>
              <a:t>конкуренції</a:t>
            </a:r>
            <a:r>
              <a:rPr lang="ru-RU" dirty="0" smtClean="0"/>
              <a:t>, </a:t>
            </a:r>
            <a:r>
              <a:rPr lang="ru-RU" dirty="0" err="1" smtClean="0"/>
              <a:t>потрібних</a:t>
            </a:r>
            <a:r>
              <a:rPr lang="ru-RU" dirty="0" smtClean="0"/>
              <a:t> </a:t>
            </a:r>
            <a:r>
              <a:rPr lang="ru-RU" dirty="0" err="1" smtClean="0"/>
              <a:t>інвестицій</a:t>
            </a:r>
            <a:r>
              <a:rPr lang="ru-RU" dirty="0" smtClean="0"/>
              <a:t>, </a:t>
            </a:r>
            <a:r>
              <a:rPr lang="ru-RU" dirty="0" err="1" smtClean="0"/>
              <a:t>прибутку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Пробний</a:t>
            </a:r>
            <a:r>
              <a:rPr lang="ru-RU" b="1" i="1" dirty="0" smtClean="0"/>
              <a:t> маркетинг 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для </a:t>
            </a:r>
            <a:r>
              <a:rPr lang="ru-RU" dirty="0" err="1" smtClean="0"/>
              <a:t>перевірки</a:t>
            </a:r>
            <a:r>
              <a:rPr lang="ru-RU" dirty="0" smtClean="0"/>
              <a:t> нового товару </a:t>
            </a:r>
            <a:r>
              <a:rPr lang="ru-RU" dirty="0" err="1" smtClean="0"/>
              <a:t>ринковими</a:t>
            </a:r>
            <a:r>
              <a:rPr lang="ru-RU" dirty="0" smtClean="0"/>
              <a:t> </a:t>
            </a:r>
            <a:r>
              <a:rPr lang="ru-RU" dirty="0" err="1" smtClean="0"/>
              <a:t>відносинами</a:t>
            </a:r>
            <a:r>
              <a:rPr lang="ru-RU" dirty="0" smtClean="0"/>
              <a:t>.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передбачає</a:t>
            </a:r>
            <a:r>
              <a:rPr lang="ru-RU" dirty="0" smtClean="0"/>
              <a:t> </a:t>
            </a:r>
            <a:r>
              <a:rPr lang="ru-RU" dirty="0" err="1" smtClean="0"/>
              <a:t>з'ясування</a:t>
            </a:r>
            <a:r>
              <a:rPr lang="ru-RU" dirty="0" smtClean="0"/>
              <a:t> </a:t>
            </a:r>
            <a:r>
              <a:rPr lang="ru-RU" dirty="0" err="1" smtClean="0"/>
              <a:t>питань</a:t>
            </a:r>
            <a:r>
              <a:rPr lang="ru-RU" dirty="0" smtClean="0"/>
              <a:t> </a:t>
            </a:r>
            <a:r>
              <a:rPr lang="ru-RU" dirty="0" err="1" smtClean="0"/>
              <a:t>місця</a:t>
            </a:r>
            <a:r>
              <a:rPr lang="ru-RU" dirty="0" smtClean="0"/>
              <a:t>, </a:t>
            </a:r>
            <a:r>
              <a:rPr lang="ru-RU" dirty="0" err="1" smtClean="0"/>
              <a:t>терміну</a:t>
            </a:r>
            <a:r>
              <a:rPr lang="ru-RU" dirty="0" smtClean="0"/>
              <a:t> </a:t>
            </a:r>
            <a:r>
              <a:rPr lang="ru-RU" dirty="0" err="1" smtClean="0"/>
              <a:t>реалізації</a:t>
            </a:r>
            <a:r>
              <a:rPr lang="ru-RU" dirty="0" smtClean="0"/>
              <a:t> товару, характеру </a:t>
            </a:r>
            <a:r>
              <a:rPr lang="ru-RU" dirty="0" err="1" smtClean="0"/>
              <a:t>інформації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отримати</a:t>
            </a:r>
            <a:r>
              <a:rPr lang="ru-RU" dirty="0" smtClean="0"/>
              <a:t>, та </a:t>
            </a:r>
            <a:r>
              <a:rPr lang="ru-RU" dirty="0" err="1" smtClean="0"/>
              <a:t>результатів</a:t>
            </a:r>
            <a:r>
              <a:rPr lang="ru-RU" dirty="0" smtClean="0"/>
              <a:t> </a:t>
            </a:r>
            <a:r>
              <a:rPr lang="ru-RU" dirty="0" err="1" smtClean="0"/>
              <a:t>обробки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 fontScale="85000" lnSpcReduction="20000"/>
          </a:bodyPr>
          <a:lstStyle/>
          <a:p>
            <a:pPr indent="384048">
              <a:buNone/>
            </a:pP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 та </a:t>
            </a:r>
            <a:r>
              <a:rPr lang="ru-RU" dirty="0" err="1" smtClean="0"/>
              <a:t>технологій</a:t>
            </a:r>
            <a:r>
              <a:rPr lang="ru-RU" dirty="0" smtClean="0"/>
              <a:t> </a:t>
            </a:r>
            <a:r>
              <a:rPr lang="ru-RU" dirty="0" err="1" smtClean="0"/>
              <a:t>пов'язано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великими </a:t>
            </a:r>
            <a:r>
              <a:rPr lang="ru-RU" dirty="0" err="1" smtClean="0"/>
              <a:t>витратами</a:t>
            </a:r>
            <a:r>
              <a:rPr lang="ru-RU" dirty="0" smtClean="0"/>
              <a:t> та </a:t>
            </a:r>
            <a:r>
              <a:rPr lang="ru-RU" dirty="0" err="1" smtClean="0"/>
              <a:t>ризиком</a:t>
            </a:r>
            <a:r>
              <a:rPr lang="ru-RU" dirty="0" smtClean="0"/>
              <a:t>, </a:t>
            </a:r>
            <a:r>
              <a:rPr lang="ru-RU" dirty="0" err="1" smtClean="0"/>
              <a:t>зменшення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сприяє</a:t>
            </a:r>
            <a:r>
              <a:rPr lang="ru-RU" dirty="0" smtClean="0"/>
              <a:t> </a:t>
            </a:r>
            <a:r>
              <a:rPr lang="ru-RU" dirty="0" err="1" smtClean="0"/>
              <a:t>дотримання</a:t>
            </a:r>
            <a:r>
              <a:rPr lang="ru-RU" dirty="0" smtClean="0"/>
              <a:t> таких </a:t>
            </a:r>
            <a:r>
              <a:rPr lang="ru-RU" dirty="0" err="1" smtClean="0"/>
              <a:t>принципів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Інновація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базуватися</a:t>
            </a:r>
            <a:r>
              <a:rPr lang="ru-RU" dirty="0" smtClean="0"/>
              <a:t> на </a:t>
            </a:r>
            <a:r>
              <a:rPr lang="ru-RU" dirty="0" err="1" smtClean="0"/>
              <a:t>довгостроковому</a:t>
            </a:r>
            <a:r>
              <a:rPr lang="ru-RU" dirty="0" smtClean="0"/>
              <a:t> </a:t>
            </a:r>
            <a:r>
              <a:rPr lang="ru-RU" dirty="0" err="1" smtClean="0"/>
              <a:t>цільовому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стратегічному</a:t>
            </a:r>
            <a:r>
              <a:rPr lang="ru-RU" dirty="0" smtClean="0"/>
              <a:t> </a:t>
            </a:r>
            <a:r>
              <a:rPr lang="ru-RU" dirty="0" err="1" smtClean="0"/>
              <a:t>плануванні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розмір</a:t>
            </a:r>
            <a:r>
              <a:rPr lang="ru-RU" dirty="0" smtClean="0"/>
              <a:t>, структура, </a:t>
            </a:r>
            <a:r>
              <a:rPr lang="ru-RU" dirty="0" err="1" smtClean="0"/>
              <a:t>фінансові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 </a:t>
            </a:r>
            <a:r>
              <a:rPr lang="ru-RU" dirty="0" err="1" smtClean="0"/>
              <a:t>підприємства</a:t>
            </a:r>
            <a:r>
              <a:rPr lang="ru-RU" dirty="0" smtClean="0"/>
              <a:t> </a:t>
            </a:r>
            <a:r>
              <a:rPr lang="ru-RU" dirty="0" err="1" smtClean="0"/>
              <a:t>повинні</a:t>
            </a:r>
            <a:r>
              <a:rPr lang="ru-RU" dirty="0" smtClean="0"/>
              <a:t> бути </a:t>
            </a:r>
            <a:r>
              <a:rPr lang="ru-RU" dirty="0" err="1" smtClean="0"/>
              <a:t>достатніми</a:t>
            </a:r>
            <a:r>
              <a:rPr lang="ru-RU" dirty="0" smtClean="0"/>
              <a:t> для </a:t>
            </a:r>
            <a:r>
              <a:rPr lang="ru-RU" dirty="0" err="1" smtClean="0"/>
              <a:t>здійснення</a:t>
            </a:r>
            <a:r>
              <a:rPr lang="ru-RU" dirty="0" smtClean="0"/>
              <a:t> </a:t>
            </a:r>
            <a:r>
              <a:rPr lang="ru-RU" dirty="0" err="1" smtClean="0"/>
              <a:t>інноваційних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підприємству</a:t>
            </a:r>
            <a:r>
              <a:rPr lang="ru-RU" dirty="0" smtClean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творчо</a:t>
            </a:r>
            <a:r>
              <a:rPr lang="ru-RU" dirty="0" smtClean="0"/>
              <a:t> </a:t>
            </a:r>
            <a:r>
              <a:rPr lang="ru-RU" dirty="0" err="1" smtClean="0"/>
              <a:t>підходити</a:t>
            </a:r>
            <a:r>
              <a:rPr lang="ru-RU" dirty="0" smtClean="0"/>
              <a:t> до </a:t>
            </a:r>
            <a:r>
              <a:rPr lang="ru-RU" dirty="0" err="1" smtClean="0"/>
              <a:t>цільових</a:t>
            </a:r>
            <a:r>
              <a:rPr lang="ru-RU" dirty="0" smtClean="0"/>
              <a:t> </a:t>
            </a:r>
            <a:r>
              <a:rPr lang="ru-RU" dirty="0" err="1" smtClean="0"/>
              <a:t>ринків</a:t>
            </a:r>
            <a:r>
              <a:rPr lang="ru-RU" dirty="0" smtClean="0"/>
              <a:t> та </a:t>
            </a:r>
            <a:r>
              <a:rPr lang="ru-RU" dirty="0" err="1" smtClean="0"/>
              <a:t>технологій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здійснювати</a:t>
            </a:r>
            <a:r>
              <a:rPr lang="ru-RU" dirty="0" smtClean="0"/>
              <a:t> </a:t>
            </a:r>
            <a:r>
              <a:rPr lang="ru-RU" dirty="0" err="1" smtClean="0"/>
              <a:t>постійний</a:t>
            </a:r>
            <a:r>
              <a:rPr lang="ru-RU" dirty="0" smtClean="0"/>
              <a:t> </a:t>
            </a:r>
            <a:r>
              <a:rPr lang="ru-RU" dirty="0" err="1" smtClean="0"/>
              <a:t>обмін</a:t>
            </a:r>
            <a:r>
              <a:rPr lang="ru-RU" dirty="0" smtClean="0"/>
              <a:t> </a:t>
            </a:r>
            <a:r>
              <a:rPr lang="ru-RU" dirty="0" err="1" smtClean="0"/>
              <a:t>інформацією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споживачами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експертами</a:t>
            </a:r>
            <a:r>
              <a:rPr lang="ru-RU" dirty="0" smtClean="0"/>
              <a:t> для </a:t>
            </a:r>
            <a:r>
              <a:rPr lang="ru-RU" dirty="0" err="1" smtClean="0"/>
              <a:t>своєчасного</a:t>
            </a:r>
            <a:r>
              <a:rPr lang="ru-RU" dirty="0" smtClean="0"/>
              <a:t> </a:t>
            </a:r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потреб;</a:t>
            </a:r>
          </a:p>
          <a:p>
            <a:r>
              <a:rPr lang="ru-RU" dirty="0" err="1" smtClean="0"/>
              <a:t>нові</a:t>
            </a:r>
            <a:r>
              <a:rPr lang="ru-RU" dirty="0" smtClean="0"/>
              <a:t> </a:t>
            </a:r>
            <a:r>
              <a:rPr lang="ru-RU" dirty="0" err="1" smtClean="0"/>
              <a:t>продукти</a:t>
            </a:r>
            <a:r>
              <a:rPr lang="ru-RU" dirty="0" smtClean="0"/>
              <a:t> </a:t>
            </a:r>
            <a:r>
              <a:rPr lang="ru-RU" dirty="0" err="1" smtClean="0"/>
              <a:t>повинні</a:t>
            </a:r>
            <a:r>
              <a:rPr lang="ru-RU" dirty="0" smtClean="0"/>
              <a:t> </a:t>
            </a:r>
            <a:r>
              <a:rPr lang="ru-RU" dirty="0" err="1" smtClean="0"/>
              <a:t>відрізнятися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конкуруючих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інновації</a:t>
            </a:r>
            <a:r>
              <a:rPr lang="ru-RU" dirty="0" smtClean="0"/>
              <a:t>, </a:t>
            </a:r>
            <a:r>
              <a:rPr lang="ru-RU" dirty="0" err="1" smtClean="0"/>
              <a:t>джерелом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dirty="0" err="1" smtClean="0"/>
              <a:t>вимоги</a:t>
            </a:r>
            <a:r>
              <a:rPr lang="ru-RU" dirty="0" smtClean="0"/>
              <a:t> ринку, </a:t>
            </a:r>
            <a:r>
              <a:rPr lang="ru-RU" dirty="0" err="1" smtClean="0"/>
              <a:t>мають</a:t>
            </a:r>
            <a:r>
              <a:rPr lang="ru-RU" dirty="0" smtClean="0"/>
              <a:t> </a:t>
            </a:r>
            <a:r>
              <a:rPr lang="ru-RU" dirty="0" err="1" smtClean="0"/>
              <a:t>шанси</a:t>
            </a:r>
            <a:r>
              <a:rPr lang="ru-RU" dirty="0" smtClean="0"/>
              <a:t> на </a:t>
            </a:r>
            <a:r>
              <a:rPr lang="ru-RU" dirty="0" err="1" smtClean="0"/>
              <a:t>успіх</a:t>
            </a:r>
            <a:r>
              <a:rPr lang="ru-RU" dirty="0" smtClean="0"/>
              <a:t> </a:t>
            </a:r>
            <a:r>
              <a:rPr lang="ru-RU" dirty="0" err="1" smtClean="0"/>
              <a:t>більші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 smtClean="0"/>
              <a:t>ті</a:t>
            </a:r>
            <a:r>
              <a:rPr lang="ru-RU" dirty="0" smtClean="0"/>
              <a:t>, </a:t>
            </a:r>
            <a:r>
              <a:rPr lang="ru-RU" dirty="0" err="1" smtClean="0"/>
              <a:t>котрі</a:t>
            </a:r>
            <a:r>
              <a:rPr lang="ru-RU" dirty="0" smtClean="0"/>
              <a:t> </a:t>
            </a:r>
            <a:r>
              <a:rPr lang="ru-RU" dirty="0" err="1" smtClean="0"/>
              <a:t>виникли</a:t>
            </a:r>
            <a:r>
              <a:rPr lang="ru-RU" dirty="0" smtClean="0"/>
              <a:t> як результат </a:t>
            </a:r>
            <a:r>
              <a:rPr lang="ru-RU" dirty="0" err="1" smtClean="0"/>
              <a:t>науково-технічних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.</a:t>
            </a:r>
          </a:p>
          <a:p>
            <a:pPr indent="384048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Суб’єктивні</a:t>
            </a:r>
            <a:r>
              <a:rPr lang="ru-RU" dirty="0" smtClean="0"/>
              <a:t> (</a:t>
            </a:r>
            <a:r>
              <a:rPr lang="ru-RU" dirty="0" err="1" smtClean="0"/>
              <a:t>внутрішні</a:t>
            </a:r>
            <a:r>
              <a:rPr lang="ru-RU" dirty="0" smtClean="0"/>
              <a:t>) </a:t>
            </a:r>
            <a:r>
              <a:rPr lang="ru-RU" dirty="0" err="1" smtClean="0"/>
              <a:t>ризики</a:t>
            </a:r>
            <a:r>
              <a:rPr lang="ru-RU" dirty="0" smtClean="0"/>
              <a:t> </a:t>
            </a:r>
            <a:r>
              <a:rPr lang="ru-RU" dirty="0" err="1" smtClean="0"/>
              <a:t>інноваційної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Розподілу</a:t>
            </a:r>
            <a:r>
              <a:rPr lang="ru-RU" dirty="0" smtClean="0"/>
              <a:t> </a:t>
            </a:r>
            <a:r>
              <a:rPr lang="ru-RU" dirty="0" err="1" smtClean="0"/>
              <a:t>ризиків</a:t>
            </a:r>
            <a:r>
              <a:rPr lang="ru-RU" dirty="0" smtClean="0"/>
              <a:t>;  </a:t>
            </a:r>
          </a:p>
          <a:p>
            <a:r>
              <a:rPr lang="ru-RU" dirty="0" err="1" smtClean="0"/>
              <a:t>Диверсифікації</a:t>
            </a:r>
            <a:r>
              <a:rPr lang="ru-RU" dirty="0" smtClean="0"/>
              <a:t>;  </a:t>
            </a:r>
          </a:p>
          <a:p>
            <a:r>
              <a:rPr lang="ru-RU" dirty="0" err="1" smtClean="0"/>
              <a:t>Зниження</a:t>
            </a:r>
            <a:r>
              <a:rPr lang="ru-RU" dirty="0" smtClean="0"/>
              <a:t> </a:t>
            </a:r>
            <a:r>
              <a:rPr lang="ru-RU" dirty="0" err="1" smtClean="0"/>
              <a:t>невизначеності</a:t>
            </a:r>
            <a:r>
              <a:rPr lang="ru-RU" dirty="0" smtClean="0"/>
              <a:t>; </a:t>
            </a:r>
          </a:p>
          <a:p>
            <a:r>
              <a:rPr lang="ru-RU" dirty="0" err="1" smtClean="0"/>
              <a:t>Лімітування</a:t>
            </a:r>
            <a:r>
              <a:rPr lang="ru-RU" dirty="0" smtClean="0"/>
              <a:t>;  </a:t>
            </a:r>
          </a:p>
          <a:p>
            <a:r>
              <a:rPr lang="ru-RU" dirty="0" err="1" smtClean="0"/>
              <a:t>Хеджування</a:t>
            </a:r>
            <a:r>
              <a:rPr lang="ru-RU" dirty="0" smtClean="0"/>
              <a:t>;  </a:t>
            </a:r>
          </a:p>
          <a:p>
            <a:r>
              <a:rPr lang="ru-RU" dirty="0" err="1" smtClean="0"/>
              <a:t>Страхування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Ризики</a:t>
            </a:r>
            <a:r>
              <a:rPr lang="ru-RU" sz="3600" dirty="0" smtClean="0"/>
              <a:t>, </a:t>
            </a:r>
            <a:r>
              <a:rPr lang="ru-RU" sz="3600" dirty="0" err="1" smtClean="0"/>
              <a:t>спричинені</a:t>
            </a:r>
            <a:r>
              <a:rPr lang="ru-RU" sz="3600" dirty="0" smtClean="0"/>
              <a:t> </a:t>
            </a:r>
            <a:r>
              <a:rPr lang="ru-RU" sz="3600" dirty="0" err="1" smtClean="0"/>
              <a:t>дією</a:t>
            </a:r>
            <a:r>
              <a:rPr lang="ru-RU" sz="3600" dirty="0" smtClean="0"/>
              <a:t> </a:t>
            </a:r>
            <a:r>
              <a:rPr lang="ru-RU" sz="3600" dirty="0" err="1" smtClean="0"/>
              <a:t>зовнішніх</a:t>
            </a:r>
            <a:r>
              <a:rPr lang="ru-RU" sz="3600" dirty="0" smtClean="0"/>
              <a:t> </a:t>
            </a:r>
            <a:r>
              <a:rPr lang="ru-RU" sz="3600" dirty="0" err="1" smtClean="0"/>
              <a:t>факторів</a:t>
            </a:r>
            <a:r>
              <a:rPr lang="ru-RU" sz="3600" dirty="0" smtClean="0"/>
              <a:t> </a:t>
            </a:r>
            <a:r>
              <a:rPr lang="ru-RU" sz="3600" dirty="0" err="1" smtClean="0"/>
              <a:t>опосередкованого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впливу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/>
          <a:lstStyle/>
          <a:p>
            <a:r>
              <a:rPr lang="ru-RU" dirty="0" err="1" smtClean="0"/>
              <a:t>Економічні</a:t>
            </a:r>
            <a:r>
              <a:rPr lang="ru-RU" dirty="0" smtClean="0"/>
              <a:t> та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ризики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Технологічні</a:t>
            </a:r>
            <a:r>
              <a:rPr lang="ru-RU" dirty="0" smtClean="0"/>
              <a:t> </a:t>
            </a:r>
            <a:r>
              <a:rPr lang="ru-RU" dirty="0" err="1" smtClean="0"/>
              <a:t>ризики</a:t>
            </a:r>
            <a:endParaRPr lang="ru-RU" dirty="0" smtClean="0"/>
          </a:p>
          <a:p>
            <a:r>
              <a:rPr lang="ru-RU" dirty="0" err="1" smtClean="0"/>
              <a:t>Екологічні</a:t>
            </a:r>
            <a:r>
              <a:rPr lang="ru-RU" dirty="0" smtClean="0"/>
              <a:t> </a:t>
            </a:r>
            <a:r>
              <a:rPr lang="ru-RU" dirty="0" err="1" smtClean="0"/>
              <a:t>ризики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/>
              <a:t>Ризики</a:t>
            </a:r>
            <a:r>
              <a:rPr lang="ru-RU" sz="3200" dirty="0" smtClean="0"/>
              <a:t>, </a:t>
            </a:r>
            <a:r>
              <a:rPr lang="ru-RU" sz="3200" dirty="0" err="1" smtClean="0"/>
              <a:t>спричинені</a:t>
            </a:r>
            <a:r>
              <a:rPr lang="ru-RU" sz="3200" dirty="0" smtClean="0"/>
              <a:t> </a:t>
            </a:r>
            <a:r>
              <a:rPr lang="ru-RU" sz="3200" dirty="0" err="1" smtClean="0"/>
              <a:t>дією</a:t>
            </a:r>
            <a:r>
              <a:rPr lang="ru-RU" sz="3200" dirty="0" smtClean="0"/>
              <a:t> </a:t>
            </a:r>
            <a:r>
              <a:rPr lang="ru-RU" sz="3200" dirty="0" err="1" smtClean="0"/>
              <a:t>зовнішніх</a:t>
            </a:r>
            <a:r>
              <a:rPr lang="ru-RU" sz="3200" dirty="0" smtClean="0"/>
              <a:t> </a:t>
            </a:r>
            <a:r>
              <a:rPr lang="ru-RU" sz="3200" dirty="0" err="1" smtClean="0"/>
              <a:t>факторів</a:t>
            </a:r>
            <a:r>
              <a:rPr lang="ru-RU" sz="3200" dirty="0" smtClean="0"/>
              <a:t> </a:t>
            </a:r>
            <a:r>
              <a:rPr lang="ru-RU" sz="3200" dirty="0" err="1" smtClean="0"/>
              <a:t>безпосереднього</a:t>
            </a:r>
            <a:r>
              <a:rPr lang="ru-RU" sz="3200" dirty="0" smtClean="0"/>
              <a:t> </a:t>
            </a:r>
            <a:r>
              <a:rPr lang="ru-RU" sz="3200" dirty="0" err="1" smtClean="0"/>
              <a:t>впливу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Конкурентні</a:t>
            </a:r>
            <a:r>
              <a:rPr lang="ru-RU" dirty="0" smtClean="0"/>
              <a:t> </a:t>
            </a:r>
            <a:r>
              <a:rPr lang="ru-RU" dirty="0" err="1" smtClean="0"/>
              <a:t>ризики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Торгівельно-збутові</a:t>
            </a:r>
            <a:r>
              <a:rPr lang="ru-RU" dirty="0" smtClean="0"/>
              <a:t> </a:t>
            </a:r>
            <a:r>
              <a:rPr lang="ru-RU" dirty="0" err="1" smtClean="0"/>
              <a:t>ризики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Постачальницькі</a:t>
            </a:r>
            <a:r>
              <a:rPr lang="ru-RU" dirty="0" smtClean="0"/>
              <a:t> </a:t>
            </a:r>
            <a:r>
              <a:rPr lang="ru-RU" dirty="0" err="1" smtClean="0"/>
              <a:t>ризики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Споживчі</a:t>
            </a:r>
            <a:r>
              <a:rPr lang="ru-RU" dirty="0" smtClean="0"/>
              <a:t> </a:t>
            </a:r>
            <a:r>
              <a:rPr lang="ru-RU" dirty="0" err="1" smtClean="0"/>
              <a:t>ризики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Нормативно-законодавчі</a:t>
            </a:r>
            <a:r>
              <a:rPr lang="ru-RU" dirty="0" smtClean="0"/>
              <a:t> </a:t>
            </a:r>
            <a:r>
              <a:rPr lang="ru-RU" dirty="0" err="1" smtClean="0"/>
              <a:t>ризики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ru-RU" dirty="0" err="1" smtClean="0"/>
              <a:t>Нормативно-законодавчі</a:t>
            </a:r>
            <a:r>
              <a:rPr lang="ru-RU" dirty="0" smtClean="0"/>
              <a:t> </a:t>
            </a:r>
            <a:r>
              <a:rPr lang="ru-RU" dirty="0" err="1" smtClean="0"/>
              <a:t>ризики</a:t>
            </a:r>
            <a:r>
              <a:rPr lang="uk-UA" dirty="0" smtClean="0"/>
              <a:t>;</a:t>
            </a:r>
          </a:p>
          <a:p>
            <a:r>
              <a:rPr lang="ru-RU" dirty="0" err="1" smtClean="0"/>
              <a:t>Ризики</a:t>
            </a:r>
            <a:r>
              <a:rPr lang="ru-RU" dirty="0" smtClean="0"/>
              <a:t> </a:t>
            </a:r>
            <a:r>
              <a:rPr lang="ru-RU" dirty="0" err="1" smtClean="0"/>
              <a:t>фінансово-кредитної</a:t>
            </a:r>
            <a:r>
              <a:rPr lang="ru-RU" dirty="0" smtClean="0"/>
              <a:t> та </a:t>
            </a:r>
            <a:r>
              <a:rPr lang="ru-RU" dirty="0" err="1" smtClean="0"/>
              <a:t>податкової</a:t>
            </a:r>
            <a:r>
              <a:rPr lang="ru-RU" dirty="0" smtClean="0"/>
              <a:t> систем.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</TotalTime>
  <Words>289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Тема 12</vt:lpstr>
      <vt:lpstr>Презентация PowerPoint</vt:lpstr>
      <vt:lpstr>Алгоритм процесу планування нового товару</vt:lpstr>
      <vt:lpstr>Презентация PowerPoint</vt:lpstr>
      <vt:lpstr>Презентация PowerPoint</vt:lpstr>
      <vt:lpstr>Презентация PowerPoint</vt:lpstr>
      <vt:lpstr>Суб’єктивні (внутрішні) ризики інноваційної діяльності</vt:lpstr>
      <vt:lpstr>Ризики, спричинені дією зовнішніх факторів опосередкованого впливу:</vt:lpstr>
      <vt:lpstr>Ризики, спричинені дією зовнішніх факторів безпосереднього впливу: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12</dc:title>
  <dc:creator>User</dc:creator>
  <cp:lastModifiedBy>RePack by Diakov</cp:lastModifiedBy>
  <cp:revision>7</cp:revision>
  <dcterms:created xsi:type="dcterms:W3CDTF">2021-10-13T17:29:32Z</dcterms:created>
  <dcterms:modified xsi:type="dcterms:W3CDTF">2021-10-17T08:30:12Z</dcterms:modified>
</cp:coreProperties>
</file>