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9" r:id="rId4"/>
    <p:sldId id="258" r:id="rId5"/>
    <p:sldId id="260" r:id="rId6"/>
    <p:sldId id="261" r:id="rId7"/>
    <p:sldId id="262" r:id="rId8"/>
    <p:sldId id="263" r:id="rId9"/>
    <p:sldId id="264" r:id="rId10"/>
    <p:sldId id="265" r:id="rId11"/>
    <p:sldId id="267" r:id="rId12"/>
    <p:sldId id="269" r:id="rId13"/>
    <p:sldId id="266" r:id="rId14"/>
    <p:sldId id="268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-150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777240" y="0"/>
            <a:ext cx="7543800" cy="304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3200400"/>
            <a:ext cx="7543800" cy="1524000"/>
          </a:xfrm>
        </p:spPr>
        <p:txBody>
          <a:bodyPr>
            <a:noAutofit/>
          </a:bodyPr>
          <a:lstStyle>
            <a:lvl1pPr>
              <a:defRPr sz="8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62000" y="4724400"/>
            <a:ext cx="6858000" cy="990600"/>
          </a:xfrm>
        </p:spPr>
        <p:txBody>
          <a:bodyPr anchor="t" anchorCtr="0">
            <a:normAutofit/>
          </a:bodyPr>
          <a:lstStyle>
            <a:lvl1pPr marL="0" indent="0" algn="l">
              <a:buNone/>
              <a:defRPr sz="28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06.11.2019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Rectangle 6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685800"/>
            <a:ext cx="7239000" cy="3886200"/>
          </a:xfrm>
        </p:spPr>
        <p:txBody>
          <a:bodyPr vert="eaVert" anchor="t" anchorCtr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06.11.2019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62000" y="685801"/>
            <a:ext cx="1828800" cy="5410199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90800" y="685801"/>
            <a:ext cx="5715000" cy="4876800"/>
          </a:xfrm>
        </p:spPr>
        <p:txBody>
          <a:bodyPr vert="eaVert" anchor="t" anchorCtr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06.11.2019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06.11.2019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777240" y="0"/>
            <a:ext cx="7543800" cy="304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3276600"/>
            <a:ext cx="7543800" cy="1676400"/>
          </a:xfrm>
        </p:spPr>
        <p:txBody>
          <a:bodyPr anchor="b" anchorCtr="0"/>
          <a:lstStyle>
            <a:lvl1pPr algn="l">
              <a:defRPr sz="54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0" y="4953000"/>
            <a:ext cx="6858000" cy="914400"/>
          </a:xfrm>
        </p:spPr>
        <p:txBody>
          <a:bodyPr anchor="t" anchorCtr="0">
            <a:normAutofit/>
          </a:bodyPr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06.11.2019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Rectangle 7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2000" y="609601"/>
            <a:ext cx="3657600" cy="376732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609601"/>
            <a:ext cx="3657600" cy="376732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06.11.2019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58952" y="609600"/>
            <a:ext cx="3657600" cy="6397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58952" y="1329264"/>
            <a:ext cx="3657600" cy="3048000"/>
          </a:xfrm>
        </p:spPr>
        <p:txBody>
          <a:bodyPr anchor="t" anchorCtr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152" y="609600"/>
            <a:ext cx="3657600" cy="6397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1329264"/>
            <a:ext cx="3657600" cy="3048000"/>
          </a:xfrm>
        </p:spPr>
        <p:txBody>
          <a:bodyPr anchor="t" anchorCtr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06.11.2019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cxnSp>
        <p:nvCxnSpPr>
          <p:cNvPr id="11" name="Straight Connector 10"/>
          <p:cNvCxnSpPr/>
          <p:nvPr/>
        </p:nvCxnSpPr>
        <p:spPr>
          <a:xfrm>
            <a:off x="758952" y="1249362"/>
            <a:ext cx="36576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4645152" y="1249362"/>
            <a:ext cx="36576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06.11.2019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06.11.2019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4572000"/>
            <a:ext cx="6784848" cy="1600200"/>
          </a:xfrm>
        </p:spPr>
        <p:txBody>
          <a:bodyPr anchor="b">
            <a:normAutofit/>
          </a:bodyPr>
          <a:lstStyle>
            <a:lvl1pPr algn="l">
              <a:defRPr sz="5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10866" y="457200"/>
            <a:ext cx="4594934" cy="4114799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2001" y="457200"/>
            <a:ext cx="2673657" cy="4114800"/>
          </a:xfrm>
        </p:spPr>
        <p:txBody>
          <a:bodyPr>
            <a:normAutofit/>
          </a:bodyPr>
          <a:lstStyle>
            <a:lvl1pPr marL="0" indent="0">
              <a:buNone/>
              <a:defRPr sz="21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06.11.2019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cxnSp>
        <p:nvCxnSpPr>
          <p:cNvPr id="10" name="Straight Connector 9"/>
          <p:cNvCxnSpPr/>
          <p:nvPr/>
        </p:nvCxnSpPr>
        <p:spPr>
          <a:xfrm rot="5400000">
            <a:off x="1677194" y="2514600"/>
            <a:ext cx="3810000" cy="1588"/>
          </a:xfrm>
          <a:prstGeom prst="line">
            <a:avLst/>
          </a:prstGeom>
          <a:ln>
            <a:solidFill>
              <a:schemeClr val="tx2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8952" y="4572000"/>
            <a:ext cx="6784848" cy="1600200"/>
          </a:xfrm>
        </p:spPr>
        <p:txBody>
          <a:bodyPr anchor="b">
            <a:normAutofit/>
          </a:bodyPr>
          <a:lstStyle>
            <a:lvl1pPr algn="l">
              <a:defRPr sz="5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777240" y="457200"/>
            <a:ext cx="7543800" cy="2895600"/>
          </a:xfrm>
          <a:ln w="6350">
            <a:solidFill>
              <a:schemeClr val="tx2"/>
            </a:solidFill>
          </a:ln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0392" y="3505200"/>
            <a:ext cx="7391400" cy="804862"/>
          </a:xfrm>
        </p:spPr>
        <p:txBody>
          <a:bodyPr anchor="t" anchorCtr="0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06.11.2019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62000" y="4572000"/>
            <a:ext cx="6781800" cy="16002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0" y="685800"/>
            <a:ext cx="7543800" cy="3886200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48400" y="6208776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tx2">
                    <a:lumMod val="90000"/>
                    <a:lumOff val="10000"/>
                  </a:schemeClr>
                </a:solidFill>
                <a:latin typeface="+mn-lt"/>
              </a:defRPr>
            </a:lvl1pPr>
          </a:lstStyle>
          <a:p>
            <a:fld id="{B4C71EC6-210F-42DE-9C53-41977AD35B3D}" type="datetimeFigureOut">
              <a:rPr lang="ru-RU" smtClean="0"/>
              <a:t>06.11.2019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61999" y="6208776"/>
            <a:ext cx="487386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1">
                <a:solidFill>
                  <a:schemeClr val="tx2">
                    <a:lumMod val="90000"/>
                    <a:lumOff val="1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5687568"/>
            <a:ext cx="762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4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Rectangle 7"/>
          <p:cNvSpPr/>
          <p:nvPr/>
        </p:nvSpPr>
        <p:spPr>
          <a:xfrm>
            <a:off x="777240" y="0"/>
            <a:ext cx="7543800" cy="381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54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94360" indent="-27432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6868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64592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1901952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219456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8pPr>
      <a:lvl9pPr marL="246888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://ena.lp.edu.ua:8080/bitstream/ntb/1491/1/22.pdf" TargetMode="External"/><Relationship Id="rId2" Type="http://schemas.openxmlformats.org/officeDocument/2006/relationships/hyperlink" Target="https://www.youtube.com/watch?v=ESh5cykvLfU" TargetMode="Externa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youtube.com/watch?v=dqnqBKlhafY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62000" y="3200400"/>
            <a:ext cx="7543800" cy="1236712"/>
          </a:xfrm>
        </p:spPr>
        <p:txBody>
          <a:bodyPr/>
          <a:lstStyle/>
          <a:p>
            <a:r>
              <a:rPr lang="ru-RU" sz="2800" dirty="0"/>
              <a:t>ІНФОРМАЦІЙНО-ПСИХОЛОГІЧНИЙ,</a:t>
            </a:r>
            <a:br>
              <a:rPr lang="ru-RU" sz="2800" dirty="0"/>
            </a:br>
            <a:r>
              <a:rPr lang="ru-RU" sz="2800" dirty="0"/>
              <a:t>ТЕХНОЛОГІЧНИЙ І СИЛОВИЙ ВИМІРИ</a:t>
            </a:r>
            <a:br>
              <a:rPr lang="ru-RU" sz="2800" dirty="0"/>
            </a:br>
            <a:r>
              <a:rPr lang="ru-RU" sz="2800" dirty="0" smtClean="0"/>
              <a:t>ГІБРИДНОЇ ВІЙНИ</a:t>
            </a:r>
            <a:endParaRPr lang="uk-UA" sz="28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uk-UA" dirty="0" smtClean="0"/>
              <a:t>Лекція 5-6</a:t>
            </a:r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331658374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62000" y="685800"/>
            <a:ext cx="7543800" cy="5263480"/>
          </a:xfrm>
        </p:spPr>
        <p:txBody>
          <a:bodyPr>
            <a:normAutofit fontScale="85000" lnSpcReduction="10000"/>
          </a:bodyPr>
          <a:lstStyle/>
          <a:p>
            <a:r>
              <a:rPr lang="uk-UA" b="1" dirty="0"/>
              <a:t>Основними формами ведення психологічної війни </a:t>
            </a:r>
            <a:r>
              <a:rPr lang="uk-UA" b="1" dirty="0" smtClean="0"/>
              <a:t>були:</a:t>
            </a:r>
          </a:p>
          <a:p>
            <a:r>
              <a:rPr lang="uk-UA" b="1" dirty="0" smtClean="0"/>
              <a:t> </a:t>
            </a:r>
            <a:r>
              <a:rPr lang="uk-UA" dirty="0"/>
              <a:t>друкована пропаганда, </a:t>
            </a:r>
            <a:endParaRPr lang="uk-UA" dirty="0" smtClean="0"/>
          </a:p>
          <a:p>
            <a:r>
              <a:rPr lang="uk-UA" dirty="0" smtClean="0"/>
              <a:t>усне мовлення, </a:t>
            </a:r>
          </a:p>
          <a:p>
            <a:r>
              <a:rPr lang="uk-UA" dirty="0" smtClean="0"/>
              <a:t>радіопропаганда,</a:t>
            </a:r>
          </a:p>
          <a:p>
            <a:r>
              <a:rPr lang="uk-UA" dirty="0" smtClean="0"/>
              <a:t>меншою </a:t>
            </a:r>
            <a:r>
              <a:rPr lang="uk-UA" dirty="0"/>
              <a:t>мірою використовувалася наочна агітація. </a:t>
            </a:r>
            <a:endParaRPr lang="uk-UA" dirty="0" smtClean="0"/>
          </a:p>
          <a:p>
            <a:pPr marL="0" indent="0">
              <a:buNone/>
            </a:pPr>
            <a:r>
              <a:rPr lang="uk-UA" dirty="0" smtClean="0"/>
              <a:t>1-ша </a:t>
            </a:r>
            <a:r>
              <a:rPr lang="uk-UA" dirty="0"/>
              <a:t>група радіомовлення </a:t>
            </a:r>
            <a:r>
              <a:rPr lang="uk-UA" dirty="0" smtClean="0"/>
              <a:t>і видання </a:t>
            </a:r>
            <a:r>
              <a:rPr lang="uk-UA" dirty="0"/>
              <a:t>листівок щотижня випускала в середньому 20 млн. листівок, а 1-ша рота </a:t>
            </a:r>
            <a:r>
              <a:rPr lang="uk-UA" dirty="0" smtClean="0"/>
              <a:t>гучномовних установок </a:t>
            </a:r>
            <a:r>
              <a:rPr lang="uk-UA" dirty="0"/>
              <a:t>і видання листівок 8-ї армії – 3,5 млн. Тільки за перші три дні бойових дій </a:t>
            </a:r>
            <a:r>
              <a:rPr lang="uk-UA" dirty="0" smtClean="0"/>
              <a:t>американська сторона </a:t>
            </a:r>
            <a:r>
              <a:rPr lang="uk-UA" dirty="0"/>
              <a:t>розповсюдила 100 млн. </a:t>
            </a:r>
            <a:r>
              <a:rPr lang="uk-UA" dirty="0" smtClean="0"/>
              <a:t>примірників. </a:t>
            </a:r>
          </a:p>
          <a:p>
            <a:r>
              <a:rPr lang="uk-UA" dirty="0" smtClean="0"/>
              <a:t>Радіопропаганда </a:t>
            </a:r>
            <a:r>
              <a:rPr lang="uk-UA" dirty="0"/>
              <a:t>велася </a:t>
            </a:r>
            <a:r>
              <a:rPr lang="uk-UA" dirty="0" smtClean="0"/>
              <a:t>як мобільними </a:t>
            </a:r>
            <a:r>
              <a:rPr lang="uk-UA" dirty="0"/>
              <a:t>військовими радіостанціями, так і через цивільні передавачі. З цією </a:t>
            </a:r>
            <a:r>
              <a:rPr lang="uk-UA" dirty="0" smtClean="0"/>
              <a:t>метою використовувалося </a:t>
            </a:r>
            <a:r>
              <a:rPr lang="uk-UA" dirty="0"/>
              <a:t>19 радіостанцій у містах Сеул, Тегу, Пусан, Токіо. Програми </a:t>
            </a:r>
            <a:r>
              <a:rPr lang="uk-UA" dirty="0" smtClean="0"/>
              <a:t>радіомовлення займали </a:t>
            </a:r>
            <a:r>
              <a:rPr lang="uk-UA" dirty="0"/>
              <a:t>більше 2 </a:t>
            </a:r>
            <a:r>
              <a:rPr lang="uk-UA" dirty="0" err="1"/>
              <a:t>год</a:t>
            </a:r>
            <a:r>
              <a:rPr lang="uk-UA" dirty="0"/>
              <a:t> на добу. Усна пропаганда здійснювалася за допомогою </a:t>
            </a:r>
            <a:r>
              <a:rPr lang="uk-UA" dirty="0" smtClean="0"/>
              <a:t>гучномовців, монтувалися </a:t>
            </a:r>
            <a:r>
              <a:rPr lang="uk-UA" dirty="0"/>
              <a:t>на різноманітних бойових машинах, у тому числі на танках </a:t>
            </a:r>
            <a:r>
              <a:rPr lang="uk-UA" dirty="0" smtClean="0"/>
              <a:t>.</a:t>
            </a:r>
          </a:p>
          <a:p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176051255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3568" y="3429000"/>
            <a:ext cx="7622232" cy="2592288"/>
          </a:xfrm>
        </p:spPr>
        <p:txBody>
          <a:bodyPr>
            <a:normAutofit fontScale="85000" lnSpcReduction="10000"/>
          </a:bodyPr>
          <a:lstStyle/>
          <a:p>
            <a:r>
              <a:rPr lang="uk-UA" dirty="0"/>
              <a:t>Під час війни у В’єтнамі в американській армії були створені нові формування з </a:t>
            </a:r>
            <a:r>
              <a:rPr lang="uk-UA" dirty="0" smtClean="0"/>
              <a:t>проведення психологічних </a:t>
            </a:r>
            <a:r>
              <a:rPr lang="uk-UA" dirty="0"/>
              <a:t>операцій – групи психологічних операцій. Група складалася із чотирьох </a:t>
            </a:r>
            <a:r>
              <a:rPr lang="uk-UA" dirty="0" smtClean="0"/>
              <a:t>батальйонів “психологічної </a:t>
            </a:r>
            <a:r>
              <a:rPr lang="uk-UA" dirty="0"/>
              <a:t>війни”, до складу яких входили штаб зі штабною ротою, роти радіомовлення, </a:t>
            </a:r>
            <a:r>
              <a:rPr lang="uk-UA" dirty="0" smtClean="0"/>
              <a:t>роти друкованої </a:t>
            </a:r>
            <a:r>
              <a:rPr lang="uk-UA" dirty="0"/>
              <a:t>пропаганди, а також </a:t>
            </a:r>
            <a:r>
              <a:rPr lang="uk-UA" u="sng" dirty="0"/>
              <a:t>спеціальний підрозділ з роботи серед населення </a:t>
            </a:r>
            <a:r>
              <a:rPr lang="uk-UA" u="sng" dirty="0" smtClean="0"/>
              <a:t>окупованих районів </a:t>
            </a:r>
            <a:r>
              <a:rPr lang="uk-UA" u="sng" dirty="0"/>
              <a:t>противника або залежної країни</a:t>
            </a:r>
            <a:r>
              <a:rPr lang="uk-UA" dirty="0"/>
              <a:t>. Загальна чисельність батальйону становила 50 офіцерів </a:t>
            </a:r>
            <a:r>
              <a:rPr lang="uk-UA" dirty="0" smtClean="0"/>
              <a:t>і 300 </a:t>
            </a:r>
            <a:r>
              <a:rPr lang="uk-UA" dirty="0"/>
              <a:t>сержантів, солдатів і цивільних спеціалістів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692696"/>
            <a:ext cx="3852428" cy="25682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8546550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762000" y="4572000"/>
            <a:ext cx="7770440" cy="1449288"/>
          </a:xfrm>
        </p:spPr>
        <p:txBody>
          <a:bodyPr>
            <a:noAutofit/>
          </a:bodyPr>
          <a:lstStyle/>
          <a:p>
            <a:r>
              <a:rPr lang="uk-UA" sz="1600" dirty="0" smtClean="0">
                <a:latin typeface="+mn-lt"/>
              </a:rPr>
              <a:t>У </a:t>
            </a:r>
            <a:r>
              <a:rPr lang="uk-UA" sz="1600" dirty="0">
                <a:latin typeface="+mn-lt"/>
              </a:rPr>
              <a:t>питаннях </a:t>
            </a:r>
            <a:r>
              <a:rPr lang="uk-UA" sz="1600" dirty="0" smtClean="0">
                <a:latin typeface="+mn-lt"/>
              </a:rPr>
              <a:t>організації розповсюдження </a:t>
            </a:r>
            <a:r>
              <a:rPr lang="uk-UA" sz="1600" dirty="0">
                <a:latin typeface="+mn-lt"/>
              </a:rPr>
              <a:t>агітаційних матеріалів батальйони “психологічної війни” взаємодіяли з </a:t>
            </a:r>
            <a:r>
              <a:rPr lang="uk-UA" sz="1600" dirty="0" smtClean="0">
                <a:latin typeface="+mn-lt"/>
              </a:rPr>
              <a:t>ракетно-артилерійськими </a:t>
            </a:r>
            <a:r>
              <a:rPr lang="uk-UA" sz="1600" dirty="0">
                <a:latin typeface="+mn-lt"/>
              </a:rPr>
              <a:t>підрозділами сухопутних військ, які мали на озброєнні агітаційні снаряди та міни</a:t>
            </a:r>
            <a:r>
              <a:rPr lang="uk-UA" sz="1600" dirty="0" smtClean="0">
                <a:latin typeface="+mn-lt"/>
              </a:rPr>
              <a:t>, агітаційні </a:t>
            </a:r>
            <a:r>
              <a:rPr lang="uk-UA" sz="1600" dirty="0">
                <a:latin typeface="+mn-lt"/>
              </a:rPr>
              <a:t>бойові частини до ракет, а також з підрозділами ВПС, у </a:t>
            </a:r>
            <a:r>
              <a:rPr lang="uk-UA" sz="1600" dirty="0" err="1" smtClean="0">
                <a:latin typeface="+mn-lt"/>
              </a:rPr>
              <a:t>кладі</a:t>
            </a:r>
            <a:r>
              <a:rPr lang="uk-UA" sz="1600" dirty="0" smtClean="0">
                <a:latin typeface="+mn-lt"/>
              </a:rPr>
              <a:t> </a:t>
            </a:r>
            <a:r>
              <a:rPr lang="uk-UA" sz="1600" dirty="0">
                <a:latin typeface="+mn-lt"/>
              </a:rPr>
              <a:t>яких були літаки </a:t>
            </a:r>
            <a:r>
              <a:rPr lang="uk-UA" sz="1600" dirty="0" smtClean="0">
                <a:latin typeface="+mn-lt"/>
              </a:rPr>
              <a:t>і гелікоптери </a:t>
            </a:r>
            <a:r>
              <a:rPr lang="uk-UA" sz="1600" dirty="0">
                <a:latin typeface="+mn-lt"/>
              </a:rPr>
              <a:t>з потужними гучномовними пристроями. 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idx="1"/>
          </p:nvPr>
        </p:nvSpPr>
        <p:spPr>
          <a:xfrm>
            <a:off x="755576" y="1412776"/>
            <a:ext cx="3657600" cy="639762"/>
          </a:xfrm>
        </p:spPr>
        <p:txBody>
          <a:bodyPr/>
          <a:lstStyle/>
          <a:p>
            <a:r>
              <a:rPr lang="uk-UA" sz="2400" dirty="0" smtClean="0"/>
              <a:t>Стратегічні батальйони</a:t>
            </a:r>
          </a:p>
          <a:p>
            <a:r>
              <a:rPr lang="uk-UA" sz="2400" dirty="0" smtClean="0"/>
              <a:t> «психологічної війни</a:t>
            </a:r>
            <a:endParaRPr lang="uk-UA" sz="2400" dirty="0"/>
          </a:p>
        </p:txBody>
      </p:sp>
      <p:sp>
        <p:nvSpPr>
          <p:cNvPr id="6" name="Объект 5"/>
          <p:cNvSpPr>
            <a:spLocks noGrp="1"/>
          </p:cNvSpPr>
          <p:nvPr>
            <p:ph sz="half" idx="2"/>
          </p:nvPr>
        </p:nvSpPr>
        <p:spPr>
          <a:xfrm>
            <a:off x="758952" y="2348880"/>
            <a:ext cx="3657600" cy="2028384"/>
          </a:xfrm>
        </p:spPr>
        <p:txBody>
          <a:bodyPr/>
          <a:lstStyle/>
          <a:p>
            <a:pPr marL="0" indent="0">
              <a:buNone/>
            </a:pPr>
            <a:r>
              <a:rPr lang="uk-UA" dirty="0"/>
              <a:t>П</a:t>
            </a:r>
            <a:r>
              <a:rPr lang="uk-UA" dirty="0" smtClean="0"/>
              <a:t>ризначені </a:t>
            </a:r>
            <a:r>
              <a:rPr lang="uk-UA" dirty="0"/>
              <a:t>для ведення пропаганди на усю країну противника і її збройні</a:t>
            </a:r>
            <a:br>
              <a:rPr lang="uk-UA" dirty="0"/>
            </a:br>
            <a:r>
              <a:rPr lang="uk-UA" dirty="0"/>
              <a:t>сили.</a:t>
            </a:r>
          </a:p>
        </p:txBody>
      </p:sp>
      <p:sp>
        <p:nvSpPr>
          <p:cNvPr id="7" name="Текст 6"/>
          <p:cNvSpPr>
            <a:spLocks noGrp="1"/>
          </p:cNvSpPr>
          <p:nvPr>
            <p:ph type="body" sz="quarter" idx="3"/>
          </p:nvPr>
        </p:nvSpPr>
        <p:spPr>
          <a:xfrm>
            <a:off x="4716016" y="1844824"/>
            <a:ext cx="3514728" cy="484658"/>
          </a:xfrm>
        </p:spPr>
        <p:txBody>
          <a:bodyPr>
            <a:noAutofit/>
          </a:bodyPr>
          <a:lstStyle/>
          <a:p>
            <a:r>
              <a:rPr lang="uk-UA" sz="2300" dirty="0" smtClean="0"/>
              <a:t>Тактичні батальйони</a:t>
            </a:r>
          </a:p>
          <a:p>
            <a:r>
              <a:rPr lang="uk-UA" sz="2300" dirty="0" smtClean="0"/>
              <a:t> </a:t>
            </a:r>
            <a:r>
              <a:rPr lang="uk-UA" sz="2300" dirty="0"/>
              <a:t>«психологічної війни</a:t>
            </a:r>
          </a:p>
          <a:p>
            <a:endParaRPr lang="uk-UA" sz="1600" dirty="0"/>
          </a:p>
        </p:txBody>
      </p:sp>
      <p:sp>
        <p:nvSpPr>
          <p:cNvPr id="8" name="Объект 7"/>
          <p:cNvSpPr>
            <a:spLocks noGrp="1"/>
          </p:cNvSpPr>
          <p:nvPr>
            <p:ph sz="quarter" idx="4"/>
          </p:nvPr>
        </p:nvSpPr>
        <p:spPr>
          <a:xfrm>
            <a:off x="4645152" y="2348880"/>
            <a:ext cx="3657600" cy="2028384"/>
          </a:xfrm>
        </p:spPr>
        <p:txBody>
          <a:bodyPr>
            <a:normAutofit fontScale="92500" lnSpcReduction="20000"/>
          </a:bodyPr>
          <a:lstStyle/>
          <a:p>
            <a:r>
              <a:rPr lang="uk-UA" dirty="0"/>
              <a:t>Метою </a:t>
            </a:r>
            <a:r>
              <a:rPr lang="uk-UA" dirty="0" smtClean="0"/>
              <a:t>була </a:t>
            </a:r>
            <a:r>
              <a:rPr lang="uk-UA" dirty="0"/>
              <a:t>організація пропаганди та інших ідеологічних диверсій у бойових умовах</a:t>
            </a:r>
            <a:br>
              <a:rPr lang="uk-UA" dirty="0"/>
            </a:br>
            <a:r>
              <a:rPr lang="uk-UA" dirty="0"/>
              <a:t>проти військ противника, а також населення прифронтової смуги. </a:t>
            </a:r>
          </a:p>
        </p:txBody>
      </p:sp>
    </p:spTree>
    <p:extLst>
      <p:ext uri="{BB962C8B-B14F-4D97-AF65-F5344CB8AC3E}">
        <p14:creationId xmlns:p14="http://schemas.microsoft.com/office/powerpoint/2010/main" val="217727310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476672"/>
            <a:ext cx="7488832" cy="1015008"/>
          </a:xfrm>
        </p:spPr>
        <p:txBody>
          <a:bodyPr>
            <a:normAutofit fontScale="90000"/>
          </a:bodyPr>
          <a:lstStyle/>
          <a:p>
            <a:r>
              <a:rPr lang="uk-UA" sz="1600" dirty="0"/>
              <a:t>Імовірно, у 2005 році за правління Кім </a:t>
            </a:r>
            <a:r>
              <a:rPr lang="uk-UA" sz="1600" dirty="0" err="1"/>
              <a:t>Чен</a:t>
            </a:r>
            <a:r>
              <a:rPr lang="uk-UA" sz="1600" dirty="0"/>
              <a:t> Іра була створена лінійка пропагандистських антиамериканських плакатів, присвячених різанині в </a:t>
            </a:r>
            <a:r>
              <a:rPr lang="uk-UA" sz="1600" dirty="0" err="1"/>
              <a:t>Інчхоні</a:t>
            </a:r>
            <a:r>
              <a:rPr lang="uk-UA" sz="1600" dirty="0"/>
              <a:t>. Частина їх вивішена в </a:t>
            </a:r>
            <a:r>
              <a:rPr lang="uk-UA" sz="1600" dirty="0" err="1"/>
              <a:t>Инчхонском</a:t>
            </a:r>
            <a:r>
              <a:rPr lang="uk-UA" sz="1600" dirty="0"/>
              <a:t> музеї американських військових </a:t>
            </a:r>
            <a:r>
              <a:rPr lang="uk-UA" sz="1600" dirty="0" smtClean="0"/>
              <a:t>злочинів</a:t>
            </a:r>
            <a:br>
              <a:rPr lang="uk-UA" sz="1600" dirty="0" smtClean="0"/>
            </a:br>
            <a:r>
              <a:rPr lang="en-US" sz="1600" dirty="0" smtClean="0">
                <a:latin typeface="+mn-lt"/>
              </a:rPr>
              <a:t>https</a:t>
            </a:r>
            <a:r>
              <a:rPr lang="en-US" sz="1600" dirty="0">
                <a:latin typeface="+mn-lt"/>
              </a:rPr>
              <a:t>://ukr.media/world/325122</a:t>
            </a:r>
            <a:r>
              <a:rPr lang="en-US" sz="1600" dirty="0" smtClean="0">
                <a:latin typeface="+mn-lt"/>
              </a:rPr>
              <a:t>/</a:t>
            </a:r>
            <a:r>
              <a:rPr lang="uk-UA" sz="1600" dirty="0" smtClean="0">
                <a:latin typeface="+mn-lt"/>
              </a:rPr>
              <a:t/>
            </a:r>
            <a:br>
              <a:rPr lang="uk-UA" sz="1600" dirty="0" smtClean="0">
                <a:latin typeface="+mn-lt"/>
              </a:rPr>
            </a:br>
            <a:endParaRPr lang="uk-UA" sz="1600" dirty="0">
              <a:latin typeface="+mn-lt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62000" y="2060848"/>
            <a:ext cx="7543800" cy="3960440"/>
          </a:xfrm>
        </p:spPr>
        <p:txBody>
          <a:bodyPr/>
          <a:lstStyle/>
          <a:p>
            <a:endParaRPr lang="uk-UA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988840"/>
            <a:ext cx="3162138" cy="22029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0" y="4200209"/>
            <a:ext cx="3403531" cy="2257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2171600"/>
            <a:ext cx="2592288" cy="18578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5047" y="3974757"/>
            <a:ext cx="1998133" cy="27085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7947186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620688"/>
            <a:ext cx="6781800" cy="1015008"/>
          </a:xfrm>
        </p:spPr>
        <p:txBody>
          <a:bodyPr>
            <a:normAutofit fontScale="90000"/>
          </a:bodyPr>
          <a:lstStyle/>
          <a:p>
            <a:r>
              <a:rPr lang="ru-RU" sz="2000" dirty="0"/>
              <a:t>Особливо </a:t>
            </a:r>
            <a:r>
              <a:rPr lang="ru-RU" sz="2000" dirty="0" err="1" smtClean="0"/>
              <a:t>яскраво</a:t>
            </a:r>
            <a:r>
              <a:rPr lang="ru-RU" sz="2000" dirty="0" smtClean="0"/>
              <a:t> </a:t>
            </a:r>
            <a:r>
              <a:rPr lang="ru-RU" sz="2000" dirty="0" err="1" smtClean="0"/>
              <a:t>методи</a:t>
            </a:r>
            <a:r>
              <a:rPr lang="ru-RU" sz="2000" dirty="0" smtClean="0"/>
              <a:t> </a:t>
            </a:r>
            <a:r>
              <a:rPr lang="ru-RU" sz="2000" dirty="0" err="1" smtClean="0"/>
              <a:t>інформаційно-психологічних</a:t>
            </a:r>
            <a:r>
              <a:rPr lang="ru-RU" sz="2000" dirty="0" smtClean="0"/>
              <a:t> </a:t>
            </a:r>
            <a:r>
              <a:rPr lang="ru-RU" sz="2000" dirty="0" err="1" smtClean="0"/>
              <a:t>операцій</a:t>
            </a:r>
            <a:r>
              <a:rPr lang="ru-RU" sz="2000" dirty="0" smtClean="0"/>
              <a:t> </a:t>
            </a:r>
            <a:r>
              <a:rPr lang="ru-RU" sz="2000" dirty="0" err="1"/>
              <a:t>були</a:t>
            </a:r>
            <a:r>
              <a:rPr lang="ru-RU" sz="2000" dirty="0"/>
              <a:t> </a:t>
            </a:r>
            <a:r>
              <a:rPr lang="ru-RU" sz="2000" dirty="0" err="1"/>
              <a:t>застосовані</a:t>
            </a:r>
            <a:r>
              <a:rPr lang="ru-RU" sz="2000" dirty="0"/>
              <a:t> в </a:t>
            </a:r>
            <a:r>
              <a:rPr lang="ru-RU" sz="2000" dirty="0" err="1"/>
              <a:t>обидвох</a:t>
            </a:r>
            <a:r>
              <a:rPr lang="ru-RU" sz="2000" dirty="0"/>
              <a:t> </a:t>
            </a:r>
            <a:r>
              <a:rPr lang="ru-RU" sz="2000" dirty="0" err="1"/>
              <a:t>війнах</a:t>
            </a:r>
            <a:r>
              <a:rPr lang="ru-RU" sz="2000" dirty="0"/>
              <a:t> США </a:t>
            </a:r>
            <a:r>
              <a:rPr lang="ru-RU" sz="2000" dirty="0" err="1"/>
              <a:t>проти</a:t>
            </a:r>
            <a:r>
              <a:rPr lang="ru-RU" sz="2000" dirty="0"/>
              <a:t> </a:t>
            </a:r>
            <a:r>
              <a:rPr lang="ru-RU" sz="2000" dirty="0" err="1"/>
              <a:t>Іраку</a:t>
            </a:r>
            <a:r>
              <a:rPr lang="ru-RU" sz="2000" dirty="0"/>
              <a:t> (1991 р.,</a:t>
            </a:r>
            <a:br>
              <a:rPr lang="ru-RU" sz="2000" dirty="0"/>
            </a:br>
            <a:r>
              <a:rPr lang="ru-RU" sz="2000" dirty="0"/>
              <a:t>2003 р.) та у </a:t>
            </a:r>
            <a:r>
              <a:rPr lang="ru-RU" sz="2000" dirty="0" err="1"/>
              <a:t>воєнній</a:t>
            </a:r>
            <a:r>
              <a:rPr lang="ru-RU" sz="2000" dirty="0"/>
              <a:t> </a:t>
            </a:r>
            <a:r>
              <a:rPr lang="ru-RU" sz="2000" dirty="0" err="1"/>
              <a:t>кампанії</a:t>
            </a:r>
            <a:r>
              <a:rPr lang="ru-RU" sz="2000" dirty="0"/>
              <a:t> НАТО </a:t>
            </a:r>
            <a:r>
              <a:rPr lang="ru-RU" sz="2000" dirty="0" err="1"/>
              <a:t>проти</a:t>
            </a:r>
            <a:r>
              <a:rPr lang="ru-RU" sz="2000" dirty="0"/>
              <a:t> </a:t>
            </a:r>
            <a:r>
              <a:rPr lang="ru-RU" sz="2000" dirty="0" err="1"/>
              <a:t>Югославії</a:t>
            </a:r>
            <a:r>
              <a:rPr lang="ru-RU" sz="2000" dirty="0"/>
              <a:t> у 1999 </a:t>
            </a:r>
            <a:r>
              <a:rPr lang="ru-RU" sz="2000" dirty="0" err="1"/>
              <a:t>році</a:t>
            </a:r>
            <a:r>
              <a:rPr lang="ru-RU" sz="2000" dirty="0"/>
              <a:t>. </a:t>
            </a:r>
            <a:endParaRPr lang="uk-UA" sz="20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62000" y="2204864"/>
            <a:ext cx="7543800" cy="3888432"/>
          </a:xfrm>
        </p:spPr>
        <p:txBody>
          <a:bodyPr>
            <a:normAutofit fontScale="85000" lnSpcReduction="20000"/>
          </a:bodyPr>
          <a:lstStyle/>
          <a:p>
            <a:r>
              <a:rPr lang="uk-UA" dirty="0"/>
              <a:t>Формування потрібної громадської думки.</a:t>
            </a:r>
          </a:p>
          <a:p>
            <a:r>
              <a:rPr lang="uk-UA" dirty="0"/>
              <a:t>Дезінформація збройних сил Іраку стосовно плану бойових дій, підрив довіри до президента Іраку Саддама Хусейна, допомога опозиції . </a:t>
            </a:r>
          </a:p>
          <a:p>
            <a:r>
              <a:rPr lang="uk-UA" dirty="0"/>
              <a:t>Переконання світової спільноти основне завдання було покладене на ЗМІ. </a:t>
            </a:r>
          </a:p>
          <a:p>
            <a:r>
              <a:rPr lang="uk-UA" dirty="0"/>
              <a:t>Використовували ресурси політичних, релігійних організацій. </a:t>
            </a:r>
          </a:p>
          <a:p>
            <a:r>
              <a:rPr lang="uk-UA" dirty="0"/>
              <a:t>Листівки переконували до дезертирства. В полон здавалися тисячами - близько 84000 військових. Опитування підтвердили, що у 70% причиною стали листівки. Розкидали динари з негативною інформацією про Хусейна. Розкладали радіоприймачі з фіксованою частотою.</a:t>
            </a:r>
          </a:p>
          <a:p>
            <a:r>
              <a:rPr lang="en-US" dirty="0">
                <a:hlinkClick r:id="rId2"/>
              </a:rPr>
              <a:t>https://</a:t>
            </a:r>
            <a:r>
              <a:rPr lang="en-US" dirty="0" smtClean="0">
                <a:hlinkClick r:id="rId2"/>
              </a:rPr>
              <a:t>www.youtube.com/watch?v=ESh5cykvLfU</a:t>
            </a:r>
            <a:endParaRPr lang="uk-UA" dirty="0" smtClean="0"/>
          </a:p>
          <a:p>
            <a:r>
              <a:rPr lang="uk-UA" dirty="0" smtClean="0"/>
              <a:t>Джерело - </a:t>
            </a:r>
            <a:r>
              <a:rPr lang="en-US" dirty="0">
                <a:hlinkClick r:id="rId3"/>
              </a:rPr>
              <a:t>http://</a:t>
            </a:r>
            <a:r>
              <a:rPr lang="en-US" dirty="0" smtClean="0">
                <a:hlinkClick r:id="rId3"/>
              </a:rPr>
              <a:t>ena.lp.edu.ua:8080/bitstream/ntb/1491/1/22.pdf</a:t>
            </a:r>
            <a:endParaRPr lang="uk-UA" dirty="0" smtClean="0"/>
          </a:p>
          <a:p>
            <a:pPr marL="0" indent="0">
              <a:buNone/>
            </a:pPr>
            <a:endParaRPr lang="uk-UA" dirty="0" smtClean="0"/>
          </a:p>
          <a:p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77450685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620688"/>
            <a:ext cx="6912768" cy="1015008"/>
          </a:xfrm>
        </p:spPr>
        <p:txBody>
          <a:bodyPr>
            <a:normAutofit/>
          </a:bodyPr>
          <a:lstStyle/>
          <a:p>
            <a:r>
              <a:rPr lang="ru-RU" sz="2800" dirty="0" err="1" smtClean="0"/>
              <a:t>Засоби</a:t>
            </a:r>
            <a:r>
              <a:rPr lang="ru-RU" sz="2800" dirty="0" smtClean="0"/>
              <a:t> </a:t>
            </a:r>
            <a:r>
              <a:rPr lang="ru-RU" sz="2800" dirty="0" err="1"/>
              <a:t>протистояння</a:t>
            </a:r>
            <a:r>
              <a:rPr lang="ru-RU" sz="2800" dirty="0"/>
              <a:t> </a:t>
            </a:r>
            <a:r>
              <a:rPr lang="ru-RU" sz="2800" dirty="0" err="1"/>
              <a:t>інформаційним</a:t>
            </a:r>
            <a:r>
              <a:rPr lang="ru-RU" sz="2800" dirty="0"/>
              <a:t> і</a:t>
            </a:r>
            <a:br>
              <a:rPr lang="ru-RU" sz="2800" dirty="0"/>
            </a:br>
            <a:r>
              <a:rPr lang="ru-RU" sz="2800" dirty="0" err="1"/>
              <a:t>смисловим</a:t>
            </a:r>
            <a:r>
              <a:rPr lang="ru-RU" sz="2800" dirty="0"/>
              <a:t> </a:t>
            </a:r>
            <a:r>
              <a:rPr lang="ru-RU" sz="2800" dirty="0" err="1"/>
              <a:t>загрозам</a:t>
            </a:r>
            <a:r>
              <a:rPr lang="ru-RU" sz="2800" dirty="0"/>
              <a:t> </a:t>
            </a:r>
            <a:endParaRPr lang="uk-UA" sz="2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62000" y="2060848"/>
            <a:ext cx="7543800" cy="3888432"/>
          </a:xfrm>
        </p:spPr>
        <p:txBody>
          <a:bodyPr>
            <a:normAutofit/>
          </a:bodyPr>
          <a:lstStyle/>
          <a:p>
            <a:r>
              <a:rPr lang="uk-UA" sz="1800" dirty="0"/>
              <a:t>першим і </a:t>
            </a:r>
            <a:r>
              <a:rPr lang="uk-UA" sz="1800" dirty="0" err="1"/>
              <a:t>найдієвішим</a:t>
            </a:r>
            <a:r>
              <a:rPr lang="uk-UA" sz="1800" dirty="0"/>
              <a:t> </a:t>
            </a:r>
            <a:r>
              <a:rPr lang="uk-UA" sz="1800" dirty="0" smtClean="0"/>
              <a:t>способом запобігання </a:t>
            </a:r>
            <a:r>
              <a:rPr lang="uk-UA" sz="1800" dirty="0"/>
              <a:t>маніпуляціям вважається </a:t>
            </a:r>
            <a:r>
              <a:rPr lang="uk-UA" sz="1800" dirty="0" err="1"/>
              <a:t>медіаграмотність</a:t>
            </a:r>
            <a:r>
              <a:rPr lang="uk-UA" sz="1800" dirty="0"/>
              <a:t> </a:t>
            </a:r>
            <a:r>
              <a:rPr lang="uk-UA" sz="1800" dirty="0" smtClean="0"/>
              <a:t>обізнаність щодо </a:t>
            </a:r>
            <a:r>
              <a:rPr lang="uk-UA" sz="1800" dirty="0"/>
              <a:t>наявних технологій інформаційних і смислових </a:t>
            </a:r>
            <a:r>
              <a:rPr lang="uk-UA" sz="1800" dirty="0" smtClean="0"/>
              <a:t>операцій;</a:t>
            </a:r>
          </a:p>
          <a:p>
            <a:r>
              <a:rPr lang="uk-UA" sz="1800" dirty="0"/>
              <a:t>максимальне скорочення контактів та ігнорування </a:t>
            </a:r>
            <a:r>
              <a:rPr lang="uk-UA" sz="1800" dirty="0" smtClean="0"/>
              <a:t>телевізійних потоків (але усунута </a:t>
            </a:r>
            <a:r>
              <a:rPr lang="uk-UA" sz="1800" dirty="0"/>
              <a:t>від офіційних інформаційних джерел, а отже, </a:t>
            </a:r>
            <a:r>
              <a:rPr lang="uk-UA" sz="1800" dirty="0" smtClean="0"/>
              <a:t>належно непоінформована </a:t>
            </a:r>
            <a:r>
              <a:rPr lang="uk-UA" sz="1800" dirty="0"/>
              <a:t>особистість ризикує виявитися </a:t>
            </a:r>
            <a:r>
              <a:rPr lang="uk-UA" sz="1800" dirty="0" smtClean="0"/>
              <a:t>активним споживачем </a:t>
            </a:r>
            <a:r>
              <a:rPr lang="uk-UA" sz="1800" dirty="0"/>
              <a:t>чуток та спотвореної міфологічної </a:t>
            </a:r>
            <a:r>
              <a:rPr lang="uk-UA" sz="1800" dirty="0" smtClean="0"/>
              <a:t>інформації)</a:t>
            </a:r>
            <a:endParaRPr lang="uk-UA" sz="1800" dirty="0"/>
          </a:p>
        </p:txBody>
      </p:sp>
    </p:spTree>
    <p:extLst>
      <p:ext uri="{BB962C8B-B14F-4D97-AF65-F5344CB8AC3E}">
        <p14:creationId xmlns:p14="http://schemas.microsoft.com/office/powerpoint/2010/main" val="390448081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548680"/>
            <a:ext cx="7560840" cy="943000"/>
          </a:xfrm>
        </p:spPr>
        <p:txBody>
          <a:bodyPr>
            <a:normAutofit/>
          </a:bodyPr>
          <a:lstStyle/>
          <a:p>
            <a:r>
              <a:rPr lang="ru-RU" sz="2400" dirty="0" err="1" smtClean="0"/>
              <a:t>Прийоми</a:t>
            </a:r>
            <a:r>
              <a:rPr lang="ru-RU" sz="2400" dirty="0" smtClean="0"/>
              <a:t> </a:t>
            </a:r>
            <a:r>
              <a:rPr lang="ru-RU" sz="2400" dirty="0" err="1" smtClean="0"/>
              <a:t>протидії</a:t>
            </a:r>
            <a:r>
              <a:rPr lang="ru-RU" sz="2400" dirty="0" smtClean="0"/>
              <a:t> </a:t>
            </a:r>
            <a:r>
              <a:rPr lang="ru-RU" sz="2400" dirty="0" err="1"/>
              <a:t>інформаційним</a:t>
            </a:r>
            <a:r>
              <a:rPr lang="ru-RU" sz="2400" dirty="0"/>
              <a:t> і </a:t>
            </a:r>
            <a:r>
              <a:rPr lang="ru-RU" sz="2400" dirty="0" err="1"/>
              <a:t>смисловим</a:t>
            </a:r>
            <a:r>
              <a:rPr lang="ru-RU" sz="2400" dirty="0"/>
              <a:t> </a:t>
            </a:r>
            <a:r>
              <a:rPr lang="ru-RU" sz="2400" dirty="0" err="1"/>
              <a:t>війнам</a:t>
            </a:r>
            <a:endParaRPr lang="uk-UA" sz="24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62000" y="1556792"/>
            <a:ext cx="7543800" cy="4680520"/>
          </a:xfrm>
        </p:spPr>
        <p:txBody>
          <a:bodyPr>
            <a:normAutofit fontScale="92500"/>
          </a:bodyPr>
          <a:lstStyle/>
          <a:p>
            <a:pPr algn="just"/>
            <a:r>
              <a:rPr lang="uk-UA" b="1" dirty="0"/>
              <a:t>Заперечення лише підсилюють вплив, заборони дієві.</a:t>
            </a:r>
          </a:p>
          <a:p>
            <a:pPr marL="0" indent="0" algn="just">
              <a:buNone/>
            </a:pPr>
            <a:r>
              <a:rPr lang="uk-UA" sz="1500" i="1" dirty="0"/>
              <a:t>Насамперед, потрібно пам’ятати, що просте заперечення </a:t>
            </a:r>
            <a:r>
              <a:rPr lang="uk-UA" sz="1500" i="1" dirty="0" smtClean="0"/>
              <a:t>будь-чого, що </a:t>
            </a:r>
            <a:r>
              <a:rPr lang="uk-UA" sz="1500" i="1" dirty="0"/>
              <a:t>становить інформаційну чи смислову загрозу, є не </a:t>
            </a:r>
            <a:r>
              <a:rPr lang="uk-UA" sz="1500" i="1" dirty="0" smtClean="0"/>
              <a:t>тільки недієвим</a:t>
            </a:r>
            <a:r>
              <a:rPr lang="uk-UA" sz="1500" i="1" dirty="0"/>
              <a:t>, а шкідливим: воно лише підсилює негативний ефект. </a:t>
            </a:r>
            <a:r>
              <a:rPr lang="uk-UA" sz="1500" i="1" dirty="0" smtClean="0"/>
              <a:t>В інформаційному </a:t>
            </a:r>
            <a:r>
              <a:rPr lang="uk-UA" sz="1500" i="1" dirty="0"/>
              <a:t>просторі піднімається хвиля обговорень, </a:t>
            </a:r>
            <a:r>
              <a:rPr lang="uk-UA" sz="1500" i="1" dirty="0" smtClean="0"/>
              <a:t>яка стимулює </a:t>
            </a:r>
            <a:r>
              <a:rPr lang="uk-UA" sz="1500" i="1" dirty="0"/>
              <a:t>зацікавленість темою. Однак заборони проникнення</a:t>
            </a:r>
          </a:p>
          <a:p>
            <a:pPr marL="0" indent="0" algn="just">
              <a:buNone/>
            </a:pPr>
            <a:r>
              <a:rPr lang="uk-UA" sz="1500" i="1" dirty="0" smtClean="0"/>
              <a:t> «</a:t>
            </a:r>
            <a:r>
              <a:rPr lang="uk-UA" sz="1500" i="1" dirty="0"/>
              <a:t>інфікованого» </a:t>
            </a:r>
            <a:r>
              <a:rPr lang="uk-UA" sz="1500" i="1" dirty="0" err="1"/>
              <a:t>масмедійного</a:t>
            </a:r>
            <a:r>
              <a:rPr lang="uk-UA" sz="1500" i="1" dirty="0"/>
              <a:t> чи культурного продукту на </a:t>
            </a:r>
            <a:r>
              <a:rPr lang="uk-UA" sz="1500" i="1" dirty="0" smtClean="0"/>
              <a:t>територію країни </a:t>
            </a:r>
            <a:r>
              <a:rPr lang="uk-UA" sz="1500" i="1" dirty="0"/>
              <a:t>поки що цілком ефективні</a:t>
            </a:r>
            <a:r>
              <a:rPr lang="uk-UA" sz="1500" i="1" dirty="0" smtClean="0"/>
              <a:t>.</a:t>
            </a:r>
          </a:p>
          <a:p>
            <a:pPr algn="just"/>
            <a:r>
              <a:rPr lang="ru-RU" b="1" dirty="0" err="1"/>
              <a:t>Асиметрична</a:t>
            </a:r>
            <a:r>
              <a:rPr lang="ru-RU" b="1" dirty="0"/>
              <a:t> </a:t>
            </a:r>
            <a:r>
              <a:rPr lang="ru-RU" b="1" dirty="0" err="1" smtClean="0"/>
              <a:t>відповідь</a:t>
            </a:r>
            <a:r>
              <a:rPr lang="ru-RU" dirty="0"/>
              <a:t> </a:t>
            </a:r>
            <a:r>
              <a:rPr lang="ru-RU" dirty="0" smtClean="0"/>
              <a:t>(Г</a:t>
            </a:r>
            <a:r>
              <a:rPr lang="ru-RU" dirty="0"/>
              <a:t>. </a:t>
            </a:r>
            <a:r>
              <a:rPr lang="ru-RU" dirty="0" err="1" smtClean="0"/>
              <a:t>Почепцов</a:t>
            </a:r>
            <a:r>
              <a:rPr lang="ru-RU" dirty="0"/>
              <a:t>). </a:t>
            </a:r>
            <a:r>
              <a:rPr lang="ru-RU" sz="1400" i="1" dirty="0" err="1" smtClean="0"/>
              <a:t>Голодування</a:t>
            </a:r>
            <a:r>
              <a:rPr lang="ru-RU" sz="1400" i="1" dirty="0"/>
              <a:t>, </a:t>
            </a:r>
            <a:r>
              <a:rPr lang="ru-RU" sz="1400" i="1" dirty="0" err="1"/>
              <a:t>блокування</a:t>
            </a:r>
            <a:r>
              <a:rPr lang="ru-RU" sz="1400" i="1" dirty="0"/>
              <a:t> </a:t>
            </a:r>
            <a:r>
              <a:rPr lang="ru-RU" sz="1400" i="1" dirty="0" err="1"/>
              <a:t>руху</a:t>
            </a:r>
            <a:r>
              <a:rPr lang="ru-RU" sz="1400" i="1" dirty="0"/>
              <a:t> транспорту, </a:t>
            </a:r>
            <a:r>
              <a:rPr lang="ru-RU" sz="1400" i="1" dirty="0" err="1"/>
              <a:t>політичні</a:t>
            </a:r>
            <a:r>
              <a:rPr lang="ru-RU" sz="1400" i="1" dirty="0"/>
              <a:t> </a:t>
            </a:r>
            <a:r>
              <a:rPr lang="ru-RU" sz="1400" i="1" dirty="0" smtClean="0"/>
              <a:t>флешмоби, </a:t>
            </a:r>
            <a:r>
              <a:rPr lang="ru-RU" sz="1400" i="1" dirty="0" err="1" smtClean="0"/>
              <a:t>символічні</a:t>
            </a:r>
            <a:r>
              <a:rPr lang="ru-RU" sz="1400" i="1" dirty="0" smtClean="0"/>
              <a:t> </a:t>
            </a:r>
            <a:r>
              <a:rPr lang="ru-RU" sz="1400" i="1" dirty="0" err="1" smtClean="0"/>
              <a:t>акції</a:t>
            </a:r>
            <a:r>
              <a:rPr lang="ru-RU" sz="1400" i="1" dirty="0" smtClean="0"/>
              <a:t>. </a:t>
            </a:r>
            <a:r>
              <a:rPr lang="ru-RU" sz="1400" i="1" dirty="0" err="1" smtClean="0"/>
              <a:t>Основний</a:t>
            </a:r>
            <a:r>
              <a:rPr lang="ru-RU" sz="1400" i="1" dirty="0" smtClean="0"/>
              <a:t> </a:t>
            </a:r>
            <a:r>
              <a:rPr lang="ru-RU" sz="1400" i="1" dirty="0"/>
              <a:t>постулат </a:t>
            </a:r>
            <a:r>
              <a:rPr lang="ru-RU" sz="1400" i="1" dirty="0" err="1"/>
              <a:t>асиметричної</a:t>
            </a:r>
            <a:r>
              <a:rPr lang="ru-RU" sz="1400" i="1" dirty="0"/>
              <a:t> </a:t>
            </a:r>
            <a:r>
              <a:rPr lang="ru-RU" sz="1400" i="1" dirty="0" err="1"/>
              <a:t>реакції</a:t>
            </a:r>
            <a:r>
              <a:rPr lang="ru-RU" sz="1400" i="1" dirty="0"/>
              <a:t> на </a:t>
            </a:r>
            <a:r>
              <a:rPr lang="ru-RU" sz="1400" i="1" dirty="0" err="1"/>
              <a:t>інформаційну</a:t>
            </a:r>
            <a:r>
              <a:rPr lang="ru-RU" sz="1400" i="1" dirty="0"/>
              <a:t> </a:t>
            </a:r>
            <a:r>
              <a:rPr lang="ru-RU" sz="1400" i="1" dirty="0" smtClean="0"/>
              <a:t>атаку </a:t>
            </a:r>
            <a:r>
              <a:rPr lang="ru-RU" sz="1400" i="1" dirty="0" err="1" smtClean="0"/>
              <a:t>ґрунтується</a:t>
            </a:r>
            <a:r>
              <a:rPr lang="ru-RU" sz="1400" i="1" dirty="0" smtClean="0"/>
              <a:t> </a:t>
            </a:r>
            <a:r>
              <a:rPr lang="ru-RU" sz="1400" i="1" dirty="0"/>
              <a:t>на </a:t>
            </a:r>
            <a:r>
              <a:rPr lang="ru-RU" sz="1400" i="1" dirty="0" err="1"/>
              <a:t>етичному</a:t>
            </a:r>
            <a:r>
              <a:rPr lang="ru-RU" sz="1400" i="1" dirty="0"/>
              <a:t> </a:t>
            </a:r>
            <a:r>
              <a:rPr lang="ru-RU" sz="1400" i="1" dirty="0" err="1"/>
              <a:t>імперативі</a:t>
            </a:r>
            <a:r>
              <a:rPr lang="ru-RU" sz="1400" i="1" dirty="0"/>
              <a:t> не </a:t>
            </a:r>
            <a:r>
              <a:rPr lang="ru-RU" sz="1400" i="1" dirty="0" err="1"/>
              <a:t>відповідати</a:t>
            </a:r>
            <a:r>
              <a:rPr lang="ru-RU" sz="1400" i="1" dirty="0"/>
              <a:t> </a:t>
            </a:r>
            <a:r>
              <a:rPr lang="ru-RU" sz="1400" i="1" dirty="0" err="1"/>
              <a:t>насильством</a:t>
            </a:r>
            <a:r>
              <a:rPr lang="ru-RU" sz="1400" i="1" dirty="0"/>
              <a:t> на </a:t>
            </a:r>
            <a:r>
              <a:rPr lang="ru-RU" sz="1400" i="1" dirty="0" err="1"/>
              <a:t>насильство</a:t>
            </a:r>
            <a:r>
              <a:rPr lang="ru-RU" sz="1400" i="1" dirty="0"/>
              <a:t>, </a:t>
            </a:r>
            <a:r>
              <a:rPr lang="ru-RU" sz="1400" i="1" dirty="0" err="1"/>
              <a:t>агресією</a:t>
            </a:r>
            <a:r>
              <a:rPr lang="ru-RU" sz="1400" i="1" dirty="0"/>
              <a:t> на </a:t>
            </a:r>
            <a:r>
              <a:rPr lang="ru-RU" sz="1400" i="1" dirty="0" err="1"/>
              <a:t>агресію</a:t>
            </a:r>
            <a:r>
              <a:rPr lang="ru-RU" sz="1400" i="1" dirty="0"/>
              <a:t>. </a:t>
            </a:r>
            <a:r>
              <a:rPr lang="ru-RU" sz="1400" i="1" dirty="0" err="1"/>
              <a:t>Багатьма</a:t>
            </a:r>
            <a:r>
              <a:rPr lang="ru-RU" sz="1400" i="1" dirty="0"/>
              <a:t> прикладами доведено, </a:t>
            </a:r>
            <a:r>
              <a:rPr lang="ru-RU" sz="1400" i="1" dirty="0" err="1" smtClean="0"/>
              <a:t>що</a:t>
            </a:r>
            <a:r>
              <a:rPr lang="ru-RU" sz="1400" i="1" dirty="0" smtClean="0"/>
              <a:t> </a:t>
            </a:r>
            <a:r>
              <a:rPr lang="ru-RU" sz="1400" i="1" dirty="0" err="1" smtClean="0"/>
              <a:t>відгукуватися</a:t>
            </a:r>
            <a:r>
              <a:rPr lang="ru-RU" sz="1400" i="1" dirty="0" smtClean="0"/>
              <a:t> </a:t>
            </a:r>
            <a:r>
              <a:rPr lang="ru-RU" sz="1400" i="1" dirty="0"/>
              <a:t>на </a:t>
            </a:r>
            <a:r>
              <a:rPr lang="ru-RU" sz="1400" i="1" dirty="0" err="1"/>
              <a:t>звинувачення</a:t>
            </a:r>
            <a:r>
              <a:rPr lang="ru-RU" sz="1400" i="1" dirty="0"/>
              <a:t>, компромат, </a:t>
            </a:r>
            <a:r>
              <a:rPr lang="ru-RU" sz="1400" i="1" dirty="0" err="1"/>
              <a:t>обмову</a:t>
            </a:r>
            <a:r>
              <a:rPr lang="ru-RU" sz="1400" i="1" dirty="0"/>
              <a:t> </a:t>
            </a:r>
            <a:r>
              <a:rPr lang="ru-RU" sz="1400" i="1" dirty="0" err="1" smtClean="0"/>
              <a:t>зустрічнимизвинуваченнями</a:t>
            </a:r>
            <a:r>
              <a:rPr lang="ru-RU" sz="1400" i="1" dirty="0" smtClean="0"/>
              <a:t> </a:t>
            </a:r>
            <a:r>
              <a:rPr lang="ru-RU" sz="1400" i="1" dirty="0" err="1"/>
              <a:t>чи</a:t>
            </a:r>
            <a:r>
              <a:rPr lang="ru-RU" sz="1400" i="1" dirty="0"/>
              <a:t> </a:t>
            </a:r>
            <a:r>
              <a:rPr lang="ru-RU" sz="1400" i="1" dirty="0" err="1"/>
              <a:t>виправданнями</a:t>
            </a:r>
            <a:r>
              <a:rPr lang="ru-RU" sz="1400" i="1" dirty="0"/>
              <a:t> </a:t>
            </a:r>
            <a:r>
              <a:rPr lang="ru-RU" sz="1400" i="1" dirty="0" err="1" smtClean="0"/>
              <a:t>неефективно</a:t>
            </a:r>
            <a:r>
              <a:rPr lang="ru-RU" sz="1400" i="1" dirty="0"/>
              <a:t>. </a:t>
            </a:r>
            <a:r>
              <a:rPr lang="ru-RU" sz="1400" i="1" dirty="0" err="1" smtClean="0"/>
              <a:t>Набагато</a:t>
            </a:r>
            <a:r>
              <a:rPr lang="ru-RU" sz="1400" i="1" dirty="0" smtClean="0"/>
              <a:t> </a:t>
            </a:r>
            <a:r>
              <a:rPr lang="ru-RU" sz="1400" i="1" dirty="0" err="1"/>
              <a:t>продуктивніше</a:t>
            </a:r>
            <a:r>
              <a:rPr lang="ru-RU" sz="1400" i="1" dirty="0"/>
              <a:t> </a:t>
            </a:r>
            <a:r>
              <a:rPr lang="ru-RU" sz="1400" i="1" dirty="0" err="1" smtClean="0"/>
              <a:t>діють</a:t>
            </a:r>
            <a:r>
              <a:rPr lang="ru-RU" sz="1400" i="1" dirty="0" smtClean="0"/>
              <a:t>:</a:t>
            </a:r>
            <a:endParaRPr lang="ru-RU" sz="1400" i="1" dirty="0"/>
          </a:p>
          <a:p>
            <a:pPr algn="just"/>
            <a:r>
              <a:rPr lang="ru-RU" sz="1400" i="1" dirty="0"/>
              <a:t>1) </a:t>
            </a:r>
            <a:r>
              <a:rPr lang="ru-RU" sz="1400" i="1" dirty="0" err="1"/>
              <a:t>емоційні</a:t>
            </a:r>
            <a:r>
              <a:rPr lang="ru-RU" sz="1400" i="1" dirty="0"/>
              <a:t> </a:t>
            </a:r>
            <a:r>
              <a:rPr lang="ru-RU" sz="1400" i="1" dirty="0" err="1"/>
              <a:t>реакції</a:t>
            </a:r>
            <a:r>
              <a:rPr lang="ru-RU" sz="1400" i="1" dirty="0"/>
              <a:t> </a:t>
            </a:r>
            <a:r>
              <a:rPr lang="ru-RU" sz="1400" i="1" dirty="0" err="1"/>
              <a:t>мовця</a:t>
            </a:r>
            <a:r>
              <a:rPr lang="ru-RU" sz="1400" i="1" dirty="0"/>
              <a:t> </a:t>
            </a:r>
            <a:r>
              <a:rPr lang="ru-RU" sz="1400" i="1" dirty="0" err="1"/>
              <a:t>або</a:t>
            </a:r>
            <a:r>
              <a:rPr lang="ru-RU" sz="1400" i="1" dirty="0"/>
              <a:t> </a:t>
            </a:r>
            <a:r>
              <a:rPr lang="ru-RU" sz="1400" i="1" dirty="0" err="1"/>
              <a:t>апеляції</a:t>
            </a:r>
            <a:r>
              <a:rPr lang="ru-RU" sz="1400" i="1" dirty="0"/>
              <a:t> до </a:t>
            </a:r>
            <a:r>
              <a:rPr lang="ru-RU" sz="1400" i="1" dirty="0" err="1"/>
              <a:t>емоцій</a:t>
            </a:r>
            <a:r>
              <a:rPr lang="ru-RU" sz="1400" i="1" dirty="0"/>
              <a:t> </a:t>
            </a:r>
            <a:r>
              <a:rPr lang="ru-RU" sz="1400" i="1" dirty="0" err="1" smtClean="0"/>
              <a:t>реципієнтів</a:t>
            </a:r>
            <a:r>
              <a:rPr lang="ru-RU" sz="1400" i="1" dirty="0" smtClean="0"/>
              <a:t> (</a:t>
            </a:r>
            <a:r>
              <a:rPr lang="ru-RU" sz="1400" i="1" dirty="0" err="1" smtClean="0"/>
              <a:t>схвилювання</a:t>
            </a:r>
            <a:r>
              <a:rPr lang="ru-RU" sz="1400" i="1" dirty="0"/>
              <a:t>, </a:t>
            </a:r>
            <a:r>
              <a:rPr lang="ru-RU" sz="1400" i="1" dirty="0" err="1"/>
              <a:t>замилування</a:t>
            </a:r>
            <a:r>
              <a:rPr lang="ru-RU" sz="1400" i="1" dirty="0"/>
              <a:t>) у </a:t>
            </a:r>
            <a:r>
              <a:rPr lang="ru-RU" sz="1400" i="1" dirty="0" err="1"/>
              <a:t>відповідь</a:t>
            </a:r>
            <a:r>
              <a:rPr lang="ru-RU" sz="1400" i="1" dirty="0"/>
              <a:t> на </a:t>
            </a:r>
            <a:r>
              <a:rPr lang="ru-RU" sz="1400" i="1" dirty="0" err="1"/>
              <a:t>раціональні</a:t>
            </a:r>
            <a:r>
              <a:rPr lang="ru-RU" sz="1400" i="1" dirty="0"/>
              <a:t> </a:t>
            </a:r>
            <a:r>
              <a:rPr lang="ru-RU" sz="1400" i="1" dirty="0" err="1"/>
              <a:t>випади</a:t>
            </a:r>
            <a:r>
              <a:rPr lang="ru-RU" sz="1400" i="1" dirty="0"/>
              <a:t> </a:t>
            </a:r>
            <a:r>
              <a:rPr lang="ru-RU" sz="1400" i="1" dirty="0" smtClean="0"/>
              <a:t>і, </a:t>
            </a:r>
            <a:r>
              <a:rPr lang="ru-RU" sz="1400" i="1" dirty="0" err="1" smtClean="0"/>
              <a:t>навпаки</a:t>
            </a:r>
            <a:r>
              <a:rPr lang="ru-RU" sz="1400" i="1" dirty="0"/>
              <a:t>, </a:t>
            </a:r>
            <a:r>
              <a:rPr lang="ru-RU" sz="1400" i="1" dirty="0" err="1"/>
              <a:t>аргументована</a:t>
            </a:r>
            <a:r>
              <a:rPr lang="ru-RU" sz="1400" i="1" dirty="0"/>
              <a:t> контратака на </a:t>
            </a:r>
            <a:r>
              <a:rPr lang="ru-RU" sz="1400" i="1" dirty="0" err="1"/>
              <a:t>емотивні</a:t>
            </a:r>
            <a:r>
              <a:rPr lang="ru-RU" sz="1400" i="1" dirty="0"/>
              <a:t> </a:t>
            </a:r>
            <a:r>
              <a:rPr lang="ru-RU" sz="1400" i="1" dirty="0" err="1"/>
              <a:t>обр</a:t>
            </a:r>
            <a:r>
              <a:rPr lang="en-US" sz="1400" i="1" dirty="0"/>
              <a:t>á</a:t>
            </a:r>
            <a:r>
              <a:rPr lang="ru-RU" sz="1400" i="1" dirty="0" err="1"/>
              <a:t>зи</a:t>
            </a:r>
            <a:r>
              <a:rPr lang="ru-RU" sz="1400" i="1" dirty="0"/>
              <a:t>;</a:t>
            </a:r>
          </a:p>
          <a:p>
            <a:pPr algn="just"/>
            <a:r>
              <a:rPr lang="ru-RU" sz="1400" i="1" dirty="0"/>
              <a:t>2) </a:t>
            </a:r>
            <a:r>
              <a:rPr lang="ru-RU" sz="1400" i="1" dirty="0" err="1"/>
              <a:t>висміювання</a:t>
            </a:r>
            <a:r>
              <a:rPr lang="ru-RU" sz="1400" i="1" dirty="0"/>
              <a:t> (</a:t>
            </a:r>
            <a:r>
              <a:rPr lang="ru-RU" sz="1400" i="1" dirty="0" err="1"/>
              <a:t>гумор</a:t>
            </a:r>
            <a:r>
              <a:rPr lang="ru-RU" sz="1400" i="1" dirty="0"/>
              <a:t>, </a:t>
            </a:r>
            <a:r>
              <a:rPr lang="ru-RU" sz="1400" i="1" dirty="0" err="1"/>
              <a:t>іронія</a:t>
            </a:r>
            <a:r>
              <a:rPr lang="ru-RU" sz="1400" i="1" dirty="0"/>
              <a:t>) у </a:t>
            </a:r>
            <a:r>
              <a:rPr lang="ru-RU" sz="1400" i="1" dirty="0" err="1"/>
              <a:t>відповідь</a:t>
            </a:r>
            <a:r>
              <a:rPr lang="ru-RU" sz="1400" i="1" dirty="0"/>
              <a:t> на </a:t>
            </a:r>
            <a:r>
              <a:rPr lang="ru-RU" sz="1400" i="1" dirty="0" err="1"/>
              <a:t>застрашування</a:t>
            </a:r>
            <a:r>
              <a:rPr lang="ru-RU" sz="1400" i="1" dirty="0"/>
              <a:t>;</a:t>
            </a:r>
          </a:p>
          <a:p>
            <a:pPr algn="just"/>
            <a:r>
              <a:rPr lang="ru-RU" sz="1400" i="1" dirty="0"/>
              <a:t>3) </a:t>
            </a:r>
            <a:r>
              <a:rPr lang="ru-RU" sz="1400" i="1" dirty="0" err="1"/>
              <a:t>ігнорування</a:t>
            </a:r>
            <a:r>
              <a:rPr lang="ru-RU" sz="1400" i="1" dirty="0"/>
              <a:t> (</a:t>
            </a:r>
            <a:r>
              <a:rPr lang="ru-RU" sz="1400" i="1" dirty="0" err="1"/>
              <a:t>замовчування</a:t>
            </a:r>
            <a:r>
              <a:rPr lang="ru-RU" sz="1400" i="1" dirty="0"/>
              <a:t>, пряма </a:t>
            </a:r>
            <a:r>
              <a:rPr lang="ru-RU" sz="1400" i="1" dirty="0" err="1"/>
              <a:t>відмова</a:t>
            </a:r>
            <a:r>
              <a:rPr lang="ru-RU" sz="1400" i="1" dirty="0"/>
              <a:t> </a:t>
            </a:r>
            <a:r>
              <a:rPr lang="ru-RU" sz="1400" i="1" dirty="0" err="1"/>
              <a:t>опонувати</a:t>
            </a:r>
            <a:r>
              <a:rPr lang="ru-RU" sz="1400" i="1" dirty="0"/>
              <a:t>, </a:t>
            </a:r>
            <a:r>
              <a:rPr lang="ru-RU" sz="1400" i="1" dirty="0" err="1" smtClean="0"/>
              <a:t>виконувати</a:t>
            </a:r>
            <a:r>
              <a:rPr lang="ru-RU" sz="1400" i="1" dirty="0" smtClean="0"/>
              <a:t> </a:t>
            </a:r>
            <a:r>
              <a:rPr lang="ru-RU" sz="1400" i="1" dirty="0" err="1" smtClean="0"/>
              <a:t>накази</a:t>
            </a:r>
            <a:r>
              <a:rPr lang="ru-RU" sz="1400" i="1" dirty="0"/>
              <a:t>, </a:t>
            </a:r>
            <a:r>
              <a:rPr lang="ru-RU" sz="1400" i="1" dirty="0" err="1"/>
              <a:t>підпорядковуватися</a:t>
            </a:r>
            <a:r>
              <a:rPr lang="ru-RU" sz="1400" i="1" dirty="0"/>
              <a:t> </a:t>
            </a:r>
            <a:r>
              <a:rPr lang="ru-RU" sz="1400" i="1" dirty="0" err="1"/>
              <a:t>нав’язаним</a:t>
            </a:r>
            <a:r>
              <a:rPr lang="ru-RU" sz="1400" i="1" dirty="0"/>
              <a:t> правилам); </a:t>
            </a:r>
            <a:endParaRPr lang="ru-RU" sz="1400" i="1" dirty="0" smtClean="0"/>
          </a:p>
          <a:p>
            <a:pPr algn="just"/>
            <a:r>
              <a:rPr lang="ru-RU" sz="1400" i="1" dirty="0" smtClean="0"/>
              <a:t>4</a:t>
            </a:r>
            <a:r>
              <a:rPr lang="ru-RU" sz="1400" i="1" dirty="0"/>
              <a:t>) </a:t>
            </a:r>
            <a:r>
              <a:rPr lang="ru-RU" sz="1400" i="1" dirty="0" err="1" smtClean="0"/>
              <a:t>демонстрування</a:t>
            </a:r>
            <a:r>
              <a:rPr lang="ru-RU" sz="1400" i="1" dirty="0" smtClean="0"/>
              <a:t> </a:t>
            </a:r>
            <a:r>
              <a:rPr lang="ru-RU" sz="1400" i="1" dirty="0" err="1" smtClean="0"/>
              <a:t>поваги</a:t>
            </a:r>
            <a:r>
              <a:rPr lang="ru-RU" sz="1400" i="1" dirty="0" smtClean="0"/>
              <a:t> </a:t>
            </a:r>
            <a:r>
              <a:rPr lang="ru-RU" sz="1400" i="1" dirty="0"/>
              <a:t>до закону, попри </a:t>
            </a:r>
            <a:r>
              <a:rPr lang="ru-RU" sz="1400" i="1" dirty="0" err="1"/>
              <a:t>очевидну</a:t>
            </a:r>
            <a:r>
              <a:rPr lang="ru-RU" sz="1400" i="1" dirty="0"/>
              <a:t> </a:t>
            </a:r>
            <a:r>
              <a:rPr lang="ru-RU" sz="1400" i="1" dirty="0" err="1"/>
              <a:t>незаконність</a:t>
            </a:r>
            <a:r>
              <a:rPr lang="ru-RU" sz="1400" i="1" dirty="0"/>
              <a:t> </a:t>
            </a:r>
            <a:r>
              <a:rPr lang="ru-RU" sz="1400" i="1" dirty="0" err="1"/>
              <a:t>дій</a:t>
            </a:r>
            <a:r>
              <a:rPr lang="ru-RU" sz="1400" i="1" dirty="0"/>
              <a:t> </a:t>
            </a:r>
            <a:r>
              <a:rPr lang="ru-RU" sz="1400" i="1" dirty="0" err="1"/>
              <a:t>агресора</a:t>
            </a:r>
            <a:r>
              <a:rPr lang="ru-RU" sz="1400" i="1" dirty="0"/>
              <a:t> </a:t>
            </a:r>
            <a:r>
              <a:rPr lang="ru-RU" sz="1400" i="1" dirty="0" err="1"/>
              <a:t>тощо</a:t>
            </a:r>
            <a:r>
              <a:rPr lang="ru-RU" sz="1400" i="1" dirty="0"/>
              <a:t>. </a:t>
            </a:r>
            <a:endParaRPr lang="uk-UA" sz="1400" i="1" dirty="0" smtClean="0"/>
          </a:p>
          <a:p>
            <a:pPr marL="0" indent="0">
              <a:buNone/>
            </a:pPr>
            <a:endParaRPr lang="uk-UA" sz="1400" i="1" dirty="0"/>
          </a:p>
        </p:txBody>
      </p:sp>
    </p:spTree>
    <p:extLst>
      <p:ext uri="{BB962C8B-B14F-4D97-AF65-F5344CB8AC3E}">
        <p14:creationId xmlns:p14="http://schemas.microsoft.com/office/powerpoint/2010/main" val="140448022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62000" y="685800"/>
            <a:ext cx="7543800" cy="5191472"/>
          </a:xfrm>
        </p:spPr>
        <p:txBody>
          <a:bodyPr>
            <a:normAutofit/>
          </a:bodyPr>
          <a:lstStyle/>
          <a:p>
            <a:pPr algn="just"/>
            <a:r>
              <a:rPr lang="ru-RU" b="1" dirty="0" err="1"/>
              <a:t>Свідомий</a:t>
            </a:r>
            <a:r>
              <a:rPr lang="ru-RU" b="1" dirty="0"/>
              <a:t> </a:t>
            </a:r>
            <a:r>
              <a:rPr lang="ru-RU" b="1" dirty="0" err="1"/>
              <a:t>захист</a:t>
            </a:r>
            <a:r>
              <a:rPr lang="ru-RU" b="1" dirty="0"/>
              <a:t> </a:t>
            </a:r>
            <a:r>
              <a:rPr lang="ru-RU" b="1" dirty="0" err="1"/>
              <a:t>національних</a:t>
            </a:r>
            <a:r>
              <a:rPr lang="ru-RU" b="1" dirty="0"/>
              <a:t> </a:t>
            </a:r>
            <a:r>
              <a:rPr lang="ru-RU" b="1" dirty="0" err="1"/>
              <a:t>цінностей</a:t>
            </a:r>
            <a:r>
              <a:rPr lang="ru-RU" b="1" dirty="0"/>
              <a:t>, </a:t>
            </a:r>
            <a:r>
              <a:rPr lang="ru-RU" b="1" dirty="0" err="1" smtClean="0"/>
              <a:t>наявність</a:t>
            </a:r>
            <a:r>
              <a:rPr lang="ru-RU" b="1" dirty="0" smtClean="0"/>
              <a:t> </a:t>
            </a:r>
            <a:r>
              <a:rPr lang="ru-RU" b="1" dirty="0" err="1" smtClean="0"/>
              <a:t>національної</a:t>
            </a:r>
            <a:r>
              <a:rPr lang="ru-RU" b="1" dirty="0" smtClean="0"/>
              <a:t> </a:t>
            </a:r>
            <a:r>
              <a:rPr lang="ru-RU" b="1" dirty="0" err="1"/>
              <a:t>моделі</a:t>
            </a:r>
            <a:r>
              <a:rPr lang="ru-RU" b="1" dirty="0"/>
              <a:t> </a:t>
            </a:r>
            <a:r>
              <a:rPr lang="ru-RU" b="1" dirty="0" err="1"/>
              <a:t>розвитку</a:t>
            </a:r>
            <a:r>
              <a:rPr lang="ru-RU" b="1" dirty="0"/>
              <a:t>, </a:t>
            </a:r>
            <a:r>
              <a:rPr lang="ru-RU" b="1" dirty="0" err="1"/>
              <a:t>подолання</a:t>
            </a:r>
            <a:r>
              <a:rPr lang="ru-RU" b="1" dirty="0"/>
              <a:t> </a:t>
            </a:r>
            <a:r>
              <a:rPr lang="ru-RU" b="1" dirty="0" err="1"/>
              <a:t>песимізму</a:t>
            </a:r>
            <a:r>
              <a:rPr lang="ru-RU" b="1" dirty="0" smtClean="0"/>
              <a:t>.</a:t>
            </a:r>
          </a:p>
          <a:p>
            <a:pPr algn="just"/>
            <a:r>
              <a:rPr lang="uk-UA" sz="1400" i="1" dirty="0"/>
              <a:t>Р. </a:t>
            </a:r>
            <a:r>
              <a:rPr lang="uk-UA" sz="1400" i="1" dirty="0" err="1" smtClean="0"/>
              <a:t>Марутян</a:t>
            </a:r>
            <a:r>
              <a:rPr lang="uk-UA" sz="1400" i="1" dirty="0" smtClean="0"/>
              <a:t> зауважує</a:t>
            </a:r>
            <a:r>
              <a:rPr lang="uk-UA" sz="1400" i="1" dirty="0"/>
              <a:t>: «обов’язкове врахування інформаційних і </a:t>
            </a:r>
            <a:r>
              <a:rPr lang="uk-UA" sz="1400" i="1" dirty="0" smtClean="0"/>
              <a:t>смислових загроз</a:t>
            </a:r>
            <a:r>
              <a:rPr lang="uk-UA" sz="1400" i="1" dirty="0"/>
              <a:t>», наявність власних сенсів, «потужні інформаційні ресурси </a:t>
            </a:r>
            <a:r>
              <a:rPr lang="uk-UA" sz="1400" i="1" dirty="0" smtClean="0"/>
              <a:t>для тиражування </a:t>
            </a:r>
            <a:r>
              <a:rPr lang="uk-UA" sz="1400" i="1" dirty="0"/>
              <a:t>національних моделей в різних типах носіїв (ЗМІ</a:t>
            </a:r>
            <a:r>
              <a:rPr lang="uk-UA" sz="1400" i="1" dirty="0" smtClean="0"/>
              <a:t>, література</a:t>
            </a:r>
            <a:r>
              <a:rPr lang="uk-UA" sz="1400" i="1" dirty="0"/>
              <a:t>, мистецтво, освіта, наука)», яскравий і автентичний </a:t>
            </a:r>
            <a:r>
              <a:rPr lang="uk-UA" sz="1400" i="1" dirty="0" smtClean="0"/>
              <a:t>власний інформаційний </a:t>
            </a:r>
            <a:r>
              <a:rPr lang="uk-UA" sz="1400" i="1" dirty="0"/>
              <a:t>і культурний продукт, який продукуватиме </a:t>
            </a:r>
            <a:r>
              <a:rPr lang="uk-UA" sz="1400" i="1" dirty="0" smtClean="0"/>
              <a:t>власну модель </a:t>
            </a:r>
            <a:r>
              <a:rPr lang="uk-UA" sz="1400" i="1" dirty="0"/>
              <a:t>світу – найважливіші складові національної безпеки </a:t>
            </a:r>
            <a:r>
              <a:rPr lang="uk-UA" sz="1400" i="1" dirty="0" smtClean="0"/>
              <a:t>.</a:t>
            </a:r>
            <a:endParaRPr lang="uk-UA" sz="1400" i="1" dirty="0"/>
          </a:p>
          <a:p>
            <a:pPr algn="just"/>
            <a:r>
              <a:rPr lang="uk-UA" sz="1400" i="1" dirty="0"/>
              <a:t>Схожими є й висновки Г. </a:t>
            </a:r>
            <a:r>
              <a:rPr lang="uk-UA" sz="1400" i="1" dirty="0" err="1"/>
              <a:t>Почепцова</a:t>
            </a:r>
            <a:r>
              <a:rPr lang="uk-UA" sz="1400" i="1" dirty="0"/>
              <a:t>: «для України одними з </a:t>
            </a:r>
            <a:r>
              <a:rPr lang="uk-UA" sz="1400" i="1" dirty="0" smtClean="0"/>
              <a:t>перших завдань</a:t>
            </a:r>
            <a:r>
              <a:rPr lang="uk-UA" sz="1400" i="1" dirty="0"/>
              <a:t>, на нашу думку, мають стати такі, як «створення </a:t>
            </a:r>
            <a:r>
              <a:rPr lang="uk-UA" sz="1400" i="1" dirty="0" smtClean="0"/>
              <a:t>національної ідентичності</a:t>
            </a:r>
            <a:r>
              <a:rPr lang="uk-UA" sz="1400" i="1" dirty="0"/>
              <a:t>» і «подолання високого рівня песимізму населення</a:t>
            </a:r>
            <a:r>
              <a:rPr lang="uk-UA" sz="1400" i="1" dirty="0" smtClean="0"/>
              <a:t>», оскільки </a:t>
            </a:r>
            <a:r>
              <a:rPr lang="uk-UA" sz="1400" i="1" dirty="0"/>
              <a:t>без вирішення їх Україна не зможе залишитися </a:t>
            </a:r>
            <a:r>
              <a:rPr lang="uk-UA" sz="1400" i="1" dirty="0" smtClean="0"/>
              <a:t>незалежною державою».</a:t>
            </a:r>
          </a:p>
          <a:p>
            <a:pPr algn="just"/>
            <a:r>
              <a:rPr lang="ru-RU" b="1" i="1" dirty="0" err="1"/>
              <a:t>Медіаграмотність</a:t>
            </a:r>
            <a:r>
              <a:rPr lang="ru-RU" b="1" i="1" dirty="0"/>
              <a:t> і </a:t>
            </a:r>
            <a:r>
              <a:rPr lang="ru-RU" b="1" i="1" dirty="0" err="1"/>
              <a:t>відкритий</a:t>
            </a:r>
            <a:r>
              <a:rPr lang="ru-RU" b="1" i="1" dirty="0"/>
              <a:t> доступ </a:t>
            </a:r>
            <a:r>
              <a:rPr lang="ru-RU" b="1" i="1" dirty="0" err="1"/>
              <a:t>громадян</a:t>
            </a:r>
            <a:r>
              <a:rPr lang="ru-RU" b="1" i="1" dirty="0"/>
              <a:t> до </a:t>
            </a:r>
            <a:r>
              <a:rPr lang="ru-RU" b="1" i="1" dirty="0" err="1"/>
              <a:t>знань</a:t>
            </a:r>
            <a:r>
              <a:rPr lang="ru-RU" b="1" i="1" dirty="0"/>
              <a:t> </a:t>
            </a:r>
            <a:r>
              <a:rPr lang="ru-RU" b="1" i="1" dirty="0" smtClean="0"/>
              <a:t>про </a:t>
            </a:r>
            <a:r>
              <a:rPr lang="ru-RU" b="1" i="1" dirty="0" err="1" smtClean="0"/>
              <a:t>маніпуляції</a:t>
            </a:r>
            <a:r>
              <a:rPr lang="ru-RU" b="1" i="1" dirty="0"/>
              <a:t>.</a:t>
            </a:r>
            <a:endParaRPr lang="uk-UA" b="1" i="1" dirty="0"/>
          </a:p>
        </p:txBody>
      </p:sp>
    </p:spTree>
    <p:extLst>
      <p:ext uri="{BB962C8B-B14F-4D97-AF65-F5344CB8AC3E}">
        <p14:creationId xmlns:p14="http://schemas.microsoft.com/office/powerpoint/2010/main" val="29413014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uk-UA" dirty="0"/>
              <a:t>Канадський науковець і президент Канадської асоціації </a:t>
            </a:r>
            <a:r>
              <a:rPr lang="uk-UA" dirty="0" err="1"/>
              <a:t>медіаосвітніх</a:t>
            </a:r>
            <a:r>
              <a:rPr lang="uk-UA" dirty="0"/>
              <a:t> організацій </a:t>
            </a:r>
            <a:r>
              <a:rPr lang="uk-UA" dirty="0" smtClean="0"/>
              <a:t>Джон </a:t>
            </a:r>
            <a:r>
              <a:rPr lang="uk-UA" dirty="0" err="1"/>
              <a:t>Пандженте</a:t>
            </a:r>
            <a:r>
              <a:rPr lang="uk-UA" dirty="0"/>
              <a:t> (</a:t>
            </a:r>
            <a:r>
              <a:rPr lang="en-US" dirty="0"/>
              <a:t>John J. </a:t>
            </a:r>
            <a:r>
              <a:rPr lang="en-US" dirty="0" err="1"/>
              <a:t>Pungente</a:t>
            </a:r>
            <a:r>
              <a:rPr lang="en-US" dirty="0"/>
              <a:t>) </a:t>
            </a:r>
            <a:r>
              <a:rPr lang="uk-UA" dirty="0"/>
              <a:t>вивів вісім ключових принципів , що дозволяють краще вивчати </a:t>
            </a:r>
            <a:r>
              <a:rPr lang="uk-UA" dirty="0" err="1"/>
              <a:t>медіапродукти</a:t>
            </a:r>
            <a:r>
              <a:rPr lang="uk-UA" dirty="0"/>
              <a:t> та краще усвідомлювати впливи та викривлення інформаційних потоків </a:t>
            </a:r>
          </a:p>
          <a:p>
            <a:endParaRPr lang="uk-UA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36950" y="3212976"/>
            <a:ext cx="2142307" cy="28915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7037807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62000" y="908720"/>
            <a:ext cx="7543800" cy="5040560"/>
          </a:xfrm>
        </p:spPr>
        <p:txBody>
          <a:bodyPr>
            <a:normAutofit fontScale="92500" lnSpcReduction="20000"/>
          </a:bodyPr>
          <a:lstStyle/>
          <a:p>
            <a:pPr algn="just">
              <a:spcBef>
                <a:spcPts val="0"/>
              </a:spcBef>
              <a:buFont typeface="Wingdings" pitchFamily="2" charset="2"/>
              <a:buChar char="Ø"/>
            </a:pPr>
            <a:r>
              <a:rPr lang="uk-UA" sz="2000" b="1" dirty="0" smtClean="0"/>
              <a:t>Будь-який </a:t>
            </a:r>
            <a:r>
              <a:rPr lang="uk-UA" sz="2000" b="1" dirty="0" err="1"/>
              <a:t>медіапродукт</a:t>
            </a:r>
            <a:r>
              <a:rPr lang="uk-UA" sz="2000" b="1" dirty="0"/>
              <a:t> </a:t>
            </a:r>
            <a:r>
              <a:rPr lang="uk-UA" sz="2000" b="1" dirty="0" smtClean="0"/>
              <a:t>— </a:t>
            </a:r>
            <a:r>
              <a:rPr lang="uk-UA" sz="2000" b="1" dirty="0"/>
              <a:t>це сконструйована реальність.</a:t>
            </a:r>
            <a:r>
              <a:rPr lang="uk-UA" sz="2000" dirty="0"/>
              <a:t> </a:t>
            </a:r>
            <a:r>
              <a:rPr lang="uk-UA" sz="2000" dirty="0" smtClean="0"/>
              <a:t> Він </a:t>
            </a:r>
            <a:r>
              <a:rPr lang="uk-UA" sz="2000" dirty="0"/>
              <a:t>відбиває не реальний світ</a:t>
            </a:r>
            <a:r>
              <a:rPr lang="uk-UA" sz="2000" dirty="0" smtClean="0"/>
              <a:t>,  </a:t>
            </a:r>
            <a:r>
              <a:rPr lang="uk-UA" sz="2000" dirty="0"/>
              <a:t>а деякі суб’єктивні, </a:t>
            </a:r>
            <a:r>
              <a:rPr lang="uk-UA" sz="2000" dirty="0" smtClean="0"/>
              <a:t> ретельно </a:t>
            </a:r>
            <a:r>
              <a:rPr lang="uk-UA" sz="2000" dirty="0"/>
              <a:t>відібрані уявлення </a:t>
            </a:r>
            <a:r>
              <a:rPr lang="uk-UA" sz="2000" dirty="0" smtClean="0"/>
              <a:t>про </a:t>
            </a:r>
            <a:r>
              <a:rPr lang="uk-UA" sz="2000" dirty="0"/>
              <a:t>нього</a:t>
            </a:r>
            <a:r>
              <a:rPr lang="uk-UA" sz="2000" dirty="0" smtClean="0"/>
              <a:t>. </a:t>
            </a:r>
            <a:r>
              <a:rPr lang="uk-UA" sz="2000" dirty="0" err="1" smtClean="0"/>
              <a:t>Медіаграмотність</a:t>
            </a:r>
            <a:r>
              <a:rPr lang="uk-UA" sz="2000" dirty="0" smtClean="0"/>
              <a:t>  </a:t>
            </a:r>
            <a:r>
              <a:rPr lang="uk-UA" sz="2000" dirty="0"/>
              <a:t>допомагає розуміти принципи їх створення. </a:t>
            </a:r>
            <a:endParaRPr lang="uk-UA" sz="2000" dirty="0" smtClean="0"/>
          </a:p>
          <a:p>
            <a:pPr algn="just">
              <a:spcBef>
                <a:spcPts val="0"/>
              </a:spcBef>
              <a:buFont typeface="Wingdings" pitchFamily="2" charset="2"/>
              <a:buChar char="Ø"/>
            </a:pPr>
            <a:r>
              <a:rPr lang="uk-UA" sz="2000" b="1" dirty="0"/>
              <a:t>Медіа конструюють реальність. </a:t>
            </a:r>
          </a:p>
          <a:p>
            <a:pPr marL="0" indent="0" algn="just">
              <a:spcBef>
                <a:spcPts val="0"/>
              </a:spcBef>
              <a:buNone/>
            </a:pPr>
            <a:r>
              <a:rPr lang="uk-UA" sz="2000" dirty="0"/>
              <a:t>Саме вони формують більше уявлень про навколишнє середовище та особисте ставлення до того, що відбувається. Ставлення до об’єктів реального світу формується на основі </a:t>
            </a:r>
            <a:r>
              <a:rPr lang="uk-UA" sz="2000" dirty="0" err="1"/>
              <a:t>медіаповідомлень</a:t>
            </a:r>
            <a:r>
              <a:rPr lang="uk-UA" sz="2000" dirty="0"/>
              <a:t>, які, своєю чергою, сконструювали фахівці, що переслідують </a:t>
            </a:r>
            <a:r>
              <a:rPr lang="uk-UA" sz="2000" dirty="0" smtClean="0"/>
              <a:t> визначені </a:t>
            </a:r>
            <a:r>
              <a:rPr lang="uk-UA" sz="2000" dirty="0"/>
              <a:t>комунікативні цілі. </a:t>
            </a:r>
          </a:p>
          <a:p>
            <a:pPr marL="0" indent="0" algn="just">
              <a:spcBef>
                <a:spcPts val="0"/>
              </a:spcBef>
              <a:buNone/>
            </a:pPr>
            <a:r>
              <a:rPr lang="uk-UA" sz="2000" dirty="0"/>
              <a:t>Медіа певною мірою </a:t>
            </a:r>
            <a:r>
              <a:rPr lang="uk-UA" sz="2000" dirty="0" smtClean="0"/>
              <a:t>формують </a:t>
            </a:r>
            <a:r>
              <a:rPr lang="uk-UA" sz="2000" dirty="0"/>
              <a:t>наше </a:t>
            </a:r>
            <a:r>
              <a:rPr lang="uk-UA" sz="2000" dirty="0" smtClean="0"/>
              <a:t>відчуття </a:t>
            </a:r>
            <a:r>
              <a:rPr lang="uk-UA" sz="2000" dirty="0"/>
              <a:t>реальності. </a:t>
            </a:r>
          </a:p>
          <a:p>
            <a:pPr>
              <a:buFont typeface="Wingdings" pitchFamily="2" charset="2"/>
              <a:buChar char="Ø"/>
            </a:pPr>
            <a:r>
              <a:rPr lang="uk-UA" sz="2000" b="1" dirty="0" smtClean="0"/>
              <a:t>Отримувачі </a:t>
            </a:r>
            <a:r>
              <a:rPr lang="uk-UA" sz="2000" b="1" dirty="0" err="1"/>
              <a:t>медіаповідомлення</a:t>
            </a:r>
            <a:r>
              <a:rPr lang="uk-UA" sz="2000" b="1" dirty="0"/>
              <a:t> інтерпретують його зміст. </a:t>
            </a:r>
            <a:r>
              <a:rPr lang="uk-UA" sz="2000" dirty="0"/>
              <a:t>Медіа забезпечують свою аудиторію інформацією, на основі якої формується уявлення про реальність</a:t>
            </a:r>
            <a:r>
              <a:rPr lang="uk-UA" sz="2000" dirty="0" smtClean="0"/>
              <a:t>.</a:t>
            </a:r>
          </a:p>
          <a:p>
            <a:pPr>
              <a:buFont typeface="Wingdings" pitchFamily="2" charset="2"/>
              <a:buChar char="Ø"/>
            </a:pPr>
            <a:r>
              <a:rPr lang="uk-UA" sz="2000" b="1" dirty="0"/>
              <a:t> Медіа мають комерційну підтримку</a:t>
            </a:r>
            <a:r>
              <a:rPr lang="uk-UA" sz="2000" dirty="0"/>
              <a:t>. </a:t>
            </a:r>
            <a:r>
              <a:rPr lang="uk-UA" sz="2000" dirty="0" err="1"/>
              <a:t>Медіаграмотність</a:t>
            </a:r>
            <a:r>
              <a:rPr lang="uk-UA" sz="2000" dirty="0"/>
              <a:t> дає уявлення про те, що підтримує будь-які медіа з комерційного боку і як комерційний підтекст впливає на зміст </a:t>
            </a:r>
            <a:r>
              <a:rPr lang="uk-UA" sz="2000" dirty="0" err="1"/>
              <a:t>медіапродукту</a:t>
            </a:r>
            <a:r>
              <a:rPr lang="uk-UA" sz="2000" dirty="0"/>
              <a:t>, </a:t>
            </a:r>
            <a:r>
              <a:rPr lang="uk-UA" sz="2000" dirty="0" smtClean="0"/>
              <a:t> його </a:t>
            </a:r>
            <a:r>
              <a:rPr lang="uk-UA" sz="2000" dirty="0"/>
              <a:t>якість. Створення </a:t>
            </a:r>
            <a:r>
              <a:rPr lang="uk-UA" sz="2000" dirty="0" err="1"/>
              <a:t>медіапродукту</a:t>
            </a:r>
            <a:r>
              <a:rPr lang="uk-UA" sz="2000" dirty="0"/>
              <a:t> — це </a:t>
            </a:r>
            <a:r>
              <a:rPr lang="uk-UA" sz="2000" dirty="0" smtClean="0"/>
              <a:t> передовсім </a:t>
            </a:r>
            <a:r>
              <a:rPr lang="uk-UA" sz="2000" dirty="0"/>
              <a:t>бізнес, який має </a:t>
            </a:r>
            <a:r>
              <a:rPr lang="uk-UA" sz="2000" dirty="0" smtClean="0"/>
              <a:t>давати прибуток</a:t>
            </a:r>
            <a:r>
              <a:rPr lang="uk-UA" sz="2000" dirty="0"/>
              <a:t>. </a:t>
            </a:r>
          </a:p>
          <a:p>
            <a:pPr>
              <a:buFont typeface="Wingdings" pitchFamily="2" charset="2"/>
              <a:buChar char="Ø"/>
            </a:pPr>
            <a:endParaRPr lang="uk-UA" sz="2000" dirty="0"/>
          </a:p>
          <a:p>
            <a:pPr>
              <a:buFont typeface="Wingdings" pitchFamily="2" charset="2"/>
              <a:buChar char="Ø"/>
            </a:pPr>
            <a:endParaRPr lang="uk-UA" sz="2000" dirty="0" smtClean="0"/>
          </a:p>
          <a:p>
            <a:pPr marL="0" indent="0">
              <a:buNone/>
            </a:pPr>
            <a:endParaRPr lang="uk-UA" dirty="0"/>
          </a:p>
          <a:p>
            <a:endParaRPr lang="uk-UA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856" y="4869160"/>
            <a:ext cx="2520280" cy="17926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9390700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764704"/>
            <a:ext cx="7632848" cy="1008112"/>
          </a:xfrm>
        </p:spPr>
        <p:txBody>
          <a:bodyPr/>
          <a:lstStyle/>
          <a:p>
            <a:pPr algn="ctr"/>
            <a:r>
              <a:rPr lang="uk-UA" dirty="0" smtClean="0"/>
              <a:t>План</a:t>
            </a:r>
            <a:endParaRPr lang="uk-UA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62000" y="1988840"/>
            <a:ext cx="7543800" cy="388843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uk-UA" sz="3200" dirty="0" smtClean="0"/>
              <a:t>1. Інформаційно-психологічні операції: поняття</a:t>
            </a:r>
            <a:r>
              <a:rPr lang="uk-UA" sz="3200" dirty="0"/>
              <a:t>, види, способи </a:t>
            </a:r>
            <a:r>
              <a:rPr lang="uk-UA" sz="3200" dirty="0" smtClean="0"/>
              <a:t>використання умовах </a:t>
            </a:r>
            <a:r>
              <a:rPr lang="uk-UA" sz="3200" dirty="0"/>
              <a:t>гібридної </a:t>
            </a:r>
            <a:r>
              <a:rPr lang="uk-UA" sz="3200" dirty="0" smtClean="0"/>
              <a:t>війни</a:t>
            </a:r>
            <a:r>
              <a:rPr lang="uk-UA" sz="3200" dirty="0"/>
              <a:t>.</a:t>
            </a:r>
          </a:p>
          <a:p>
            <a:pPr marL="0" indent="0">
              <a:buNone/>
            </a:pPr>
            <a:r>
              <a:rPr lang="uk-UA" sz="3200" dirty="0" smtClean="0"/>
              <a:t>2. </a:t>
            </a:r>
            <a:r>
              <a:rPr lang="ru-RU" sz="3200" dirty="0" err="1" smtClean="0"/>
              <a:t>З</a:t>
            </a:r>
            <a:r>
              <a:rPr lang="ru-RU" sz="3200" dirty="0" err="1" smtClean="0"/>
              <a:t>асоби</a:t>
            </a:r>
            <a:r>
              <a:rPr lang="ru-RU" sz="3200" dirty="0" smtClean="0"/>
              <a:t> </a:t>
            </a:r>
            <a:r>
              <a:rPr lang="ru-RU" sz="3200" dirty="0" err="1"/>
              <a:t>протистояння</a:t>
            </a:r>
            <a:r>
              <a:rPr lang="ru-RU" sz="3200" dirty="0"/>
              <a:t> </a:t>
            </a:r>
            <a:r>
              <a:rPr lang="ru-RU" sz="3200" dirty="0" err="1"/>
              <a:t>інформаційним</a:t>
            </a:r>
            <a:r>
              <a:rPr lang="ru-RU" sz="3200" dirty="0"/>
              <a:t> і</a:t>
            </a:r>
          </a:p>
          <a:p>
            <a:pPr marL="0" indent="0">
              <a:buNone/>
            </a:pPr>
            <a:r>
              <a:rPr lang="ru-RU" sz="3200" dirty="0" err="1"/>
              <a:t>смисловим</a:t>
            </a:r>
            <a:r>
              <a:rPr lang="ru-RU" sz="3200" dirty="0"/>
              <a:t> </a:t>
            </a:r>
            <a:r>
              <a:rPr lang="ru-RU" sz="3200" dirty="0" err="1" smtClean="0"/>
              <a:t>загрозам</a:t>
            </a:r>
            <a:r>
              <a:rPr lang="ru-RU" sz="3200" dirty="0" smtClean="0"/>
              <a:t>.</a:t>
            </a:r>
            <a:endParaRPr lang="uk-UA" sz="3200" dirty="0"/>
          </a:p>
        </p:txBody>
      </p:sp>
    </p:spTree>
    <p:extLst>
      <p:ext uri="{BB962C8B-B14F-4D97-AF65-F5344CB8AC3E}">
        <p14:creationId xmlns:p14="http://schemas.microsoft.com/office/powerpoint/2010/main" val="222109992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itchFamily="2" charset="2"/>
              <a:buChar char="Ø"/>
            </a:pPr>
            <a:r>
              <a:rPr lang="uk-UA" b="1" dirty="0"/>
              <a:t>Будь-яке </a:t>
            </a:r>
            <a:r>
              <a:rPr lang="uk-UA" b="1" dirty="0" err="1"/>
              <a:t>медіаповідомлення</a:t>
            </a:r>
            <a:r>
              <a:rPr lang="uk-UA" b="1" dirty="0"/>
              <a:t> транслює ідеологію та інформацію про певні цінності</a:t>
            </a:r>
            <a:r>
              <a:rPr lang="uk-UA" dirty="0"/>
              <a:t>. Будь-який медійний продукт — це, в певному сенсі, реклама способу життя та тих чи інших цінностей. </a:t>
            </a:r>
            <a:r>
              <a:rPr lang="uk-UA" dirty="0" smtClean="0"/>
              <a:t> Явно </a:t>
            </a:r>
            <a:r>
              <a:rPr lang="uk-UA" dirty="0"/>
              <a:t>чи опосередковано медіа створюють в очах аудиторії уявлення про «гарне», «красиве» життя; формують </a:t>
            </a:r>
            <a:r>
              <a:rPr lang="uk-UA" dirty="0" smtClean="0"/>
              <a:t> споживацькі </a:t>
            </a:r>
            <a:r>
              <a:rPr lang="uk-UA" dirty="0"/>
              <a:t>смаки </a:t>
            </a:r>
            <a:r>
              <a:rPr lang="uk-UA" dirty="0" smtClean="0"/>
              <a:t> та </a:t>
            </a:r>
            <a:r>
              <a:rPr lang="uk-UA" dirty="0"/>
              <a:t>дають уявлення про </a:t>
            </a:r>
            <a:r>
              <a:rPr lang="uk-UA" dirty="0" smtClean="0"/>
              <a:t> Загальну  </a:t>
            </a:r>
            <a:r>
              <a:rPr lang="uk-UA" dirty="0"/>
              <a:t>ідеологічну позицію.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3861048"/>
            <a:ext cx="3096344" cy="21954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2757903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62000" y="908720"/>
            <a:ext cx="7543800" cy="3240360"/>
          </a:xfrm>
        </p:spPr>
        <p:txBody>
          <a:bodyPr>
            <a:normAutofit/>
          </a:bodyPr>
          <a:lstStyle/>
          <a:p>
            <a:r>
              <a:rPr lang="uk-UA" b="1" dirty="0"/>
              <a:t>Медіа виконують соціальні та політичні функції. </a:t>
            </a:r>
            <a:r>
              <a:rPr lang="uk-UA" dirty="0"/>
              <a:t>Вони впливають на політичну ситуацію та провокують соціальні зміни. </a:t>
            </a:r>
            <a:r>
              <a:rPr lang="uk-UA" dirty="0" smtClean="0"/>
              <a:t> Телебачення </a:t>
            </a:r>
            <a:r>
              <a:rPr lang="uk-UA" dirty="0"/>
              <a:t>впливає на результати виборів. </a:t>
            </a:r>
            <a:r>
              <a:rPr lang="uk-UA" dirty="0" smtClean="0"/>
              <a:t>Електорат </a:t>
            </a:r>
            <a:r>
              <a:rPr lang="uk-UA" dirty="0"/>
              <a:t>ґрунтує свої рішення на уявленнях про кандидатів, тобто на сформованому іміджі. </a:t>
            </a:r>
            <a:r>
              <a:rPr lang="uk-UA" dirty="0" smtClean="0"/>
              <a:t> Медіа </a:t>
            </a:r>
            <a:r>
              <a:rPr lang="uk-UA" dirty="0"/>
              <a:t>примушують </a:t>
            </a:r>
            <a:r>
              <a:rPr lang="uk-UA" dirty="0" smtClean="0"/>
              <a:t>нас </a:t>
            </a:r>
            <a:r>
              <a:rPr lang="uk-UA" dirty="0"/>
              <a:t>задумуватися </a:t>
            </a:r>
            <a:r>
              <a:rPr lang="uk-UA" dirty="0" smtClean="0"/>
              <a:t> про </a:t>
            </a:r>
            <a:r>
              <a:rPr lang="uk-UA" dirty="0"/>
              <a:t>події, </a:t>
            </a:r>
            <a:r>
              <a:rPr lang="uk-UA" dirty="0" smtClean="0"/>
              <a:t>що </a:t>
            </a:r>
            <a:r>
              <a:rPr lang="uk-UA" dirty="0"/>
              <a:t>відбуваються </a:t>
            </a:r>
            <a:r>
              <a:rPr lang="uk-UA" dirty="0" smtClean="0"/>
              <a:t>в </a:t>
            </a:r>
            <a:r>
              <a:rPr lang="uk-UA" dirty="0"/>
              <a:t>інших країнах.</a:t>
            </a:r>
          </a:p>
          <a:p>
            <a:endParaRPr lang="uk-UA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2" y="3789040"/>
            <a:ext cx="3708573" cy="24206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6614652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Char char="Ø"/>
            </a:pPr>
            <a:r>
              <a:rPr lang="ru-RU" b="1" dirty="0" err="1"/>
              <a:t>Зміст</a:t>
            </a:r>
            <a:r>
              <a:rPr lang="ru-RU" b="1" dirty="0"/>
              <a:t> </a:t>
            </a:r>
            <a:r>
              <a:rPr lang="ru-RU" b="1" dirty="0" err="1"/>
              <a:t>повідомлення</a:t>
            </a:r>
            <a:r>
              <a:rPr lang="ru-RU" b="1" dirty="0"/>
              <a:t> </a:t>
            </a:r>
            <a:r>
              <a:rPr lang="ru-RU" b="1" dirty="0" err="1"/>
              <a:t>залежить</a:t>
            </a:r>
            <a:r>
              <a:rPr lang="ru-RU" b="1" dirty="0"/>
              <a:t> </a:t>
            </a:r>
            <a:r>
              <a:rPr lang="ru-RU" b="1" dirty="0" err="1"/>
              <a:t>від</a:t>
            </a:r>
            <a:r>
              <a:rPr lang="ru-RU" b="1" dirty="0"/>
              <a:t> виду </a:t>
            </a:r>
            <a:r>
              <a:rPr lang="ru-RU" b="1" dirty="0" err="1"/>
              <a:t>медіа</a:t>
            </a:r>
            <a:r>
              <a:rPr lang="ru-RU" b="1" dirty="0"/>
              <a:t>. </a:t>
            </a:r>
            <a:r>
              <a:rPr lang="ru-RU" dirty="0" err="1"/>
              <a:t>Різні</a:t>
            </a:r>
            <a:r>
              <a:rPr lang="ru-RU" dirty="0"/>
              <a:t> </a:t>
            </a:r>
            <a:r>
              <a:rPr lang="ru-RU" dirty="0" err="1"/>
              <a:t>медіа</a:t>
            </a:r>
            <a:r>
              <a:rPr lang="ru-RU" dirty="0"/>
              <a:t> </a:t>
            </a:r>
            <a:r>
              <a:rPr lang="ru-RU" dirty="0" err="1"/>
              <a:t>передають</a:t>
            </a:r>
            <a:r>
              <a:rPr lang="ru-RU" dirty="0"/>
              <a:t> </a:t>
            </a:r>
            <a:r>
              <a:rPr lang="ru-RU" dirty="0" err="1"/>
              <a:t>повідомлення</a:t>
            </a:r>
            <a:r>
              <a:rPr lang="ru-RU" dirty="0"/>
              <a:t> про одну </a:t>
            </a:r>
            <a:r>
              <a:rPr lang="ru-RU" dirty="0" err="1"/>
              <a:t>подію</a:t>
            </a:r>
            <a:r>
              <a:rPr lang="ru-RU" dirty="0"/>
              <a:t>, </a:t>
            </a:r>
            <a:r>
              <a:rPr lang="ru-RU" dirty="0" err="1"/>
              <a:t>наголошуючи</a:t>
            </a:r>
            <a:r>
              <a:rPr lang="ru-RU" dirty="0"/>
              <a:t> на </a:t>
            </a:r>
            <a:r>
              <a:rPr lang="ru-RU" dirty="0" err="1"/>
              <a:t>різних</a:t>
            </a:r>
            <a:r>
              <a:rPr lang="ru-RU" dirty="0"/>
              <a:t> аспектах. </a:t>
            </a:r>
          </a:p>
          <a:p>
            <a:endParaRPr lang="uk-UA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856" y="3252999"/>
            <a:ext cx="2590924" cy="22843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8381884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611560" y="476672"/>
            <a:ext cx="7776864" cy="720080"/>
          </a:xfrm>
        </p:spPr>
        <p:txBody>
          <a:bodyPr>
            <a:normAutofit/>
          </a:bodyPr>
          <a:lstStyle/>
          <a:p>
            <a:r>
              <a:rPr lang="uk-UA" sz="3600" dirty="0"/>
              <a:t>Інформаційно-психологічні </a:t>
            </a:r>
            <a:r>
              <a:rPr lang="uk-UA" sz="3600" dirty="0" smtClean="0"/>
              <a:t>операції:</a:t>
            </a:r>
            <a:endParaRPr lang="uk-UA" sz="3600" dirty="0"/>
          </a:p>
        </p:txBody>
      </p:sp>
      <p:sp>
        <p:nvSpPr>
          <p:cNvPr id="5" name="Текст 4"/>
          <p:cNvSpPr>
            <a:spLocks noGrp="1"/>
          </p:cNvSpPr>
          <p:nvPr>
            <p:ph type="body" idx="1"/>
          </p:nvPr>
        </p:nvSpPr>
        <p:spPr>
          <a:xfrm>
            <a:off x="758952" y="1268760"/>
            <a:ext cx="3657600" cy="576064"/>
          </a:xfrm>
        </p:spPr>
        <p:txBody>
          <a:bodyPr/>
          <a:lstStyle/>
          <a:p>
            <a:r>
              <a:rPr lang="uk-UA" dirty="0" smtClean="0"/>
              <a:t>широке значення</a:t>
            </a:r>
            <a:endParaRPr lang="uk-UA" dirty="0"/>
          </a:p>
        </p:txBody>
      </p:sp>
      <p:sp>
        <p:nvSpPr>
          <p:cNvPr id="6" name="Объект 5"/>
          <p:cNvSpPr>
            <a:spLocks noGrp="1"/>
          </p:cNvSpPr>
          <p:nvPr>
            <p:ph sz="half" idx="2"/>
          </p:nvPr>
        </p:nvSpPr>
        <p:spPr>
          <a:xfrm>
            <a:off x="758952" y="1916832"/>
            <a:ext cx="3657600" cy="4176464"/>
          </a:xfrm>
        </p:spPr>
        <p:txBody>
          <a:bodyPr/>
          <a:lstStyle/>
          <a:p>
            <a:pPr marL="0" indent="0">
              <a:buNone/>
            </a:pPr>
            <a:r>
              <a:rPr lang="ru-RU" dirty="0" err="1"/>
              <a:t>сплановане</a:t>
            </a:r>
            <a:r>
              <a:rPr lang="ru-RU" dirty="0"/>
              <a:t> </a:t>
            </a:r>
            <a:r>
              <a:rPr lang="ru-RU" dirty="0" err="1"/>
              <a:t>використання</a:t>
            </a:r>
            <a:r>
              <a:rPr lang="ru-RU" dirty="0"/>
              <a:t> </a:t>
            </a:r>
            <a:r>
              <a:rPr lang="ru-RU" dirty="0" err="1"/>
              <a:t>засобів</a:t>
            </a:r>
            <a:r>
              <a:rPr lang="ru-RU" dirty="0"/>
              <a:t>, форм </a:t>
            </a:r>
            <a:r>
              <a:rPr lang="ru-RU" dirty="0" smtClean="0"/>
              <a:t>і </a:t>
            </a:r>
            <a:r>
              <a:rPr lang="ru-RU" dirty="0" err="1" smtClean="0"/>
              <a:t>методів</a:t>
            </a:r>
            <a:r>
              <a:rPr lang="ru-RU" dirty="0" smtClean="0"/>
              <a:t> </a:t>
            </a:r>
            <a:r>
              <a:rPr lang="ru-RU" dirty="0" err="1"/>
              <a:t>поширення</a:t>
            </a:r>
            <a:r>
              <a:rPr lang="ru-RU" dirty="0"/>
              <a:t> </a:t>
            </a:r>
            <a:r>
              <a:rPr lang="ru-RU" dirty="0" err="1"/>
              <a:t>інформації</a:t>
            </a:r>
            <a:r>
              <a:rPr lang="ru-RU" dirty="0"/>
              <a:t> </a:t>
            </a:r>
            <a:r>
              <a:rPr lang="ru-RU" dirty="0" err="1"/>
              <a:t>задля</a:t>
            </a:r>
            <a:r>
              <a:rPr lang="ru-RU" dirty="0"/>
              <a:t> </a:t>
            </a:r>
            <a:r>
              <a:rPr lang="ru-RU" dirty="0" err="1"/>
              <a:t>впливу</a:t>
            </a:r>
            <a:r>
              <a:rPr lang="ru-RU" dirty="0"/>
              <a:t> на </a:t>
            </a:r>
            <a:r>
              <a:rPr lang="ru-RU" dirty="0" err="1" smtClean="0"/>
              <a:t>свідомість</a:t>
            </a:r>
            <a:r>
              <a:rPr lang="ru-RU" dirty="0" smtClean="0"/>
              <a:t> </a:t>
            </a:r>
            <a:r>
              <a:rPr lang="ru-RU" dirty="0"/>
              <a:t>і </a:t>
            </a:r>
            <a:r>
              <a:rPr lang="ru-RU" dirty="0" err="1" smtClean="0"/>
              <a:t>поведінку</a:t>
            </a:r>
            <a:r>
              <a:rPr lang="ru-RU" dirty="0" smtClean="0"/>
              <a:t> </a:t>
            </a:r>
            <a:r>
              <a:rPr lang="ru-RU" dirty="0" err="1" smtClean="0"/>
              <a:t>людини</a:t>
            </a:r>
            <a:endParaRPr lang="uk-UA" dirty="0"/>
          </a:p>
        </p:txBody>
      </p:sp>
      <p:sp>
        <p:nvSpPr>
          <p:cNvPr id="7" name="Текст 6"/>
          <p:cNvSpPr>
            <a:spLocks noGrp="1"/>
          </p:cNvSpPr>
          <p:nvPr>
            <p:ph type="body" sz="quarter" idx="3"/>
          </p:nvPr>
        </p:nvSpPr>
        <p:spPr>
          <a:xfrm>
            <a:off x="4644008" y="1196752"/>
            <a:ext cx="3657600" cy="639762"/>
          </a:xfrm>
        </p:spPr>
        <p:txBody>
          <a:bodyPr/>
          <a:lstStyle/>
          <a:p>
            <a:r>
              <a:rPr lang="uk-UA" dirty="0" smtClean="0"/>
              <a:t>вузьке значення</a:t>
            </a:r>
            <a:endParaRPr lang="uk-UA" dirty="0"/>
          </a:p>
        </p:txBody>
      </p:sp>
      <p:sp>
        <p:nvSpPr>
          <p:cNvPr id="8" name="Объект 7"/>
          <p:cNvSpPr>
            <a:spLocks noGrp="1"/>
          </p:cNvSpPr>
          <p:nvPr>
            <p:ph sz="quarter" idx="4"/>
          </p:nvPr>
        </p:nvSpPr>
        <p:spPr>
          <a:xfrm>
            <a:off x="4645152" y="1844824"/>
            <a:ext cx="3657600" cy="4248472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uk-UA" dirty="0"/>
              <a:t>інструмент, «зброя», технологія, що </a:t>
            </a:r>
            <a:r>
              <a:rPr lang="uk-UA" dirty="0" smtClean="0"/>
              <a:t>лише супроводжує </a:t>
            </a:r>
            <a:r>
              <a:rPr lang="uk-UA" dirty="0"/>
              <a:t>бойові дії, гарячі фази збройних конфліктів або </a:t>
            </a:r>
            <a:r>
              <a:rPr lang="uk-UA" dirty="0" smtClean="0"/>
              <a:t>передує їм;</a:t>
            </a:r>
          </a:p>
          <a:p>
            <a:pPr marL="0" indent="0">
              <a:buNone/>
            </a:pPr>
            <a:r>
              <a:rPr lang="ru-RU" dirty="0" smtClean="0"/>
              <a:t>у </a:t>
            </a:r>
            <a:r>
              <a:rPr lang="ru-RU" dirty="0" err="1"/>
              <a:t>цьому</a:t>
            </a:r>
            <a:r>
              <a:rPr lang="ru-RU" dirty="0"/>
              <a:t> </a:t>
            </a:r>
            <a:r>
              <a:rPr lang="ru-RU" dirty="0" err="1"/>
              <a:t>сенсі</a:t>
            </a:r>
            <a:r>
              <a:rPr lang="ru-RU" dirty="0"/>
              <a:t> вони </a:t>
            </a:r>
            <a:r>
              <a:rPr lang="ru-RU" dirty="0" err="1"/>
              <a:t>застосовуються</a:t>
            </a:r>
            <a:r>
              <a:rPr lang="ru-RU" dirty="0"/>
              <a:t> </a:t>
            </a:r>
            <a:r>
              <a:rPr lang="ru-RU" dirty="0" err="1"/>
              <a:t>переважно</a:t>
            </a:r>
            <a:r>
              <a:rPr lang="ru-RU" dirty="0"/>
              <a:t> для </a:t>
            </a:r>
            <a:r>
              <a:rPr lang="ru-RU" dirty="0" err="1"/>
              <a:t>деморалізації</a:t>
            </a:r>
            <a:r>
              <a:rPr lang="ru-RU" dirty="0"/>
              <a:t> </a:t>
            </a:r>
            <a:r>
              <a:rPr lang="ru-RU" dirty="0" smtClean="0"/>
              <a:t>і </a:t>
            </a:r>
            <a:r>
              <a:rPr lang="ru-RU" dirty="0" err="1" smtClean="0"/>
              <a:t>дезорієнтації</a:t>
            </a:r>
            <a:r>
              <a:rPr lang="ru-RU" dirty="0" smtClean="0"/>
              <a:t> </a:t>
            </a:r>
            <a:r>
              <a:rPr lang="ru-RU" dirty="0"/>
              <a:t>противника </a:t>
            </a:r>
            <a:r>
              <a:rPr lang="ru-RU" dirty="0" err="1"/>
              <a:t>чи</a:t>
            </a:r>
            <a:r>
              <a:rPr lang="ru-RU" dirty="0"/>
              <a:t>, </a:t>
            </a:r>
            <a:r>
              <a:rPr lang="ru-RU" dirty="0" err="1"/>
              <a:t>навпаки</a:t>
            </a:r>
            <a:r>
              <a:rPr lang="ru-RU" dirty="0"/>
              <a:t>, </a:t>
            </a:r>
            <a:r>
              <a:rPr lang="ru-RU" dirty="0" err="1"/>
              <a:t>зміцнення</a:t>
            </a:r>
            <a:r>
              <a:rPr lang="ru-RU" dirty="0"/>
              <a:t> морального духу</a:t>
            </a:r>
          </a:p>
          <a:p>
            <a:pPr marL="0" indent="0">
              <a:buNone/>
            </a:pPr>
            <a:r>
              <a:rPr lang="ru-RU" dirty="0" err="1"/>
              <a:t>населення</a:t>
            </a:r>
            <a:r>
              <a:rPr lang="ru-RU" dirty="0"/>
              <a:t>. </a:t>
            </a:r>
            <a:endParaRPr lang="uk-UA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4273776"/>
            <a:ext cx="3024336" cy="18441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4941487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836712"/>
            <a:ext cx="7482408" cy="1944216"/>
          </a:xfrm>
        </p:spPr>
        <p:txBody>
          <a:bodyPr>
            <a:noAutofit/>
          </a:bodyPr>
          <a:lstStyle/>
          <a:p>
            <a:r>
              <a:rPr lang="uk-UA" sz="2400" dirty="0">
                <a:latin typeface="+mn-lt"/>
              </a:rPr>
              <a:t>В. М. Петрик у статті «Інформаційні операції в системі</a:t>
            </a:r>
            <a:br>
              <a:rPr lang="uk-UA" sz="2400" dirty="0">
                <a:latin typeface="+mn-lt"/>
              </a:rPr>
            </a:br>
            <a:r>
              <a:rPr lang="uk-UA" sz="2400" dirty="0">
                <a:latin typeface="+mn-lt"/>
              </a:rPr>
              <a:t>стратегічних комунікацій» пропонує розрізняти два </a:t>
            </a:r>
            <a:r>
              <a:rPr lang="uk-UA" sz="2400" dirty="0" smtClean="0">
                <a:latin typeface="+mn-lt"/>
              </a:rPr>
              <a:t>поняття:</a:t>
            </a:r>
            <a:br>
              <a:rPr lang="uk-UA" sz="2400" dirty="0" smtClean="0">
                <a:latin typeface="+mn-lt"/>
              </a:rPr>
            </a:br>
            <a:r>
              <a:rPr lang="uk-UA" sz="2400" dirty="0">
                <a:latin typeface="+mn-lt"/>
              </a:rPr>
              <a:t>-</a:t>
            </a:r>
            <a:r>
              <a:rPr lang="uk-UA" sz="2400" dirty="0" smtClean="0">
                <a:latin typeface="+mn-lt"/>
              </a:rPr>
              <a:t> акція інформаційного впливу; </a:t>
            </a:r>
            <a:br>
              <a:rPr lang="uk-UA" sz="2400" dirty="0" smtClean="0">
                <a:latin typeface="+mn-lt"/>
              </a:rPr>
            </a:br>
            <a:r>
              <a:rPr lang="uk-UA" sz="2400" dirty="0" smtClean="0">
                <a:latin typeface="+mn-lt"/>
              </a:rPr>
              <a:t>- спеціальна </a:t>
            </a:r>
            <a:r>
              <a:rPr lang="uk-UA" sz="2400" dirty="0">
                <a:latin typeface="+mn-lt"/>
              </a:rPr>
              <a:t>інформаційна операція. 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2937500"/>
            <a:ext cx="5596745" cy="29523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5494207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476672"/>
            <a:ext cx="7488832" cy="1008112"/>
          </a:xfrm>
        </p:spPr>
        <p:txBody>
          <a:bodyPr>
            <a:normAutofit/>
          </a:bodyPr>
          <a:lstStyle/>
          <a:p>
            <a:r>
              <a:rPr lang="uk-UA" sz="3200" dirty="0"/>
              <a:t>Акція інформаційного впливу </a:t>
            </a:r>
            <a:r>
              <a:rPr lang="uk-UA" sz="3200" dirty="0" smtClean="0"/>
              <a:t>:</a:t>
            </a:r>
            <a:endParaRPr lang="uk-UA" sz="3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99592" y="1484784"/>
            <a:ext cx="7406208" cy="331236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uk-UA" dirty="0" smtClean="0"/>
              <a:t>поширення </a:t>
            </a:r>
            <a:r>
              <a:rPr lang="uk-UA" dirty="0"/>
              <a:t>неповної</a:t>
            </a:r>
            <a:r>
              <a:rPr lang="uk-UA" dirty="0" smtClean="0"/>
              <a:t>, неточної</a:t>
            </a:r>
            <a:r>
              <a:rPr lang="uk-UA" dirty="0"/>
              <a:t>, упередженої, недостовірної інформації, яке </a:t>
            </a:r>
            <a:r>
              <a:rPr lang="uk-UA" dirty="0" smtClean="0"/>
              <a:t>здійснюється одноразово </a:t>
            </a:r>
            <a:r>
              <a:rPr lang="uk-UA" dirty="0"/>
              <a:t>і в дуже стислі терміни (1-3 дні</a:t>
            </a:r>
            <a:r>
              <a:rPr lang="uk-UA" dirty="0" smtClean="0"/>
              <a:t>);</a:t>
            </a:r>
          </a:p>
          <a:p>
            <a:pPr marL="0" indent="0">
              <a:buNone/>
            </a:pPr>
            <a:r>
              <a:rPr lang="ru-RU" dirty="0" smtClean="0"/>
              <a:t>у межах </a:t>
            </a:r>
            <a:r>
              <a:rPr lang="ru-RU" dirty="0" err="1"/>
              <a:t>інформаційно-психологічної</a:t>
            </a:r>
            <a:r>
              <a:rPr lang="ru-RU" dirty="0"/>
              <a:t> </a:t>
            </a:r>
            <a:r>
              <a:rPr lang="ru-RU" dirty="0" err="1"/>
              <a:t>операції</a:t>
            </a:r>
            <a:r>
              <a:rPr lang="ru-RU" dirty="0"/>
              <a:t> </a:t>
            </a:r>
            <a:r>
              <a:rPr lang="ru-RU" dirty="0" err="1"/>
              <a:t>може</a:t>
            </a:r>
            <a:r>
              <a:rPr lang="ru-RU" dirty="0"/>
              <a:t> бути </a:t>
            </a:r>
            <a:r>
              <a:rPr lang="ru-RU" dirty="0" smtClean="0"/>
              <a:t>проведено </a:t>
            </a:r>
            <a:r>
              <a:rPr lang="ru-RU" dirty="0" err="1" smtClean="0"/>
              <a:t>кілька</a:t>
            </a:r>
            <a:r>
              <a:rPr lang="ru-RU" dirty="0" smtClean="0"/>
              <a:t> </a:t>
            </a:r>
            <a:r>
              <a:rPr lang="ru-RU" dirty="0" err="1"/>
              <a:t>акцій</a:t>
            </a:r>
            <a:r>
              <a:rPr lang="ru-RU" dirty="0"/>
              <a:t> </a:t>
            </a:r>
            <a:r>
              <a:rPr lang="ru-RU" dirty="0" err="1"/>
              <a:t>інформаційного</a:t>
            </a:r>
            <a:r>
              <a:rPr lang="ru-RU" dirty="0"/>
              <a:t> </a:t>
            </a:r>
            <a:r>
              <a:rPr lang="ru-RU" dirty="0" err="1" smtClean="0"/>
              <a:t>впливу</a:t>
            </a:r>
            <a:r>
              <a:rPr lang="ru-RU" dirty="0" smtClean="0"/>
              <a:t>.</a:t>
            </a:r>
            <a:r>
              <a:rPr lang="uk-UA" dirty="0" smtClean="0"/>
              <a:t> </a:t>
            </a:r>
          </a:p>
          <a:p>
            <a:pPr marL="0" indent="0">
              <a:buNone/>
            </a:pPr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76039561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548680"/>
            <a:ext cx="7560840" cy="943000"/>
          </a:xfrm>
        </p:spPr>
        <p:txBody>
          <a:bodyPr>
            <a:normAutofit/>
          </a:bodyPr>
          <a:lstStyle/>
          <a:p>
            <a:r>
              <a:rPr lang="uk-UA" sz="3200" dirty="0" smtClean="0"/>
              <a:t>Спеціальна інформаційна операція</a:t>
            </a:r>
            <a:endParaRPr lang="uk-UA" sz="3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62000" y="1700808"/>
            <a:ext cx="7543800" cy="2871192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uk-UA" dirty="0" smtClean="0"/>
              <a:t>має </a:t>
            </a:r>
            <a:r>
              <a:rPr lang="uk-UA" dirty="0"/>
              <a:t>такі особливості:</a:t>
            </a:r>
          </a:p>
          <a:p>
            <a:pPr marL="0" indent="0">
              <a:buNone/>
            </a:pPr>
            <a:r>
              <a:rPr lang="uk-UA" dirty="0" smtClean="0"/>
              <a:t>1) спланованість</a:t>
            </a:r>
            <a:r>
              <a:rPr lang="uk-UA" dirty="0"/>
              <a:t>, скерованість на чітко визначену аудиторію, більша</a:t>
            </a:r>
            <a:r>
              <a:rPr lang="uk-UA" dirty="0" smtClean="0"/>
              <a:t>, порівняно </a:t>
            </a:r>
            <a:r>
              <a:rPr lang="uk-UA" dirty="0"/>
              <a:t>з акцією, тривалість (від одного тижня і понад місяць</a:t>
            </a:r>
            <a:r>
              <a:rPr lang="uk-UA" dirty="0" smtClean="0"/>
              <a:t>);</a:t>
            </a:r>
          </a:p>
          <a:p>
            <a:pPr marL="0" indent="0">
              <a:buNone/>
            </a:pPr>
            <a:r>
              <a:rPr lang="uk-UA" dirty="0" smtClean="0"/>
              <a:t>2) лавиноподібний </a:t>
            </a:r>
            <a:r>
              <a:rPr lang="uk-UA" dirty="0"/>
              <a:t>характер зростання повідомлень на певну тему;</a:t>
            </a:r>
          </a:p>
          <a:p>
            <a:pPr marL="0" indent="0">
              <a:buNone/>
            </a:pPr>
            <a:r>
              <a:rPr lang="uk-UA" dirty="0" smtClean="0"/>
              <a:t>3) сенсаційний</a:t>
            </a:r>
            <a:r>
              <a:rPr lang="uk-UA" dirty="0"/>
              <a:t>, тенденційний і емоційний способи їх обговорення.</a:t>
            </a:r>
          </a:p>
          <a:p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352782365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764704"/>
            <a:ext cx="7560840" cy="648072"/>
          </a:xfrm>
        </p:spPr>
        <p:txBody>
          <a:bodyPr>
            <a:normAutofit/>
          </a:bodyPr>
          <a:lstStyle/>
          <a:p>
            <a:r>
              <a:rPr lang="uk-UA" sz="3200" dirty="0" smtClean="0"/>
              <a:t>Інформаційно-психологічна операція: </a:t>
            </a:r>
            <a:endParaRPr lang="uk-UA" sz="3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556792"/>
            <a:ext cx="8136904" cy="4536504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uk-UA" dirty="0"/>
              <a:t>Р</a:t>
            </a:r>
            <a:r>
              <a:rPr lang="uk-UA" dirty="0" smtClean="0"/>
              <a:t>еалізація </a:t>
            </a:r>
            <a:r>
              <a:rPr lang="uk-UA" dirty="0"/>
              <a:t>за продуманим планом </a:t>
            </a:r>
            <a:r>
              <a:rPr lang="uk-UA" dirty="0" smtClean="0"/>
              <a:t>інформаційно-психологічних впливів </a:t>
            </a:r>
            <a:r>
              <a:rPr lang="uk-UA" dirty="0"/>
              <a:t>на життєві установки та поведінку людей для </a:t>
            </a:r>
            <a:r>
              <a:rPr lang="uk-UA" dirty="0" smtClean="0"/>
              <a:t>досягнення заздалегідь </a:t>
            </a:r>
            <a:r>
              <a:rPr lang="uk-UA" dirty="0"/>
              <a:t>визначених цілей, зазвичай – прийняття </a:t>
            </a:r>
            <a:r>
              <a:rPr lang="uk-UA" dirty="0" smtClean="0"/>
              <a:t>якихось управлінських рішень.</a:t>
            </a:r>
          </a:p>
          <a:p>
            <a:pPr marL="0" indent="0">
              <a:buNone/>
            </a:pPr>
            <a:r>
              <a:rPr lang="uk-UA" b="1" dirty="0"/>
              <a:t>Основне завдання інформаційних операцій</a:t>
            </a:r>
            <a:r>
              <a:rPr lang="uk-UA" dirty="0"/>
              <a:t> (за В</a:t>
            </a:r>
            <a:r>
              <a:rPr lang="uk-UA" dirty="0" smtClean="0"/>
              <a:t>. Горбуліним</a:t>
            </a:r>
            <a:r>
              <a:rPr lang="uk-UA" dirty="0"/>
              <a:t>)</a:t>
            </a:r>
          </a:p>
          <a:p>
            <a:pPr marL="0" indent="0">
              <a:buNone/>
            </a:pPr>
            <a:r>
              <a:rPr lang="uk-UA" dirty="0"/>
              <a:t>полягає в маніпулюванні масовою свідомістю з такими цілями, як,</a:t>
            </a:r>
          </a:p>
          <a:p>
            <a:pPr marL="0" indent="0">
              <a:buNone/>
            </a:pPr>
            <a:r>
              <a:rPr lang="uk-UA" dirty="0"/>
              <a:t>наприклад: </a:t>
            </a:r>
            <a:endParaRPr lang="uk-UA" dirty="0" smtClean="0"/>
          </a:p>
          <a:p>
            <a:pPr marL="0" indent="0">
              <a:buNone/>
            </a:pPr>
            <a:r>
              <a:rPr lang="uk-UA" dirty="0" smtClean="0"/>
              <a:t>- внесення </a:t>
            </a:r>
            <a:r>
              <a:rPr lang="uk-UA" dirty="0"/>
              <a:t>в суспільну свідомість і свідомість </a:t>
            </a:r>
            <a:r>
              <a:rPr lang="uk-UA" dirty="0" smtClean="0"/>
              <a:t>окремих людей </a:t>
            </a:r>
            <a:r>
              <a:rPr lang="uk-UA" dirty="0"/>
              <a:t>визначених ідей і поглядів; </a:t>
            </a:r>
            <a:endParaRPr lang="uk-UA" dirty="0" smtClean="0"/>
          </a:p>
          <a:p>
            <a:pPr marL="0" indent="0">
              <a:buNone/>
            </a:pPr>
            <a:r>
              <a:rPr lang="uk-UA" dirty="0" smtClean="0"/>
              <a:t>- дезорієнтація </a:t>
            </a:r>
            <a:r>
              <a:rPr lang="uk-UA" dirty="0"/>
              <a:t>людей та </a:t>
            </a:r>
            <a:r>
              <a:rPr lang="uk-UA" dirty="0" smtClean="0"/>
              <a:t>їхня дезінформація</a:t>
            </a:r>
            <a:r>
              <a:rPr lang="uk-UA" dirty="0"/>
              <a:t>; </a:t>
            </a:r>
            <a:endParaRPr lang="uk-UA" dirty="0" smtClean="0"/>
          </a:p>
          <a:p>
            <a:pPr>
              <a:buFontTx/>
              <a:buChar char="-"/>
            </a:pPr>
            <a:r>
              <a:rPr lang="uk-UA" dirty="0" smtClean="0"/>
              <a:t>ослаблення </a:t>
            </a:r>
            <a:r>
              <a:rPr lang="uk-UA" dirty="0"/>
              <a:t>усталених переконань людей, </a:t>
            </a:r>
            <a:r>
              <a:rPr lang="uk-UA" dirty="0" smtClean="0"/>
              <a:t>основ суспільства</a:t>
            </a:r>
            <a:r>
              <a:rPr lang="uk-UA" dirty="0"/>
              <a:t>; </a:t>
            </a:r>
            <a:endParaRPr lang="uk-UA" dirty="0" smtClean="0"/>
          </a:p>
          <a:p>
            <a:pPr>
              <a:buFontTx/>
              <a:buChar char="-"/>
            </a:pPr>
            <a:r>
              <a:rPr lang="uk-UA" dirty="0" smtClean="0"/>
              <a:t>залякування </a:t>
            </a:r>
            <a:r>
              <a:rPr lang="uk-UA" dirty="0"/>
              <a:t>мас. </a:t>
            </a:r>
          </a:p>
        </p:txBody>
      </p:sp>
    </p:spTree>
    <p:extLst>
      <p:ext uri="{BB962C8B-B14F-4D97-AF65-F5344CB8AC3E}">
        <p14:creationId xmlns:p14="http://schemas.microsoft.com/office/powerpoint/2010/main" val="396975478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548680"/>
            <a:ext cx="7698432" cy="1656184"/>
          </a:xfrm>
        </p:spPr>
        <p:txBody>
          <a:bodyPr>
            <a:noAutofit/>
          </a:bodyPr>
          <a:lstStyle/>
          <a:p>
            <a:r>
              <a:rPr lang="ru-RU" sz="2400" dirty="0" err="1"/>
              <a:t>Р</a:t>
            </a:r>
            <a:r>
              <a:rPr lang="ru-RU" sz="2400" dirty="0" err="1" smtClean="0"/>
              <a:t>еалізація</a:t>
            </a:r>
            <a:r>
              <a:rPr lang="ru-RU" sz="2400" dirty="0" smtClean="0"/>
              <a:t> </a:t>
            </a:r>
            <a:r>
              <a:rPr lang="ru-RU" sz="2400" dirty="0" err="1" smtClean="0"/>
              <a:t>інформаційних</a:t>
            </a:r>
            <a:r>
              <a:rPr lang="ru-RU" sz="2400" dirty="0" smtClean="0"/>
              <a:t> </a:t>
            </a:r>
            <a:r>
              <a:rPr lang="ru-RU" sz="2400" dirty="0" err="1" smtClean="0"/>
              <a:t>операцій</a:t>
            </a:r>
            <a:r>
              <a:rPr lang="ru-RU" sz="2400" dirty="0" smtClean="0"/>
              <a:t> не </a:t>
            </a:r>
            <a:r>
              <a:rPr lang="ru-RU" sz="2400" dirty="0" err="1"/>
              <a:t>завжди</a:t>
            </a:r>
            <a:r>
              <a:rPr lang="ru-RU" sz="2400" dirty="0"/>
              <a:t> </a:t>
            </a:r>
            <a:r>
              <a:rPr lang="ru-RU" sz="2400" dirty="0" err="1"/>
              <a:t>може</a:t>
            </a:r>
            <a:r>
              <a:rPr lang="ru-RU" sz="2400" dirty="0"/>
              <a:t> </a:t>
            </a:r>
            <a:r>
              <a:rPr lang="ru-RU" sz="2400" dirty="0" err="1"/>
              <a:t>приводити</a:t>
            </a:r>
            <a:r>
              <a:rPr lang="ru-RU" sz="2400" dirty="0"/>
              <a:t> </a:t>
            </a:r>
            <a:r>
              <a:rPr lang="ru-RU" sz="2400" dirty="0" smtClean="0"/>
              <a:t>до </a:t>
            </a:r>
            <a:r>
              <a:rPr lang="ru-RU" sz="2400" dirty="0" err="1" smtClean="0"/>
              <a:t>прогнозованих</a:t>
            </a:r>
            <a:r>
              <a:rPr lang="ru-RU" sz="2400" dirty="0" smtClean="0"/>
              <a:t> </a:t>
            </a:r>
            <a:r>
              <a:rPr lang="ru-RU" sz="2400" dirty="0" err="1"/>
              <a:t>наслідків</a:t>
            </a:r>
            <a:r>
              <a:rPr lang="ru-RU" sz="2400" dirty="0"/>
              <a:t>. </a:t>
            </a:r>
            <a:r>
              <a:rPr lang="ru-RU" sz="2400" dirty="0" err="1"/>
              <a:t>Така</a:t>
            </a:r>
            <a:r>
              <a:rPr lang="ru-RU" sz="2400" dirty="0"/>
              <a:t> природа </a:t>
            </a:r>
            <a:r>
              <a:rPr lang="ru-RU" sz="2400" dirty="0" err="1"/>
              <a:t>віртуальних</a:t>
            </a:r>
            <a:r>
              <a:rPr lang="ru-RU" sz="2400" dirty="0"/>
              <a:t> </a:t>
            </a:r>
            <a:r>
              <a:rPr lang="ru-RU" sz="2400" dirty="0" err="1" smtClean="0"/>
              <a:t>впливів</a:t>
            </a:r>
            <a:r>
              <a:rPr lang="ru-RU" sz="2400" dirty="0" smtClean="0"/>
              <a:t>:</a:t>
            </a:r>
            <a:endParaRPr lang="uk-UA" sz="24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62000" y="2348880"/>
            <a:ext cx="7543800" cy="3744416"/>
          </a:xfrm>
        </p:spPr>
        <p:txBody>
          <a:bodyPr>
            <a:normAutofit fontScale="77500" lnSpcReduction="20000"/>
          </a:bodyPr>
          <a:lstStyle/>
          <a:p>
            <a:r>
              <a:rPr lang="uk-UA" dirty="0"/>
              <a:t>нереально врахувати всі соціальні, політичні</a:t>
            </a:r>
            <a:r>
              <a:rPr lang="uk-UA" dirty="0" smtClean="0"/>
              <a:t>, релігійні</a:t>
            </a:r>
            <a:r>
              <a:rPr lang="uk-UA" dirty="0"/>
              <a:t>, історичні, економічні, психологічні, ментальні, </a:t>
            </a:r>
            <a:r>
              <a:rPr lang="uk-UA" dirty="0" smtClean="0"/>
              <a:t>культурні чинники</a:t>
            </a:r>
            <a:r>
              <a:rPr lang="uk-UA" dirty="0"/>
              <a:t>, а також особливості сприймання інформації різними </a:t>
            </a:r>
            <a:r>
              <a:rPr lang="uk-UA" dirty="0" smtClean="0"/>
              <a:t>за національною </a:t>
            </a:r>
            <a:r>
              <a:rPr lang="uk-UA" dirty="0"/>
              <a:t>належністю, віком, соціальним становищем та </a:t>
            </a:r>
            <a:r>
              <a:rPr lang="uk-UA" dirty="0" smtClean="0"/>
              <a:t>іншими характеристиками </a:t>
            </a:r>
            <a:r>
              <a:rPr lang="uk-UA" dirty="0"/>
              <a:t>аудиторіями. Таким чином, неможливо </a:t>
            </a:r>
            <a:r>
              <a:rPr lang="uk-UA" dirty="0" smtClean="0"/>
              <a:t>точно передбачити </a:t>
            </a:r>
            <a:r>
              <a:rPr lang="uk-UA" dirty="0"/>
              <a:t>ефект впливу, оскільки він залежить від безлічі не </a:t>
            </a:r>
            <a:r>
              <a:rPr lang="uk-UA" dirty="0" smtClean="0"/>
              <a:t>лише об’єктивних</a:t>
            </a:r>
            <a:r>
              <a:rPr lang="uk-UA" dirty="0"/>
              <a:t>, а й суб’єктивних факторів, а також швидко </a:t>
            </a:r>
            <a:r>
              <a:rPr lang="uk-UA" dirty="0" smtClean="0"/>
              <a:t>змінюваної політичної кон’юнктури;</a:t>
            </a:r>
          </a:p>
          <a:p>
            <a:r>
              <a:rPr lang="ru-RU" dirty="0" err="1" smtClean="0"/>
              <a:t>наявність</a:t>
            </a:r>
            <a:r>
              <a:rPr lang="ru-RU" dirty="0" smtClean="0"/>
              <a:t> «</a:t>
            </a:r>
            <a:r>
              <a:rPr lang="ru-RU" dirty="0" err="1"/>
              <a:t>імунітету</a:t>
            </a:r>
            <a:r>
              <a:rPr lang="ru-RU" dirty="0"/>
              <a:t>» до </a:t>
            </a:r>
            <a:r>
              <a:rPr lang="ru-RU" dirty="0" err="1"/>
              <a:t>певних</a:t>
            </a:r>
            <a:r>
              <a:rPr lang="ru-RU" dirty="0"/>
              <a:t> </a:t>
            </a:r>
            <a:r>
              <a:rPr lang="ru-RU" dirty="0" err="1"/>
              <a:t>інформаційних</a:t>
            </a:r>
            <a:r>
              <a:rPr lang="ru-RU" dirty="0"/>
              <a:t> </a:t>
            </a:r>
            <a:r>
              <a:rPr lang="ru-RU" dirty="0" err="1"/>
              <a:t>впливів</a:t>
            </a:r>
            <a:r>
              <a:rPr lang="ru-RU" dirty="0"/>
              <a:t> у </a:t>
            </a:r>
            <a:r>
              <a:rPr lang="ru-RU" dirty="0" err="1"/>
              <a:t>певному</a:t>
            </a:r>
            <a:r>
              <a:rPr lang="ru-RU" dirty="0"/>
              <a:t> </a:t>
            </a:r>
            <a:r>
              <a:rPr lang="ru-RU" dirty="0" err="1" smtClean="0"/>
              <a:t>соціальному</a:t>
            </a:r>
            <a:r>
              <a:rPr lang="ru-RU" dirty="0" smtClean="0"/>
              <a:t> </a:t>
            </a:r>
            <a:r>
              <a:rPr lang="ru-RU" dirty="0" err="1" smtClean="0"/>
              <a:t>середовищі</a:t>
            </a:r>
            <a:r>
              <a:rPr lang="ru-RU" dirty="0" smtClean="0"/>
              <a:t>;</a:t>
            </a:r>
          </a:p>
          <a:p>
            <a:r>
              <a:rPr lang="uk-UA" dirty="0"/>
              <a:t>часто інформаційні впливи використовують </a:t>
            </a:r>
            <a:r>
              <a:rPr lang="uk-UA" dirty="0" smtClean="0"/>
              <a:t>механізми “</a:t>
            </a:r>
            <a:r>
              <a:rPr lang="uk-UA" dirty="0"/>
              <a:t>вірусного маркетингу”, наприклад, у вигляді чуток, коли </a:t>
            </a:r>
            <a:r>
              <a:rPr lang="uk-UA" dirty="0" smtClean="0"/>
              <a:t>сенсаційно подана </a:t>
            </a:r>
            <a:r>
              <a:rPr lang="uk-UA" dirty="0"/>
              <a:t>дезінформація поширюється з величезною швидкістю. </a:t>
            </a:r>
            <a:r>
              <a:rPr lang="uk-UA" dirty="0" smtClean="0"/>
              <a:t>Саме імунна </a:t>
            </a:r>
            <a:r>
              <a:rPr lang="uk-UA" dirty="0"/>
              <a:t>система протидіє подібним інформаційним операціям. </a:t>
            </a:r>
            <a:endParaRPr lang="uk-UA" dirty="0" smtClean="0"/>
          </a:p>
          <a:p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32310273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476672"/>
            <a:ext cx="7560840" cy="3888432"/>
          </a:xfrm>
        </p:spPr>
        <p:txBody>
          <a:bodyPr>
            <a:noAutofit/>
          </a:bodyPr>
          <a:lstStyle/>
          <a:p>
            <a:r>
              <a:rPr lang="ru-RU" sz="2400" dirty="0" err="1" smtClean="0"/>
              <a:t>Найбагатший</a:t>
            </a:r>
            <a:r>
              <a:rPr lang="ru-RU" sz="2400" dirty="0" smtClean="0"/>
              <a:t> </a:t>
            </a:r>
            <a:r>
              <a:rPr lang="ru-RU" sz="2400" dirty="0" err="1"/>
              <a:t>досвід</a:t>
            </a:r>
            <a:r>
              <a:rPr lang="ru-RU" sz="2400" dirty="0"/>
              <a:t> </a:t>
            </a:r>
            <a:r>
              <a:rPr lang="ru-RU" sz="2400" dirty="0" err="1"/>
              <a:t>проведення</a:t>
            </a:r>
            <a:r>
              <a:rPr lang="ru-RU" sz="2400" dirty="0"/>
              <a:t> </a:t>
            </a:r>
            <a:r>
              <a:rPr lang="ru-RU" sz="2400" dirty="0" err="1"/>
              <a:t>інформаційно-психологічних</a:t>
            </a:r>
            <a:r>
              <a:rPr lang="ru-RU" sz="2400" dirty="0"/>
              <a:t/>
            </a:r>
            <a:br>
              <a:rPr lang="ru-RU" sz="2400" dirty="0"/>
            </a:br>
            <a:r>
              <a:rPr lang="ru-RU" sz="2400" dirty="0" err="1"/>
              <a:t>операцій</a:t>
            </a:r>
            <a:r>
              <a:rPr lang="ru-RU" sz="2400" dirty="0"/>
              <a:t> </a:t>
            </a:r>
            <a:r>
              <a:rPr lang="ru-RU" sz="2400" dirty="0" err="1"/>
              <a:t>мають</a:t>
            </a:r>
            <a:r>
              <a:rPr lang="ru-RU" sz="2400" dirty="0"/>
              <a:t> </a:t>
            </a:r>
            <a:r>
              <a:rPr lang="ru-RU" sz="2400" dirty="0" err="1"/>
              <a:t>Сполучені</a:t>
            </a:r>
            <a:r>
              <a:rPr lang="ru-RU" sz="2400" dirty="0"/>
              <a:t> </a:t>
            </a:r>
            <a:r>
              <a:rPr lang="ru-RU" sz="2400" dirty="0" err="1"/>
              <a:t>Штати</a:t>
            </a:r>
            <a:r>
              <a:rPr lang="ru-RU" sz="2400" dirty="0"/>
              <a:t> Америки</a:t>
            </a:r>
            <a:r>
              <a:rPr lang="uk-UA" sz="2400" dirty="0" smtClean="0">
                <a:latin typeface="+mn-lt"/>
              </a:rPr>
              <a:t/>
            </a:r>
            <a:br>
              <a:rPr lang="uk-UA" sz="2400" dirty="0" smtClean="0">
                <a:latin typeface="+mn-lt"/>
              </a:rPr>
            </a:br>
            <a:r>
              <a:rPr lang="uk-UA" sz="2400" dirty="0">
                <a:latin typeface="+mn-lt"/>
              </a:rPr>
              <a:t/>
            </a:r>
            <a:br>
              <a:rPr lang="uk-UA" sz="2400" dirty="0">
                <a:latin typeface="+mn-lt"/>
              </a:rPr>
            </a:br>
            <a:r>
              <a:rPr lang="uk-UA" sz="2400" dirty="0" smtClean="0">
                <a:latin typeface="+mn-lt"/>
              </a:rPr>
              <a:t>Перше </a:t>
            </a:r>
            <a:r>
              <a:rPr lang="uk-UA" sz="2400" dirty="0">
                <a:latin typeface="+mn-lt"/>
              </a:rPr>
              <a:t>випробування нові концепції і погляди </a:t>
            </a:r>
            <a:r>
              <a:rPr lang="uk-UA" sz="2400" dirty="0" smtClean="0">
                <a:latin typeface="+mn-lt"/>
              </a:rPr>
              <a:t>на ведення </a:t>
            </a:r>
            <a:r>
              <a:rPr lang="uk-UA" sz="2400" dirty="0">
                <a:latin typeface="+mn-lt"/>
              </a:rPr>
              <a:t>психологічної війни пройшли під час війни у Кореї (1950 – 1953 рр.), де американці</a:t>
            </a:r>
            <a:br>
              <a:rPr lang="uk-UA" sz="2400" dirty="0">
                <a:latin typeface="+mn-lt"/>
              </a:rPr>
            </a:br>
            <a:r>
              <a:rPr lang="uk-UA" sz="2400" dirty="0">
                <a:latin typeface="+mn-lt"/>
              </a:rPr>
              <a:t>зіткнулися не тільки з рішучим збройним, але й активним ідеологічним опором. </a:t>
            </a:r>
            <a:r>
              <a:rPr lang="uk-UA" sz="1800" dirty="0" smtClean="0">
                <a:latin typeface="+mn-lt"/>
              </a:rPr>
              <a:t/>
            </a:r>
            <a:br>
              <a:rPr lang="uk-UA" sz="1800" dirty="0" smtClean="0">
                <a:latin typeface="+mn-lt"/>
              </a:rPr>
            </a:br>
            <a:r>
              <a:rPr lang="en-US" sz="1800" dirty="0" smtClean="0">
                <a:latin typeface="+mn-lt"/>
                <a:hlinkClick r:id="rId2"/>
              </a:rPr>
              <a:t>https</a:t>
            </a:r>
            <a:r>
              <a:rPr lang="en-US" sz="1800" dirty="0">
                <a:latin typeface="+mn-lt"/>
                <a:hlinkClick r:id="rId2"/>
              </a:rPr>
              <a:t>://</a:t>
            </a:r>
            <a:r>
              <a:rPr lang="en-US" sz="1800" dirty="0" smtClean="0">
                <a:latin typeface="+mn-lt"/>
                <a:hlinkClick r:id="rId2"/>
              </a:rPr>
              <a:t>www.youtube.com/watch?v=dqnqBKlhafY</a:t>
            </a:r>
            <a:r>
              <a:rPr lang="uk-UA" sz="1800" dirty="0" smtClean="0">
                <a:latin typeface="+mn-lt"/>
              </a:rPr>
              <a:t/>
            </a:r>
            <a:br>
              <a:rPr lang="uk-UA" sz="1800" dirty="0" smtClean="0">
                <a:latin typeface="+mn-lt"/>
              </a:rPr>
            </a:br>
            <a:endParaRPr lang="uk-UA" sz="1800" dirty="0">
              <a:latin typeface="+mn-lt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3568" y="4365104"/>
            <a:ext cx="7543800" cy="1719064"/>
          </a:xfrm>
        </p:spPr>
        <p:txBody>
          <a:bodyPr>
            <a:normAutofit fontScale="85000" lnSpcReduction="20000"/>
          </a:bodyPr>
          <a:lstStyle/>
          <a:p>
            <a:r>
              <a:rPr lang="uk-UA" dirty="0"/>
              <a:t>При відділі психологічної війни штабу збройних сил США на Далекому Сході </a:t>
            </a:r>
            <a:r>
              <a:rPr lang="uk-UA" dirty="0" smtClean="0"/>
              <a:t>була створена </a:t>
            </a:r>
            <a:r>
              <a:rPr lang="uk-UA" dirty="0"/>
              <a:t>Група радіомовлення і видання листівок, яка мала </a:t>
            </a:r>
            <a:r>
              <a:rPr lang="uk-UA" dirty="0" smtClean="0"/>
              <a:t>у своєму </a:t>
            </a:r>
            <a:r>
              <a:rPr lang="uk-UA" dirty="0"/>
              <a:t>складі штаб і три роти </a:t>
            </a:r>
            <a:r>
              <a:rPr lang="uk-UA" dirty="0" smtClean="0"/>
              <a:t>– штабну</a:t>
            </a:r>
            <a:r>
              <a:rPr lang="uk-UA" dirty="0"/>
              <a:t>, репродукції і радіомовлення, та призначалася для розв’язання стратегічних завдань. </a:t>
            </a:r>
            <a:r>
              <a:rPr lang="uk-UA" dirty="0" err="1" smtClean="0"/>
              <a:t>Длярозв’язання</a:t>
            </a:r>
            <a:r>
              <a:rPr lang="uk-UA" dirty="0" smtClean="0"/>
              <a:t> </a:t>
            </a:r>
            <a:r>
              <a:rPr lang="uk-UA" dirty="0"/>
              <a:t>тактичних завдань була сформована рота гучномовних установок і видання листівок. </a:t>
            </a:r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3313752868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NewsPrint">
  <a:themeElements>
    <a:clrScheme name="NewsPrint">
      <a:dk1>
        <a:sysClr val="windowText" lastClr="000000"/>
      </a:dk1>
      <a:lt1>
        <a:sysClr val="window" lastClr="FFFFFF"/>
      </a:lt1>
      <a:dk2>
        <a:srgbClr val="303030"/>
      </a:dk2>
      <a:lt2>
        <a:srgbClr val="DEDEE0"/>
      </a:lt2>
      <a:accent1>
        <a:srgbClr val="AD0101"/>
      </a:accent1>
      <a:accent2>
        <a:srgbClr val="726056"/>
      </a:accent2>
      <a:accent3>
        <a:srgbClr val="AC956E"/>
      </a:accent3>
      <a:accent4>
        <a:srgbClr val="808DA9"/>
      </a:accent4>
      <a:accent5>
        <a:srgbClr val="424E5B"/>
      </a:accent5>
      <a:accent6>
        <a:srgbClr val="730E00"/>
      </a:accent6>
      <a:hlink>
        <a:srgbClr val="D26900"/>
      </a:hlink>
      <a:folHlink>
        <a:srgbClr val="D89243"/>
      </a:folHlink>
    </a:clrScheme>
    <a:fontScheme name="NewsPrint">
      <a:majorFont>
        <a:latin typeface="Impact"/>
        <a:ea typeface=""/>
        <a:cs typeface=""/>
        <a:font script="Jpan" typeface="HGP創英角ｺﾞｼｯｸUB"/>
        <a:font script="Hang" typeface="HY견고딕"/>
        <a:font script="Hans" typeface="微软雅黑"/>
        <a:font script="Hant" typeface="微軟正黑體"/>
        <a:font script="Arab" typeface="Tahoma"/>
        <a:font script="Hebr" typeface="To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NewsPrint">
      <a:fillStyleLst>
        <a:solidFill>
          <a:schemeClr val="phClr"/>
        </a:solidFill>
        <a:gradFill rotWithShape="1">
          <a:gsLst>
            <a:gs pos="0">
              <a:schemeClr val="phClr">
                <a:tint val="37000"/>
                <a:hueMod val="100000"/>
                <a:satMod val="200000"/>
                <a:lumMod val="88000"/>
              </a:schemeClr>
            </a:gs>
            <a:gs pos="100000">
              <a:schemeClr val="phClr">
                <a:tint val="53000"/>
                <a:shade val="100000"/>
                <a:hueMod val="100000"/>
                <a:satMod val="350000"/>
                <a:lumMod val="79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83000"/>
                <a:shade val="100000"/>
                <a:alpha val="100000"/>
                <a:hueMod val="100000"/>
                <a:satMod val="220000"/>
                <a:lumMod val="90000"/>
              </a:schemeClr>
            </a:gs>
            <a:gs pos="76000">
              <a:schemeClr val="phClr">
                <a:shade val="100000"/>
              </a:schemeClr>
            </a:gs>
            <a:gs pos="100000">
              <a:schemeClr val="phClr">
                <a:shade val="93000"/>
                <a:alpha val="100000"/>
                <a:satMod val="100000"/>
                <a:lumMod val="93000"/>
              </a:schemeClr>
            </a:gs>
          </a:gsLst>
          <a:path path="circle">
            <a:fillToRect l="15000" t="15000" r="100000" b="100000"/>
          </a:path>
        </a:gradFill>
      </a:fillStyleLst>
      <a:lnStyleLst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12700" dir="528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381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contourW="12700">
            <a:bevelT w="31750" h="127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3000"/>
              </a:schemeClr>
            </a:gs>
            <a:gs pos="100000">
              <a:schemeClr val="phClr">
                <a:shade val="55000"/>
              </a:schemeClr>
            </a:gs>
          </a:gsLst>
          <a:lin ang="5400000" scaled="1"/>
        </a:gradFill>
        <a:blipFill rotWithShape="1">
          <a:blip xmlns:r="http://schemas.openxmlformats.org/officeDocument/2006/relationships" r:embed="rId1">
            <a:duotone>
              <a:schemeClr val="phClr">
                <a:shade val="20000"/>
                <a:satMod val="350000"/>
                <a:lumMod val="125000"/>
              </a:schemeClr>
              <a:schemeClr val="phClr">
                <a:tint val="90000"/>
                <a:satMod val="25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Newsprint</Template>
  <TotalTime>320</TotalTime>
  <Words>1592</Words>
  <Application>Microsoft Office PowerPoint</Application>
  <PresentationFormat>Экран (4:3)</PresentationFormat>
  <Paragraphs>89</Paragraphs>
  <Slides>22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NewsPrint</vt:lpstr>
      <vt:lpstr>ІНФОРМАЦІЙНО-ПСИХОЛОГІЧНИЙ, ТЕХНОЛОГІЧНИЙ І СИЛОВИЙ ВИМІРИ ГІБРИДНОЇ ВІЙНИ</vt:lpstr>
      <vt:lpstr>План</vt:lpstr>
      <vt:lpstr>Інформаційно-психологічні операції:</vt:lpstr>
      <vt:lpstr>В. М. Петрик у статті «Інформаційні операції в системі стратегічних комунікацій» пропонує розрізняти два поняття: - акція інформаційного впливу;  - спеціальна інформаційна операція. </vt:lpstr>
      <vt:lpstr>Акція інформаційного впливу :</vt:lpstr>
      <vt:lpstr>Спеціальна інформаційна операція</vt:lpstr>
      <vt:lpstr>Інформаційно-психологічна операція: </vt:lpstr>
      <vt:lpstr>Реалізація інформаційних операцій не завжди може приводити до прогнозованих наслідків. Така природа віртуальних впливів:</vt:lpstr>
      <vt:lpstr>Найбагатший досвід проведення інформаційно-психологічних операцій мають Сполучені Штати Америки  Перше випробування нові концепції і погляди на ведення психологічної війни пройшли під час війни у Кореї (1950 – 1953 рр.), де американці зіткнулися не тільки з рішучим збройним, але й активним ідеологічним опором.  https://www.youtube.com/watch?v=dqnqBKlhafY </vt:lpstr>
      <vt:lpstr>Презентация PowerPoint</vt:lpstr>
      <vt:lpstr>Презентация PowerPoint</vt:lpstr>
      <vt:lpstr>У питаннях організації розповсюдження агітаційних матеріалів батальйони “психологічної війни” взаємодіяли з ракетно-артилерійськими підрозділами сухопутних військ, які мали на озброєнні агітаційні снаряди та міни, агітаційні бойові частини до ракет, а також з підрозділами ВПС, у кладі яких були літаки і гелікоптери з потужними гучномовними пристроями. </vt:lpstr>
      <vt:lpstr>Імовірно, у 2005 році за правління Кім Чен Іра була створена лінійка пропагандистських антиамериканських плакатів, присвячених різанині в Інчхоні. Частина їх вивішена в Инчхонском музеї американських військових злочинів https://ukr.media/world/325122/ </vt:lpstr>
      <vt:lpstr>Особливо яскраво методи інформаційно-психологічних операцій були застосовані в обидвох війнах США проти Іраку (1991 р., 2003 р.) та у воєнній кампанії НАТО проти Югославії у 1999 році. </vt:lpstr>
      <vt:lpstr>Засоби протистояння інформаційним і смисловим загрозам </vt:lpstr>
      <vt:lpstr>Прийоми протидії інформаційним і смисловим війнам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ІНФОРМАЦІЙНО-ПСИХОЛОГІЧНИЙ, ТЕХНОЛОГІЧНИЙ І СИЛОВИЙ ВИМІРИ ГІБРИДНОЇ ВІЙНИ</dc:title>
  <dc:creator>Natali</dc:creator>
  <cp:lastModifiedBy>Natali</cp:lastModifiedBy>
  <cp:revision>22</cp:revision>
  <dcterms:created xsi:type="dcterms:W3CDTF">2019-11-04T17:03:00Z</dcterms:created>
  <dcterms:modified xsi:type="dcterms:W3CDTF">2019-11-06T18:50:53Z</dcterms:modified>
</cp:coreProperties>
</file>